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3"/>
  </p:notesMasterIdLst>
  <p:sldIdLst>
    <p:sldId id="351" r:id="rId3"/>
    <p:sldId id="352" r:id="rId4"/>
    <p:sldId id="354" r:id="rId5"/>
    <p:sldId id="489" r:id="rId6"/>
    <p:sldId id="357" r:id="rId7"/>
    <p:sldId id="475" r:id="rId8"/>
    <p:sldId id="358" r:id="rId9"/>
    <p:sldId id="359" r:id="rId10"/>
    <p:sldId id="360" r:id="rId11"/>
    <p:sldId id="361" r:id="rId12"/>
    <p:sldId id="376" r:id="rId13"/>
    <p:sldId id="377" r:id="rId14"/>
    <p:sldId id="378" r:id="rId15"/>
    <p:sldId id="362" r:id="rId16"/>
    <p:sldId id="363" r:id="rId17"/>
    <p:sldId id="365" r:id="rId18"/>
    <p:sldId id="366" r:id="rId19"/>
    <p:sldId id="367" r:id="rId20"/>
    <p:sldId id="496" r:id="rId21"/>
    <p:sldId id="497" r:id="rId22"/>
    <p:sldId id="495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490" r:id="rId32"/>
    <p:sldId id="491" r:id="rId33"/>
    <p:sldId id="492" r:id="rId34"/>
    <p:sldId id="493" r:id="rId35"/>
    <p:sldId id="494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5" r:id="rId55"/>
    <p:sldId id="406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415" r:id="rId64"/>
    <p:sldId id="416" r:id="rId65"/>
    <p:sldId id="417" r:id="rId66"/>
    <p:sldId id="418" r:id="rId67"/>
    <p:sldId id="419" r:id="rId68"/>
    <p:sldId id="420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481" r:id="rId81"/>
    <p:sldId id="480" r:id="rId82"/>
    <p:sldId id="478" r:id="rId83"/>
    <p:sldId id="477" r:id="rId84"/>
    <p:sldId id="482" r:id="rId85"/>
    <p:sldId id="483" r:id="rId86"/>
    <p:sldId id="484" r:id="rId87"/>
    <p:sldId id="485" r:id="rId88"/>
    <p:sldId id="486" r:id="rId89"/>
    <p:sldId id="487" r:id="rId90"/>
    <p:sldId id="488" r:id="rId91"/>
    <p:sldId id="433" r:id="rId92"/>
    <p:sldId id="434" r:id="rId93"/>
    <p:sldId id="435" r:id="rId94"/>
    <p:sldId id="449" r:id="rId95"/>
    <p:sldId id="450" r:id="rId96"/>
    <p:sldId id="451" r:id="rId97"/>
    <p:sldId id="461" r:id="rId98"/>
    <p:sldId id="462" r:id="rId99"/>
    <p:sldId id="463" r:id="rId100"/>
    <p:sldId id="473" r:id="rId101"/>
    <p:sldId id="474" r:id="rId102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8" y="480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547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<Relationships xmlns="http://schemas.openxmlformats.org/package/2006/relationships"><Relationship Id="rId2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<Relationships xmlns="http://schemas.openxmlformats.org/package/2006/relationships"><Relationship Id="rId3" Target="../media/image18.jpeg" Type="http://schemas.openxmlformats.org/officeDocument/2006/relationships/image"/><Relationship Id="rId2" Target="../media/image1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<Relationships xmlns="http://schemas.openxmlformats.org/package/2006/relationships"><Relationship Id="rId2" Target="../media/image2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3.xml.rels><?xml version="1.0" encoding="UTF-8" standalone="yes" ?><Relationships xmlns="http://schemas.openxmlformats.org/package/2006/relationships"><Relationship Id="rId2" Target="../media/image2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 ?><Relationships xmlns="http://schemas.openxmlformats.org/package/2006/relationships"><Relationship Id="rId2" Target="../media/image2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 ?><Relationships xmlns="http://schemas.openxmlformats.org/package/2006/relationships"><Relationship Id="rId2" Target="../media/image5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 ?><Relationships xmlns="http://schemas.openxmlformats.org/package/2006/relationships"><Relationship Id="rId2" Target="../media/image5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8.xml.rels><?xml version="1.0" encoding="UTF-8" standalone="yes" ?><Relationships xmlns="http://schemas.openxmlformats.org/package/2006/relationships"><Relationship Id="rId2" Target="../media/image5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9.xml.rels><?xml version="1.0" encoding="UTF-8" standalone="yes" ?><Relationships xmlns="http://schemas.openxmlformats.org/package/2006/relationships"><Relationship Id="rId2" Target="../media/image5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Alka Jhanwar</a:t>
            </a:r>
          </a:p>
        </p:txBody>
      </p:sp>
    </p:spTree>
    <p:extLst>
      <p:ext uri="{BB962C8B-B14F-4D97-AF65-F5344CB8AC3E}">
        <p14:creationId xmlns:p14="http://schemas.microsoft.com/office/powerpoint/2010/main" val="163488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server</a:t>
            </a:r>
          </a:p>
          <a:p>
            <a:r>
              <a:rPr lang="en-US" dirty="0"/>
              <a:t>Read request and send response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29" y="2067719"/>
            <a:ext cx="6396514" cy="134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74734"/>
      </p:ext>
    </p:extLst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bIns="50278" lIns="100557" rIns="100557" tIns="50278"/>
          <a:lstStyle>
            <a:lvl1pPr algn="l" defTabSz="1005566" eaLnBrk="1" hangingPunct="1" indent="-377087" latinLnBrk="0" marL="377087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3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05566" eaLnBrk="1" hangingPunct="1" indent="-314239" latinLnBrk="0" marL="817022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05566" eaLnBrk="1" hangingPunct="1" indent="-251391" latinLnBrk="0" marL="1256957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05566" eaLnBrk="1" hangingPunct="1" indent="-251391" latinLnBrk="0" marL="175974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05566" eaLnBrk="1" hangingPunct="1" indent="-251391" latinLnBrk="0" marL="2262523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1005566" eaLnBrk="1" hangingPunct="1" indent="-251391" latinLnBrk="0" marL="2765306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1005566" eaLnBrk="1" hangingPunct="1" indent="-251391" latinLnBrk="0" marL="3268088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1005566" eaLnBrk="1" hangingPunct="1" indent="-251391" latinLnBrk="0" marL="3770871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1005566" eaLnBrk="1" hangingPunct="1" indent="-251391" latinLnBrk="0" marL="4273654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lang="en-US" sz="1400">
                <a:solidFill>
                  <a:srgbClr val="2B3B4B"/>
                </a:solidFill>
                <a:latin charset="0" panose="020B0604030504040204" pitchFamily="34" typeface="Tahoma"/>
                <a:ea charset="0" panose="020B0604030504040204" pitchFamily="34" typeface="Tahoma"/>
                <a:cs charset="0" panose="020B0604030504040204" pitchFamily="34" typeface="Tahoma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005566" eaLnBrk="1" hangingPunct="1" latinLnBrk="0" marL="0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05566" eaLnBrk="1" hangingPunct="1" latinLnBrk="0" marL="502783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05566" eaLnBrk="1" hangingPunct="1" latinLnBrk="0" marL="1005566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05566" eaLnBrk="1" hangingPunct="1" latinLnBrk="0" marL="1508349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05566" eaLnBrk="1" hangingPunct="1" latinLnBrk="0" marL="2011131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1005566" eaLnBrk="1" hangingPunct="1" latinLnBrk="0" marL="2513914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1005566" eaLnBrk="1" hangingPunct="1" latinLnBrk="0" marL="3016697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1005566" eaLnBrk="1" hangingPunct="1" latinLnBrk="0" marL="3519480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1005566" eaLnBrk="1" hangingPunct="1" latinLnBrk="0" marL="4022263" rtl="0"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50278" lIns="100557" rIns="100557" rtlCol="0" spcCol="0" tIns="50278"/>
          <a:lstStyle/>
          <a:p>
            <a:pPr algn="ctr"/>
            <a:endParaRPr dirty="0" lang="en-US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50278" lIns="100557" rIns="100557" t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 lang="en-US" sz="700">
                <a:solidFill>
                  <a:schemeClr val="bg1"/>
                </a:solidFill>
                <a:latin charset="0" panose="020B0502040204020203" pitchFamily="34" typeface="Segoe UI Light"/>
                <a:ea charset="0" panose="020B0502040204020203" pitchFamily="34" typeface="Segoe UI"/>
                <a:cs charset="0" panose="020B0502040204020203" pitchFamily="34" typeface="Segoe UI"/>
              </a:rPr>
              <a:t> Copyright </a:t>
            </a:r>
            <a:r>
              <a:rPr lang="en-US" sz="700">
                <a:solidFill>
                  <a:schemeClr val="bg1"/>
                </a:solidFill>
                <a:latin charset="0" panose="020B0502040204020203" pitchFamily="34" typeface="Segoe UI Light"/>
                <a:ea charset="0" panose="020B0502040204020203" pitchFamily="34" typeface="Segoe UI"/>
                <a:cs charset="0" panose="020B0502040204020203" pitchFamily="34" typeface="Segoe UI"/>
              </a:rPr>
              <a:t>© 2019 </a:t>
            </a:r>
            <a:r>
              <a:rPr dirty="0" lang="en-US" sz="700">
                <a:solidFill>
                  <a:schemeClr val="bg1"/>
                </a:solidFill>
                <a:latin charset="0" panose="020B0502040204020203" pitchFamily="34" typeface="Segoe UI Light"/>
                <a:ea charset="0" panose="020B0502040204020203" pitchFamily="34" typeface="Segoe UI"/>
                <a:cs charset="0" panose="020B0502040204020203" pitchFamily="34" typeface="Segoe UI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bIns="50278" lIns="100557" rIns="100557" rtlCol="0" tIns="50278" wrap="square">
            <a:spAutoFit/>
          </a:bodyPr>
          <a:lstStyle/>
          <a:p>
            <a:r>
              <a:rPr dirty="0" lang="en-US" sz="1000">
                <a:solidFill>
                  <a:schemeClr val="bg1"/>
                </a:solidFill>
                <a:latin charset="0" panose="020B0502040204020203" pitchFamily="34" typeface="Segoe UI"/>
                <a:ea charset="0" panose="020B0502040204020203" pitchFamily="34" typeface="Segoe UI"/>
                <a:cs charset="0" panose="020B0502040204020203" pitchFamily="34" typeface="Segoe UI"/>
              </a:rPr>
              <a:t>www.cybage.com</a:t>
            </a:r>
            <a:endParaRPr dirty="0" lang="en-GB" sz="1000">
              <a:solidFill>
                <a:schemeClr val="bg1"/>
              </a:solidFill>
              <a:latin charset="0" panose="020B0502040204020203" pitchFamily="34" typeface="Segoe UI"/>
              <a:ea charset="0" panose="020B0502040204020203" pitchFamily="34" typeface="Segoe UI"/>
              <a:cs charset="0" panose="020B0502040204020203" pitchFamily="34" typeface="Segoe U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bIns="50278" lIns="100557" rIns="100557" tIns="50278">
            <a:noAutofit/>
          </a:bodyPr>
          <a:lstStyle>
            <a:lvl1pPr algn="ctr" defTabSz="1005566" eaLnBrk="1" hangingPunct="1" latinLnBrk="0" rtl="0">
              <a:spcBef>
                <a:spcPct val="0"/>
              </a:spcBef>
              <a:buNone/>
              <a:defRPr kern="1200" sz="4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dirty="0" lang="en-US" sz="2800">
                <a:solidFill>
                  <a:srgbClr val="2B3B4B"/>
                </a:solidFill>
                <a:latin charset="0" panose="020B0604030504040204" pitchFamily="34" typeface="Tahoma"/>
                <a:ea charset="0" panose="020B0604030504040204" pitchFamily="34" typeface="Tahoma"/>
                <a:cs charset="0" panose="020B0604030504040204" pitchFamily="34" typeface="Tahom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7619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is world’s largest software registry</a:t>
            </a:r>
          </a:p>
          <a:p>
            <a:r>
              <a:rPr lang="en-US" dirty="0"/>
              <a:t>Used  to share and borrow packages</a:t>
            </a:r>
          </a:p>
          <a:p>
            <a:r>
              <a:rPr lang="en-US" dirty="0"/>
              <a:t>Share code with any </a:t>
            </a:r>
            <a:r>
              <a:rPr lang="en-US" dirty="0" err="1"/>
              <a:t>npm</a:t>
            </a:r>
            <a:r>
              <a:rPr lang="en-US" dirty="0"/>
              <a:t> user, anywhere</a:t>
            </a:r>
          </a:p>
          <a:p>
            <a:r>
              <a:rPr lang="en-US" dirty="0"/>
              <a:t>Restrict code to specific developers</a:t>
            </a:r>
          </a:p>
          <a:p>
            <a:r>
              <a:rPr lang="en-US" dirty="0"/>
              <a:t>Manage multiple versions of code and code dependencies</a:t>
            </a:r>
          </a:p>
          <a:p>
            <a:r>
              <a:rPr lang="en-US" dirty="0"/>
              <a:t>Update applications easily when underlying code is updated</a:t>
            </a:r>
          </a:p>
          <a:p>
            <a:r>
              <a:rPr lang="en-US" dirty="0"/>
              <a:t>Find other developers who are working on similar problems and projects</a:t>
            </a:r>
          </a:p>
        </p:txBody>
      </p:sp>
    </p:spTree>
    <p:extLst>
      <p:ext uri="{BB962C8B-B14F-4D97-AF65-F5344CB8AC3E}">
        <p14:creationId xmlns:p14="http://schemas.microsoft.com/office/powerpoint/2010/main" val="389816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package-name@version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package-name@latest</a:t>
            </a:r>
            <a:r>
              <a:rPr lang="en-US" dirty="0"/>
              <a:t> </a:t>
            </a:r>
          </a:p>
          <a:p>
            <a:r>
              <a:rPr lang="en-US" dirty="0" err="1"/>
              <a:t>Npm</a:t>
            </a:r>
            <a:r>
              <a:rPr lang="en-US" dirty="0"/>
              <a:t> list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list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get prefix</a:t>
            </a:r>
          </a:p>
          <a:p>
            <a:r>
              <a:rPr lang="en-US" dirty="0"/>
              <a:t>Install package in global mode: </a:t>
            </a:r>
            <a:r>
              <a:rPr lang="en-US" dirty="0" err="1"/>
              <a:t>npm</a:t>
            </a:r>
            <a:r>
              <a:rPr lang="en-US" dirty="0"/>
              <a:t> install package-name –global </a:t>
            </a:r>
          </a:p>
          <a:p>
            <a:pPr marL="0" indent="0">
              <a:buNone/>
            </a:pPr>
            <a:r>
              <a:rPr lang="en-US" dirty="0"/>
              <a:t>	(C:\Users\&lt;user-name&gt;\</a:t>
            </a:r>
            <a:r>
              <a:rPr lang="en-US" dirty="0" err="1"/>
              <a:t>AppData</a:t>
            </a:r>
            <a:r>
              <a:rPr lang="en-US" dirty="0"/>
              <a:t>\Roaming\</a:t>
            </a:r>
            <a:r>
              <a:rPr lang="en-US" dirty="0" err="1"/>
              <a:t>npm</a:t>
            </a:r>
            <a:r>
              <a:rPr lang="en-US" dirty="0"/>
              <a:t>\</a:t>
            </a:r>
            <a:r>
              <a:rPr lang="en-US" dirty="0" err="1"/>
              <a:t>node_modules</a:t>
            </a:r>
            <a:r>
              <a:rPr lang="en-US" dirty="0"/>
              <a:t>)</a:t>
            </a:r>
          </a:p>
          <a:p>
            <a:r>
              <a:rPr lang="en-US" dirty="0" err="1"/>
              <a:t>npm</a:t>
            </a:r>
            <a:r>
              <a:rPr lang="en-US" dirty="0"/>
              <a:t> uninstall package-name</a:t>
            </a:r>
          </a:p>
          <a:p>
            <a:r>
              <a:rPr lang="en-US" dirty="0" err="1"/>
              <a:t>npm</a:t>
            </a:r>
            <a:r>
              <a:rPr lang="en-US" dirty="0"/>
              <a:t> update package-name</a:t>
            </a:r>
          </a:p>
          <a:p>
            <a:r>
              <a:rPr lang="en-US" dirty="0" err="1"/>
              <a:t>Npm</a:t>
            </a:r>
            <a:r>
              <a:rPr lang="en-US" dirty="0"/>
              <a:t> search package-name</a:t>
            </a:r>
          </a:p>
        </p:txBody>
      </p:sp>
    </p:spTree>
    <p:extLst>
      <p:ext uri="{BB962C8B-B14F-4D97-AF65-F5344CB8AC3E}">
        <p14:creationId xmlns:p14="http://schemas.microsoft.com/office/powerpoint/2010/main" val="416849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 in local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using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Create using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Install dependency using </a:t>
            </a:r>
            <a:r>
              <a:rPr lang="en-US" dirty="0" err="1"/>
              <a:t>npm</a:t>
            </a:r>
            <a:r>
              <a:rPr lang="en-US" dirty="0"/>
              <a:t> install package-name</a:t>
            </a:r>
          </a:p>
          <a:p>
            <a:r>
              <a:rPr lang="en-US" dirty="0"/>
              <a:t>Save package as </a:t>
            </a:r>
            <a:r>
              <a:rPr lang="en-US" dirty="0" err="1"/>
              <a:t>devDependency</a:t>
            </a:r>
            <a:r>
              <a:rPr lang="en-US" dirty="0"/>
              <a:t> by specifying --save-dev flag</a:t>
            </a:r>
          </a:p>
          <a:p>
            <a:r>
              <a:rPr lang="en-US" dirty="0"/>
              <a:t>Save package as production Dependency by specifying --save-prod flag</a:t>
            </a:r>
          </a:p>
          <a:p>
            <a:r>
              <a:rPr lang="en-US" dirty="0" err="1"/>
              <a:t>devDependencies</a:t>
            </a:r>
            <a:r>
              <a:rPr lang="en-US" dirty="0"/>
              <a:t> are packages used for development purposes</a:t>
            </a:r>
          </a:p>
        </p:txBody>
      </p:sp>
    </p:spTree>
    <p:extLst>
      <p:ext uri="{BB962C8B-B14F-4D97-AF65-F5344CB8AC3E}">
        <p14:creationId xmlns:p14="http://schemas.microsoft.com/office/powerpoint/2010/main" val="130229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for any changes in your source and automatically restart your server</a:t>
            </a:r>
          </a:p>
          <a:p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/>
              <a:t>Just use </a:t>
            </a:r>
            <a:r>
              <a:rPr lang="en-US" dirty="0" err="1"/>
              <a:t>nodemon</a:t>
            </a:r>
            <a:r>
              <a:rPr lang="en-US" dirty="0"/>
              <a:t> instead of node to run your code</a:t>
            </a:r>
          </a:p>
          <a:p>
            <a:r>
              <a:rPr lang="en-US" dirty="0" err="1"/>
              <a:t>nodemon</a:t>
            </a:r>
            <a:r>
              <a:rPr lang="en-US" dirty="0"/>
              <a:t> example.js</a:t>
            </a:r>
          </a:p>
        </p:txBody>
      </p:sp>
    </p:spTree>
    <p:extLst>
      <p:ext uri="{BB962C8B-B14F-4D97-AF65-F5344CB8AC3E}">
        <p14:creationId xmlns:p14="http://schemas.microsoft.com/office/powerpoint/2010/main" val="286600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 function is called at completion of given task</a:t>
            </a:r>
          </a:p>
          <a:p>
            <a:r>
              <a:rPr lang="en-US" dirty="0"/>
              <a:t>Node makes heavy use of callbacks</a:t>
            </a:r>
          </a:p>
          <a:p>
            <a:r>
              <a:rPr lang="en-US" dirty="0"/>
              <a:t>All APIs of Node support callbacks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1E79D-7E38-C686-4C92-905FE1D4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29719"/>
            <a:ext cx="5005626" cy="12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4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0667"/>
            <a:ext cx="9052560" cy="3734967"/>
          </a:xfrm>
        </p:spPr>
        <p:txBody>
          <a:bodyPr/>
          <a:lstStyle/>
          <a:p>
            <a:r>
              <a:rPr lang="en-US" dirty="0"/>
              <a:t>Node.js is a single-threaded application</a:t>
            </a:r>
          </a:p>
          <a:p>
            <a:r>
              <a:rPr lang="en-US" dirty="0"/>
              <a:t>It support concurrency via event and callbacks</a:t>
            </a:r>
          </a:p>
          <a:p>
            <a:r>
              <a:rPr lang="en-US" dirty="0"/>
              <a:t>Every API of Node.js is asynchronous </a:t>
            </a:r>
          </a:p>
          <a:p>
            <a:r>
              <a:rPr lang="en-US" dirty="0"/>
              <a:t>Node thread keeps an event loop</a:t>
            </a:r>
          </a:p>
          <a:p>
            <a:r>
              <a:rPr lang="en-US" dirty="0"/>
              <a:t>After completion of task, it fires corresponding event</a:t>
            </a:r>
          </a:p>
        </p:txBody>
      </p:sp>
    </p:spTree>
    <p:extLst>
      <p:ext uri="{BB962C8B-B14F-4D97-AF65-F5344CB8AC3E}">
        <p14:creationId xmlns:p14="http://schemas.microsoft.com/office/powerpoint/2010/main" val="259851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Microsoft Sans Serif" panose="020B0604020202020204" pitchFamily="34" charset="0"/>
              </a:rPr>
              <a:t>Traditional Web Server Model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C0FF2F-B873-543C-3C65-18A90B8DE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141" y="1430581"/>
            <a:ext cx="8148119" cy="3331675"/>
          </a:xfrm>
        </p:spPr>
      </p:pic>
    </p:spTree>
    <p:extLst>
      <p:ext uri="{BB962C8B-B14F-4D97-AF65-F5344CB8AC3E}">
        <p14:creationId xmlns:p14="http://schemas.microsoft.com/office/powerpoint/2010/main" val="4855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71272"/>
            <a:ext cx="6096000" cy="361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72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7A76-9242-BCFB-6D02-9AAD2C4A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765C3-7744-89B7-FFA5-A0E5B5A64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543719"/>
            <a:ext cx="9144000" cy="4420394"/>
          </a:xfrm>
        </p:spPr>
      </p:pic>
    </p:spTree>
    <p:extLst>
      <p:ext uri="{BB962C8B-B14F-4D97-AF65-F5344CB8AC3E}">
        <p14:creationId xmlns:p14="http://schemas.microsoft.com/office/powerpoint/2010/main" val="298781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 </a:t>
            </a:r>
          </a:p>
          <a:p>
            <a:r>
              <a:rPr lang="en-US" dirty="0"/>
              <a:t>Callback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Streams</a:t>
            </a:r>
          </a:p>
          <a:p>
            <a:r>
              <a:rPr lang="en-US" dirty="0"/>
              <a:t>Global objects</a:t>
            </a:r>
          </a:p>
          <a:p>
            <a:r>
              <a:rPr lang="en-US" dirty="0"/>
              <a:t>HTTP Module</a:t>
            </a:r>
          </a:p>
          <a:p>
            <a:r>
              <a:rPr lang="en-US" dirty="0"/>
              <a:t>Express framework</a:t>
            </a:r>
          </a:p>
          <a:p>
            <a:r>
              <a:rPr lang="en-US" dirty="0" err="1"/>
              <a:t>RESTFul</a:t>
            </a:r>
            <a:r>
              <a:rPr lang="en-US" dirty="0"/>
              <a:t> API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with </a:t>
            </a:r>
            <a:r>
              <a:rPr lang="en-US" dirty="0" err="1"/>
              <a:t>sequelize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49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582D-666F-360A-0611-7CC2F4B4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485C-6E11-BDDA-77AD-050BAE05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7EA40-162B-2C04-5889-A07FE464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43719"/>
            <a:ext cx="8586787" cy="4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8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F557-A228-DDEB-934C-A2399B67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….</a:t>
            </a:r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534E53E9-12D7-E5F4-F6F1-F61196809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38225"/>
            <a:ext cx="7010399" cy="43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16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Modules are reusable parts of code that usually export specific objects to be used in your Node.js programs</a:t>
            </a:r>
          </a:p>
          <a:p>
            <a:pPr fontAlgn="base"/>
            <a:r>
              <a:rPr lang="en-US" dirty="0"/>
              <a:t>Node.js provides many built-in modules</a:t>
            </a:r>
          </a:p>
          <a:p>
            <a:pPr fontAlgn="base"/>
            <a:r>
              <a:rPr lang="en-US" dirty="0"/>
              <a:t>You may also create your own module</a:t>
            </a:r>
          </a:p>
          <a:p>
            <a:pPr fontAlgn="base"/>
            <a:r>
              <a:rPr lang="en-US" dirty="0"/>
              <a:t>We can extend a built-in module, or override some of functionalities of module</a:t>
            </a:r>
          </a:p>
          <a:p>
            <a:r>
              <a:rPr lang="en-US" dirty="0"/>
              <a:t>Different type of modules </a:t>
            </a:r>
          </a:p>
          <a:p>
            <a:pPr lvl="1"/>
            <a:r>
              <a:rPr lang="en-US" dirty="0"/>
              <a:t>Core (built in)modules</a:t>
            </a:r>
          </a:p>
          <a:p>
            <a:pPr lvl="1"/>
            <a:r>
              <a:rPr lang="en-US" dirty="0"/>
              <a:t>Local modules</a:t>
            </a:r>
          </a:p>
          <a:p>
            <a:pPr lvl="1"/>
            <a:r>
              <a:rPr lang="en-US" dirty="0"/>
              <a:t>Third party modules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67737"/>
            <a:ext cx="4953000" cy="369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80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local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local module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4" y="1579322"/>
            <a:ext cx="5472377" cy="102179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19" y="3096419"/>
            <a:ext cx="49720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999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Calculator.js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0519"/>
            <a:ext cx="35909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78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</a:t>
            </a:r>
          </a:p>
          <a:p>
            <a:pPr marL="439935" lvl="1" indent="0" fontAlgn="base">
              <a:buNone/>
            </a:pPr>
            <a:r>
              <a:rPr lang="en-US" dirty="0" err="1"/>
              <a:t>var</a:t>
            </a:r>
            <a:r>
              <a:rPr lang="en-US" dirty="0"/>
              <a:t> calculator = require('./calculator'); </a:t>
            </a:r>
          </a:p>
          <a:p>
            <a:pPr marL="439935" lvl="1" indent="0" fontAlgn="base">
              <a:buNone/>
            </a:pPr>
            <a:r>
              <a:rPr lang="en-US" dirty="0" err="1"/>
              <a:t>var</a:t>
            </a:r>
            <a:r>
              <a:rPr lang="en-US" dirty="0"/>
              <a:t> a=10, b=5; </a:t>
            </a:r>
          </a:p>
          <a:p>
            <a:pPr marL="439935" lvl="1" indent="0" fontAlgn="base">
              <a:buNone/>
            </a:pPr>
            <a:r>
              <a:rPr lang="en-US" dirty="0"/>
              <a:t>console.log("Addition : "+</a:t>
            </a:r>
            <a:r>
              <a:rPr lang="en-US" dirty="0" err="1"/>
              <a:t>calculator.add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));</a:t>
            </a:r>
          </a:p>
          <a:p>
            <a:pPr marL="439935" lvl="1" indent="0" fontAlgn="base">
              <a:buNone/>
            </a:pPr>
            <a:r>
              <a:rPr lang="en-US" dirty="0"/>
              <a:t>console.log("Subtraction : "+</a:t>
            </a:r>
            <a:r>
              <a:rPr lang="en-US" dirty="0" err="1"/>
              <a:t>calculator.subtract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));</a:t>
            </a:r>
          </a:p>
          <a:p>
            <a:pPr marL="439935" lvl="1" indent="0" fontAlgn="base">
              <a:buNone/>
            </a:pPr>
            <a:r>
              <a:rPr lang="en-US" dirty="0"/>
              <a:t>console.log("Multiplication : "+</a:t>
            </a:r>
            <a:r>
              <a:rPr lang="en-US" dirty="0" err="1"/>
              <a:t>calculator.multiply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2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57375"/>
            <a:ext cx="35052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787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module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modify existing modules 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include module : 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newMod</a:t>
            </a:r>
            <a:r>
              <a:rPr lang="en-US" dirty="0"/>
              <a:t> = require('&lt;</a:t>
            </a:r>
            <a:r>
              <a:rPr lang="en-US" dirty="0" err="1"/>
              <a:t>module_name</a:t>
            </a:r>
            <a:r>
              <a:rPr lang="en-US" dirty="0"/>
              <a:t>&gt;');</a:t>
            </a:r>
          </a:p>
          <a:p>
            <a:pPr fontAlgn="base"/>
            <a:r>
              <a:rPr lang="en-US" dirty="0"/>
              <a:t>Add function to module</a:t>
            </a:r>
          </a:p>
          <a:p>
            <a:pPr marL="439935" lvl="1" indent="0" fontAlgn="base">
              <a:buNone/>
            </a:pPr>
            <a:r>
              <a:rPr lang="en-US" dirty="0" err="1"/>
              <a:t>newMod</a:t>
            </a:r>
            <a:r>
              <a:rPr lang="en-US" dirty="0"/>
              <a:t>.&lt;</a:t>
            </a:r>
            <a:r>
              <a:rPr lang="en-US" dirty="0" err="1"/>
              <a:t>newFunctionName</a:t>
            </a:r>
            <a:r>
              <a:rPr lang="en-US" dirty="0"/>
              <a:t>&gt; = function(</a:t>
            </a:r>
            <a:r>
              <a:rPr lang="en-US" dirty="0" err="1"/>
              <a:t>function_parameters</a:t>
            </a:r>
            <a:r>
              <a:rPr lang="en-US" dirty="0"/>
              <a:t>) {</a:t>
            </a:r>
          </a:p>
          <a:p>
            <a:pPr marL="439935" lvl="1" indent="0" fontAlgn="base">
              <a:buNone/>
            </a:pPr>
            <a:r>
              <a:rPr lang="en-US" dirty="0"/>
              <a:t>    // function body</a:t>
            </a:r>
          </a:p>
          <a:p>
            <a:pPr marL="439935" lvl="1" indent="0" fontAlgn="base">
              <a:buNone/>
            </a:pPr>
            <a:r>
              <a:rPr lang="en-US" dirty="0"/>
              <a:t>  };</a:t>
            </a:r>
          </a:p>
          <a:p>
            <a:pPr fontAlgn="base"/>
            <a:r>
              <a:rPr lang="en-US" dirty="0"/>
              <a:t>Re-export module:   </a:t>
            </a:r>
            <a:r>
              <a:rPr lang="en-US" dirty="0" err="1"/>
              <a:t>module.exports</a:t>
            </a:r>
            <a:r>
              <a:rPr lang="en-US" dirty="0"/>
              <a:t> = </a:t>
            </a:r>
            <a:r>
              <a:rPr lang="en-US" dirty="0" err="1"/>
              <a:t>newMod</a:t>
            </a:r>
            <a:r>
              <a:rPr lang="en-US" dirty="0"/>
              <a:t>;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53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module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6531"/>
            <a:ext cx="61817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77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Server-side platform built on Google V8 Engine</a:t>
            </a:r>
          </a:p>
          <a:p>
            <a:r>
              <a:rPr lang="en-US" dirty="0"/>
              <a:t>Build fast and scalable network applications</a:t>
            </a:r>
          </a:p>
          <a:p>
            <a:r>
              <a:rPr lang="en-US" dirty="0"/>
              <a:t>Event-driven, non-blocking I/O model </a:t>
            </a:r>
          </a:p>
          <a:p>
            <a:r>
              <a:rPr lang="en-US" dirty="0"/>
              <a:t>lightweight and efficient</a:t>
            </a:r>
          </a:p>
          <a:p>
            <a:r>
              <a:rPr lang="en-US" dirty="0"/>
              <a:t>Open source, cross-platform for server-side applications</a:t>
            </a:r>
          </a:p>
          <a:p>
            <a:r>
              <a:rPr lang="en-US" dirty="0"/>
              <a:t>Node.js = Runtime Environment + JavaScript Library</a:t>
            </a:r>
          </a:p>
        </p:txBody>
      </p:sp>
    </p:spTree>
    <p:extLst>
      <p:ext uri="{BB962C8B-B14F-4D97-AF65-F5344CB8AC3E}">
        <p14:creationId xmlns:p14="http://schemas.microsoft.com/office/powerpoint/2010/main" val="910694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3AA3-6ACA-BBC8-51A4-DACC9E03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EventEmitters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2863-205C-49CD-E297-A3CB9DD5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Node JS -Event driven programming model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EventEmitters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 generate events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EventHandlers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(Listeners) handle events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eventEmitters.on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nameOfEventToBind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eventHandlerFunction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eventEmitters.emit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eventName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7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EB55-348A-F957-B6F8-42B40535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Events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DB61-71B3-5F3D-4345-03989EA8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on(event, listener) or addListener(event, listener)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removeListener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(event, listener)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removeAllListeners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([event])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setMaxListeners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48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F6E5-BA31-523E-BBE6-AB44EAF4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EventEmitter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2FE9E-A5D3-6DB6-5E54-41321CDA1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6505"/>
            <a:ext cx="8305800" cy="2902013"/>
          </a:xfrm>
        </p:spPr>
      </p:pic>
    </p:spTree>
    <p:extLst>
      <p:ext uri="{BB962C8B-B14F-4D97-AF65-F5344CB8AC3E}">
        <p14:creationId xmlns:p14="http://schemas.microsoft.com/office/powerpoint/2010/main" val="685890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2A59-B4EC-DE41-847E-6D301589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EventEmitter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072C-0CE6-2E3F-6D4E-602CF372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27099-1603-6CF7-0C39-360909B4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6142"/>
            <a:ext cx="7921027" cy="27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28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48C2-38A7-8F40-8E82-A355F83A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.on() vs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addEventListener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653A-34F1-920B-9AF4-8F367F06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Their functionalities are exactly the same, however, they can be used in different ways to make your code efficient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You can use 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removeListener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“ on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addEventListener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() but you cannot remove ".on(event, listener)" command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40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objects are available in all modules.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Global Objects are built-in objects that are part of the JavaScript and can be used directly in the application without importing any particular module.</a:t>
            </a:r>
            <a:endParaRPr lang="en-US" dirty="0"/>
          </a:p>
          <a:p>
            <a:r>
              <a:rPr lang="en-US" dirty="0"/>
              <a:t>__filename</a:t>
            </a:r>
          </a:p>
          <a:p>
            <a:r>
              <a:rPr lang="en-US" dirty="0"/>
              <a:t>__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,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 err="1"/>
              <a:t>clearTimeout</a:t>
            </a:r>
            <a:r>
              <a:rPr lang="en-US" dirty="0"/>
              <a:t>(t)</a:t>
            </a:r>
          </a:p>
          <a:p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,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4708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86" y="1305719"/>
            <a:ext cx="6090047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12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clearTimeout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738313"/>
            <a:ext cx="4457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34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basic operating-system related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10519"/>
            <a:ext cx="5927468" cy="30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5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Node.js file system module allows you to work with the file system on your computer.</a:t>
            </a:r>
            <a:endParaRPr lang="en-US" dirty="0"/>
          </a:p>
          <a:p>
            <a:r>
              <a:rPr lang="en-US" dirty="0"/>
              <a:t>Methods are synchronous as well as asynchronous</a:t>
            </a:r>
          </a:p>
          <a:p>
            <a:r>
              <a:rPr lang="en-US" dirty="0"/>
              <a:t>Asynchronous take last parameter as completion function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include the File System module, use the require() 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    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fs = require(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3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5641-B4C0-2FD8-C607-E90A8CE5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4C7C-8C1F-A2B3-A61E-71D44279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65B78-5A42-C35C-A2AC-3B7B6849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224"/>
            <a:ext cx="9982200" cy="46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76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87" y="1377110"/>
            <a:ext cx="6131354" cy="23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55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r>
              <a:rPr lang="en-US" dirty="0"/>
              <a:t>(path, flags[, mode], callback)</a:t>
            </a:r>
          </a:p>
          <a:p>
            <a:r>
              <a:rPr lang="en-US" dirty="0"/>
              <a:t>Flags includes r, r+, </a:t>
            </a:r>
            <a:r>
              <a:rPr lang="en-US" dirty="0" err="1"/>
              <a:t>rs</a:t>
            </a:r>
            <a:r>
              <a:rPr lang="en-US" dirty="0"/>
              <a:t>, w, </a:t>
            </a:r>
            <a:r>
              <a:rPr lang="en-US" dirty="0" err="1"/>
              <a:t>wx</a:t>
            </a:r>
            <a:r>
              <a:rPr lang="en-US" dirty="0"/>
              <a:t>, w+, </a:t>
            </a:r>
            <a:r>
              <a:rPr lang="en-US" dirty="0" err="1"/>
              <a:t>wx</a:t>
            </a:r>
            <a:r>
              <a:rPr lang="en-US" dirty="0"/>
              <a:t>+, a, a+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7" y="1930334"/>
            <a:ext cx="6333649" cy="24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58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fs.writeFile</a:t>
            </a:r>
            <a:r>
              <a:rPr lang="en-US" dirty="0"/>
              <a:t>(filename, data[, options], callback)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89" y="1762919"/>
            <a:ext cx="829631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17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contents to existing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41750"/>
            <a:ext cx="7162800" cy="17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05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file from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4458"/>
            <a:ext cx="5774684" cy="19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50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file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 file: </a:t>
            </a:r>
            <a:r>
              <a:rPr lang="en-US" dirty="0" err="1"/>
              <a:t>fs.close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 callback)</a:t>
            </a:r>
          </a:p>
          <a:p>
            <a:r>
              <a:rPr lang="en-US" dirty="0"/>
              <a:t>Truncate File: </a:t>
            </a:r>
            <a:r>
              <a:rPr lang="en-US" dirty="0" err="1"/>
              <a:t>fs.ftruncate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, callback)</a:t>
            </a:r>
          </a:p>
          <a:p>
            <a:r>
              <a:rPr lang="en-US" dirty="0"/>
              <a:t>Delete File: </a:t>
            </a:r>
            <a:r>
              <a:rPr lang="en-US" dirty="0" err="1"/>
              <a:t>fs.unlink</a:t>
            </a:r>
            <a:r>
              <a:rPr lang="en-US" dirty="0"/>
              <a:t>(path, callback)</a:t>
            </a:r>
          </a:p>
          <a:p>
            <a:r>
              <a:rPr lang="en-US" dirty="0"/>
              <a:t>Create Directory: </a:t>
            </a:r>
            <a:r>
              <a:rPr lang="en-US" dirty="0" err="1"/>
              <a:t>fs.mkdir</a:t>
            </a:r>
            <a:r>
              <a:rPr lang="en-US" dirty="0"/>
              <a:t>(path[, mode], callback)</a:t>
            </a:r>
          </a:p>
          <a:p>
            <a:r>
              <a:rPr lang="en-US" dirty="0"/>
              <a:t>Read Directory: </a:t>
            </a:r>
            <a:r>
              <a:rPr lang="en-US" dirty="0" err="1"/>
              <a:t>fs.readdir</a:t>
            </a:r>
            <a:r>
              <a:rPr lang="en-US" dirty="0"/>
              <a:t>(path, callback)</a:t>
            </a:r>
          </a:p>
          <a:p>
            <a:r>
              <a:rPr lang="en-US" dirty="0"/>
              <a:t>Remove Directory: </a:t>
            </a:r>
            <a:r>
              <a:rPr lang="en-US" dirty="0" err="1"/>
              <a:t>fs.rmdir</a:t>
            </a:r>
            <a:r>
              <a:rPr lang="en-US" dirty="0"/>
              <a:t>(path, callback)</a:t>
            </a:r>
          </a:p>
        </p:txBody>
      </p:sp>
    </p:spTree>
    <p:extLst>
      <p:ext uri="{BB962C8B-B14F-4D97-AF65-F5344CB8AC3E}">
        <p14:creationId xmlns:p14="http://schemas.microsoft.com/office/powerpoint/2010/main" val="559502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data-handling method and are used to read or write input into output sequentially</a:t>
            </a:r>
          </a:p>
          <a:p>
            <a:r>
              <a:rPr lang="en-US" dirty="0"/>
              <a:t>Streams are a way to handle reading/writing files, network communications</a:t>
            </a:r>
          </a:p>
          <a:p>
            <a:pPr fontAlgn="base"/>
            <a:r>
              <a:rPr lang="en-US" dirty="0"/>
              <a:t>Instead of program reading file into memory </a:t>
            </a:r>
            <a:r>
              <a:rPr lang="en-US" b="1" dirty="0"/>
              <a:t>all at once</a:t>
            </a:r>
            <a:r>
              <a:rPr lang="en-US" dirty="0"/>
              <a:t> like in traditional way, streams read chunks of data piece by piece, processing its content without keeping it all in memory</a:t>
            </a:r>
          </a:p>
          <a:p>
            <a:pPr fontAlgn="base"/>
            <a:r>
              <a:rPr lang="en-US" dirty="0"/>
              <a:t>This makes streams really powerful when working with </a:t>
            </a:r>
            <a:r>
              <a:rPr lang="en-US" b="1" dirty="0"/>
              <a:t>large amounts of data</a:t>
            </a:r>
          </a:p>
          <a:p>
            <a:pPr fontAlgn="base"/>
            <a:r>
              <a:rPr lang="en-US" dirty="0"/>
              <a:t>Example, file size can be larger than your free memory space, making it impossible to read whole file into memory in order to process it</a:t>
            </a:r>
          </a:p>
          <a:p>
            <a:pPr fontAlgn="base"/>
            <a:r>
              <a:rPr lang="en-US" dirty="0"/>
              <a:t>Using streams to process smaller chunks of data, makes it possible to read larger files</a:t>
            </a:r>
          </a:p>
          <a:p>
            <a:pPr fontAlgn="base"/>
            <a:r>
              <a:rPr lang="en-US" dirty="0"/>
              <a:t>YouTube or Netflix don’t make you download video and audio feed all at once</a:t>
            </a:r>
          </a:p>
        </p:txBody>
      </p:sp>
    </p:spTree>
    <p:extLst>
      <p:ext uri="{BB962C8B-B14F-4D97-AF65-F5344CB8AC3E}">
        <p14:creationId xmlns:p14="http://schemas.microsoft.com/office/powerpoint/2010/main" val="673847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Memory efficiency:</a:t>
            </a:r>
            <a:r>
              <a:rPr lang="en-US" dirty="0"/>
              <a:t> you don’t need to load large amounts of data in memory before you are able to process it</a:t>
            </a:r>
          </a:p>
          <a:p>
            <a:pPr fontAlgn="base"/>
            <a:r>
              <a:rPr lang="en-US" b="1" dirty="0"/>
              <a:t>Time efficiency:</a:t>
            </a:r>
            <a:r>
              <a:rPr lang="en-US" dirty="0"/>
              <a:t> it takes significantly less time to start processing data as soon as you have it, rather than having to wait with processing until the entire payload has been transmitted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87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Throws several events at different instance of times</a:t>
            </a:r>
          </a:p>
          <a:p>
            <a:r>
              <a:rPr lang="en-US" dirty="0"/>
              <a:t>data − fired when data is available to read</a:t>
            </a:r>
          </a:p>
          <a:p>
            <a:r>
              <a:rPr lang="en-US" dirty="0"/>
              <a:t>end − fired when no more data to read</a:t>
            </a:r>
          </a:p>
          <a:p>
            <a:r>
              <a:rPr lang="en-US" dirty="0"/>
              <a:t>error − fired when any error receiving or writing data</a:t>
            </a:r>
          </a:p>
          <a:p>
            <a:r>
              <a:rPr lang="en-US" dirty="0"/>
              <a:t>finish − fired when all data has been flushed</a:t>
            </a:r>
          </a:p>
        </p:txBody>
      </p:sp>
    </p:spTree>
    <p:extLst>
      <p:ext uri="{BB962C8B-B14F-4D97-AF65-F5344CB8AC3E}">
        <p14:creationId xmlns:p14="http://schemas.microsoft.com/office/powerpoint/2010/main" val="3555933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reading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0766"/>
            <a:ext cx="5029200" cy="367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39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Node.js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Node.js can dynamically generate content and present it to web clients</a:t>
            </a:r>
          </a:p>
          <a:p>
            <a:pPr fontAlgn="base"/>
            <a:r>
              <a:rPr lang="en-US" dirty="0"/>
              <a:t>Node.js can do file operations like read, write, update, delete,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Node.js can collect data from clients through forms</a:t>
            </a:r>
          </a:p>
          <a:p>
            <a:pPr fontAlgn="base"/>
            <a:r>
              <a:rPr lang="en-US" dirty="0"/>
              <a:t>Node.js can connect to various databases like MySQL, MongoDB,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Node.js has built-in JSON module to work with JSON files</a:t>
            </a:r>
          </a:p>
        </p:txBody>
      </p:sp>
    </p:spTree>
    <p:extLst>
      <p:ext uri="{BB962C8B-B14F-4D97-AF65-F5344CB8AC3E}">
        <p14:creationId xmlns:p14="http://schemas.microsoft.com/office/powerpoint/2010/main" val="2709606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05719"/>
            <a:ext cx="5105400" cy="364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152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65532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64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large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95475"/>
            <a:ext cx="8572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208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stream to read and write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305719"/>
            <a:ext cx="58578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215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module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handles http request from client</a:t>
            </a:r>
          </a:p>
          <a:p>
            <a:r>
              <a:rPr lang="en-US" dirty="0"/>
              <a:t>Web server can be created</a:t>
            </a:r>
          </a:p>
          <a:p>
            <a:endParaRPr lang="en-US" dirty="0"/>
          </a:p>
        </p:txBody>
      </p:sp>
      <p:pic>
        <p:nvPicPr>
          <p:cNvPr id="6" name="Picture 2" descr="Web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49773"/>
            <a:ext cx="4196239" cy="205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18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70" y="1305719"/>
            <a:ext cx="6253229" cy="21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645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http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http header: </a:t>
            </a:r>
            <a:r>
              <a:rPr lang="en-US" dirty="0" err="1"/>
              <a:t>res.writeHead</a:t>
            </a:r>
            <a:r>
              <a:rPr lang="en-US" dirty="0"/>
              <a:t>(200, {'Content-Type': 'text/html'})</a:t>
            </a:r>
          </a:p>
          <a:p>
            <a:r>
              <a:rPr lang="en-US" dirty="0"/>
              <a:t>Or </a:t>
            </a:r>
            <a:r>
              <a:rPr lang="en-US" dirty="0" err="1"/>
              <a:t>response.setHeader</a:t>
            </a:r>
            <a:r>
              <a:rPr lang="en-US" dirty="0"/>
              <a:t>('content-</a:t>
            </a:r>
            <a:r>
              <a:rPr lang="en-US" dirty="0" err="1"/>
              <a:t>type','text</a:t>
            </a:r>
            <a:r>
              <a:rPr lang="en-US" dirty="0"/>
              <a:t>/html'); </a:t>
            </a:r>
            <a:r>
              <a:rPr lang="en-US" dirty="0" err="1"/>
              <a:t>response.setHeader</a:t>
            </a:r>
            <a:r>
              <a:rPr lang="en-US" dirty="0"/>
              <a:t>(200);</a:t>
            </a:r>
          </a:p>
          <a:p>
            <a:r>
              <a:rPr lang="en-US" dirty="0"/>
              <a:t>Reading query string:   </a:t>
            </a:r>
            <a:r>
              <a:rPr lang="en-US" dirty="0" err="1"/>
              <a:t>res.write</a:t>
            </a:r>
            <a:r>
              <a:rPr lang="en-US" dirty="0"/>
              <a:t>(req.url);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919"/>
            <a:ext cx="687830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48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html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381919"/>
            <a:ext cx="69246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954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Minimal and flexible Node.js framework</a:t>
            </a:r>
          </a:p>
          <a:p>
            <a:r>
              <a:rPr lang="en-US" dirty="0"/>
              <a:t>Used to develop web applications</a:t>
            </a:r>
          </a:p>
          <a:p>
            <a:r>
              <a:rPr lang="en-US" dirty="0"/>
              <a:t>Facilitates rapid development</a:t>
            </a:r>
          </a:p>
          <a:p>
            <a:r>
              <a:rPr lang="en-US" dirty="0"/>
              <a:t>Allows to setup middleware for HTTP Requests</a:t>
            </a:r>
          </a:p>
          <a:p>
            <a:r>
              <a:rPr lang="en-US" dirty="0"/>
              <a:t>Defines routing</a:t>
            </a:r>
          </a:p>
          <a:p>
            <a:r>
              <a:rPr lang="en-US" dirty="0"/>
              <a:t>Allows to dynamically render HTML Pages</a:t>
            </a:r>
          </a:p>
        </p:txBody>
      </p:sp>
      <p:pic>
        <p:nvPicPr>
          <p:cNvPr id="7170" name="Picture 2" descr="https://www.tutorialsteacher.com/Content/images/nodejs/express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10519"/>
            <a:ext cx="3019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74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/ Response enhancements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Views and Templates</a:t>
            </a:r>
          </a:p>
          <a:p>
            <a:r>
              <a:rPr lang="en-US" dirty="0"/>
              <a:t>Middleware</a:t>
            </a:r>
          </a:p>
          <a:p>
            <a:r>
              <a:rPr lang="en-US" dirty="0"/>
              <a:t>Session, Cookies, URL Parsing, Authentication / Authorization,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3536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CB32E-6621-ED56-B8CD-2E939104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C34F4-6635-76E9-46F0-D0A944EA5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199"/>
            <a:ext cx="10058400" cy="477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261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Install: </a:t>
            </a:r>
            <a:r>
              <a:rPr lang="en-US" dirty="0" err="1"/>
              <a:t>npm</a:t>
            </a:r>
            <a:r>
              <a:rPr lang="en-US" dirty="0"/>
              <a:t> install express --save</a:t>
            </a:r>
          </a:p>
          <a:p>
            <a:r>
              <a:rPr lang="en-US" dirty="0"/>
              <a:t>Other installation</a:t>
            </a:r>
          </a:p>
          <a:p>
            <a:r>
              <a:rPr lang="en-US" dirty="0" err="1"/>
              <a:t>npm</a:t>
            </a:r>
            <a:r>
              <a:rPr lang="en-US" dirty="0"/>
              <a:t> install body-parser --save</a:t>
            </a:r>
          </a:p>
          <a:p>
            <a:r>
              <a:rPr lang="en-US" dirty="0" err="1"/>
              <a:t>npm</a:t>
            </a:r>
            <a:r>
              <a:rPr lang="en-US" dirty="0"/>
              <a:t> install cookie-parser --save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multer</a:t>
            </a:r>
            <a:r>
              <a:rPr lang="en-US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1388375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5719"/>
            <a:ext cx="89916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6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how application responds to a client request</a:t>
            </a:r>
          </a:p>
          <a:p>
            <a:r>
              <a:rPr lang="en-US" dirty="0"/>
              <a:t>Each route can have one or more handlers</a:t>
            </a:r>
          </a:p>
          <a:p>
            <a:r>
              <a:rPr lang="en-US" dirty="0"/>
              <a:t>To define a route: </a:t>
            </a:r>
            <a:r>
              <a:rPr lang="en-US" dirty="0" err="1"/>
              <a:t>app.method</a:t>
            </a:r>
            <a:r>
              <a:rPr lang="en-US" dirty="0"/>
              <a:t>(path, handler)</a:t>
            </a:r>
          </a:p>
          <a:p>
            <a:r>
              <a:rPr lang="en-US" dirty="0"/>
              <a:t>app –instance of express</a:t>
            </a:r>
          </a:p>
          <a:p>
            <a:r>
              <a:rPr lang="en-US" dirty="0"/>
              <a:t>method –HTTP request method</a:t>
            </a:r>
          </a:p>
          <a:p>
            <a:r>
              <a:rPr lang="en-US" dirty="0"/>
              <a:t>path –path on server</a:t>
            </a:r>
          </a:p>
          <a:p>
            <a:r>
              <a:rPr lang="en-US" dirty="0"/>
              <a:t>handler –function executed when route is matched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1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151" y="1254898"/>
            <a:ext cx="3626049" cy="37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61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req</a:t>
            </a:r>
            <a:r>
              <a:rPr lang="en-US" dirty="0"/>
              <a:t> object Represents HTTP request</a:t>
            </a:r>
          </a:p>
          <a:p>
            <a:r>
              <a:rPr lang="en-US" dirty="0"/>
              <a:t>It has properties for query string, parameters, body, HTTP headers</a:t>
            </a:r>
          </a:p>
          <a:p>
            <a:r>
              <a:rPr lang="en-US" dirty="0"/>
              <a:t>Properties of request object </a:t>
            </a:r>
            <a:r>
              <a:rPr lang="en-US" dirty="0" err="1"/>
              <a:t>originalurl</a:t>
            </a:r>
            <a:r>
              <a:rPr lang="en-US" dirty="0"/>
              <a:t>, </a:t>
            </a:r>
            <a:r>
              <a:rPr lang="en-US" dirty="0" err="1"/>
              <a:t>params</a:t>
            </a:r>
            <a:r>
              <a:rPr lang="en-US" dirty="0"/>
              <a:t>, path, protocol, query, route, secure,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 err="1"/>
              <a:t>req.baseUrl</a:t>
            </a:r>
            <a:r>
              <a:rPr lang="en-US" b="1" dirty="0"/>
              <a:t> </a:t>
            </a:r>
            <a:r>
              <a:rPr lang="en-US" dirty="0"/>
              <a:t>– URL path on which a router instance was mounted</a:t>
            </a:r>
          </a:p>
          <a:p>
            <a:r>
              <a:rPr lang="en-US" b="1" dirty="0" err="1"/>
              <a:t>req.method</a:t>
            </a:r>
            <a:r>
              <a:rPr lang="en-US" b="1" dirty="0"/>
              <a:t> </a:t>
            </a:r>
            <a:r>
              <a:rPr lang="en-US" dirty="0"/>
              <a:t>– HTTP method of the request</a:t>
            </a:r>
          </a:p>
          <a:p>
            <a:r>
              <a:rPr lang="en-US" b="1" dirty="0" err="1"/>
              <a:t>req.params</a:t>
            </a:r>
            <a:r>
              <a:rPr lang="en-US" b="1" dirty="0"/>
              <a:t> </a:t>
            </a:r>
            <a:r>
              <a:rPr lang="en-US" dirty="0"/>
              <a:t>– Object containing properties mapped to named route parameters</a:t>
            </a:r>
          </a:p>
          <a:p>
            <a:r>
              <a:rPr lang="en-US" b="1" dirty="0" err="1"/>
              <a:t>req.query</a:t>
            </a:r>
            <a:r>
              <a:rPr lang="en-US" b="1" dirty="0"/>
              <a:t> </a:t>
            </a:r>
            <a:r>
              <a:rPr lang="en-US" dirty="0"/>
              <a:t>– Object containing property for each query string parameter in the route </a:t>
            </a:r>
          </a:p>
          <a:p>
            <a:r>
              <a:rPr lang="en-US" b="1" dirty="0" err="1"/>
              <a:t>req.body</a:t>
            </a:r>
            <a:r>
              <a:rPr lang="en-US" b="1" dirty="0"/>
              <a:t> </a:t>
            </a:r>
            <a:r>
              <a:rPr lang="en-US" dirty="0"/>
              <a:t>– Contains key-value pair of data submitted in request body</a:t>
            </a:r>
          </a:p>
          <a:p>
            <a:r>
              <a:rPr lang="en-US" b="1" dirty="0" err="1"/>
              <a:t>req.cookies</a:t>
            </a:r>
            <a:r>
              <a:rPr lang="en-US" b="1" dirty="0"/>
              <a:t> </a:t>
            </a:r>
            <a:r>
              <a:rPr lang="en-US" dirty="0"/>
              <a:t>– Object containing cookies sent by the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68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response which is sent by an Express </a:t>
            </a:r>
          </a:p>
          <a:p>
            <a:r>
              <a:rPr lang="en-US" b="1" dirty="0" err="1"/>
              <a:t>res.headersSent</a:t>
            </a:r>
            <a:r>
              <a:rPr lang="en-US" b="1" dirty="0"/>
              <a:t> </a:t>
            </a:r>
            <a:r>
              <a:rPr lang="en-US" dirty="0"/>
              <a:t>– Indicates if app sent HTTP headers for response</a:t>
            </a:r>
          </a:p>
          <a:p>
            <a:r>
              <a:rPr lang="en-US" b="1" dirty="0" err="1"/>
              <a:t>res.append</a:t>
            </a:r>
            <a:r>
              <a:rPr lang="en-US" b="1" dirty="0"/>
              <a:t>(field [,value]) </a:t>
            </a:r>
            <a:r>
              <a:rPr lang="en-US" dirty="0"/>
              <a:t>– Appends specified value to HTTP response header</a:t>
            </a:r>
          </a:p>
          <a:p>
            <a:r>
              <a:rPr lang="en-US" b="1" dirty="0" err="1"/>
              <a:t>res.attachment</a:t>
            </a:r>
            <a:r>
              <a:rPr lang="en-US" b="1" dirty="0"/>
              <a:t>([filename]) </a:t>
            </a:r>
            <a:r>
              <a:rPr lang="en-US" dirty="0"/>
              <a:t>– Sets HTTP response Content-Disposition header to “attachment”</a:t>
            </a:r>
          </a:p>
          <a:p>
            <a:r>
              <a:rPr lang="en-US" b="1" dirty="0" err="1"/>
              <a:t>res.location</a:t>
            </a:r>
            <a:r>
              <a:rPr lang="en-US" b="1" dirty="0"/>
              <a:t>(path) </a:t>
            </a:r>
            <a:r>
              <a:rPr lang="en-US" dirty="0"/>
              <a:t>– Sets response Location HTTP header to specified path parameter</a:t>
            </a:r>
          </a:p>
          <a:p>
            <a:r>
              <a:rPr lang="en-US" b="1" dirty="0" err="1"/>
              <a:t>res.type</a:t>
            </a:r>
            <a:r>
              <a:rPr lang="en-US" b="1" dirty="0"/>
              <a:t>(type) </a:t>
            </a:r>
            <a:r>
              <a:rPr lang="en-US" dirty="0"/>
              <a:t>– Sets Content-Type header to MIME type</a:t>
            </a:r>
          </a:p>
          <a:p>
            <a:r>
              <a:rPr lang="en-US" b="1" dirty="0" err="1"/>
              <a:t>res.get</a:t>
            </a:r>
            <a:r>
              <a:rPr lang="en-US" b="1" dirty="0"/>
              <a:t>(field) </a:t>
            </a:r>
            <a:r>
              <a:rPr lang="en-US" dirty="0"/>
              <a:t>– Returns HTTP response header specified by field</a:t>
            </a:r>
          </a:p>
          <a:p>
            <a:r>
              <a:rPr lang="en-US" b="1" dirty="0" err="1"/>
              <a:t>res.set</a:t>
            </a:r>
            <a:r>
              <a:rPr lang="en-US" b="1" dirty="0"/>
              <a:t>(field [,value]) </a:t>
            </a:r>
            <a:r>
              <a:rPr lang="en-US" dirty="0"/>
              <a:t>– Sets </a:t>
            </a:r>
            <a:r>
              <a:rPr lang="en-US" dirty="0" err="1"/>
              <a:t>response’dHTTP</a:t>
            </a:r>
            <a:r>
              <a:rPr lang="en-US" dirty="0"/>
              <a:t> header field to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47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res.cookie</a:t>
            </a:r>
            <a:r>
              <a:rPr lang="en-US" b="1" dirty="0"/>
              <a:t>(name, value [,options]) </a:t>
            </a:r>
            <a:r>
              <a:rPr lang="en-US" dirty="0"/>
              <a:t>– Sets cookie name to value</a:t>
            </a:r>
          </a:p>
          <a:p>
            <a:r>
              <a:rPr lang="en-US" b="1" dirty="0" err="1"/>
              <a:t>res.clearCookie</a:t>
            </a:r>
            <a:r>
              <a:rPr lang="en-US" b="1" dirty="0"/>
              <a:t>(name[,option]) </a:t>
            </a:r>
            <a:r>
              <a:rPr lang="en-US" dirty="0"/>
              <a:t>– Clears the cookie specified by name</a:t>
            </a:r>
          </a:p>
          <a:p>
            <a:r>
              <a:rPr lang="en-US" b="1" dirty="0" err="1"/>
              <a:t>res.redirect</a:t>
            </a:r>
            <a:r>
              <a:rPr lang="en-US" b="1" dirty="0"/>
              <a:t>([status,] path) </a:t>
            </a:r>
            <a:r>
              <a:rPr lang="en-US" dirty="0"/>
              <a:t>– Redirects to URL derived from specified path with status</a:t>
            </a:r>
          </a:p>
          <a:p>
            <a:r>
              <a:rPr lang="en-US" b="1" dirty="0" err="1"/>
              <a:t>res.json</a:t>
            </a:r>
            <a:r>
              <a:rPr lang="en-US" b="1" dirty="0"/>
              <a:t>([body]) </a:t>
            </a:r>
            <a:r>
              <a:rPr lang="en-US" dirty="0"/>
              <a:t>– Sends a JSON response</a:t>
            </a:r>
          </a:p>
          <a:p>
            <a:r>
              <a:rPr lang="en-US" b="1" dirty="0" err="1"/>
              <a:t>res.jsonp</a:t>
            </a:r>
            <a:r>
              <a:rPr lang="en-US" b="1" dirty="0"/>
              <a:t>([body]) </a:t>
            </a:r>
            <a:r>
              <a:rPr lang="en-US" dirty="0"/>
              <a:t>– Sends a JSON response with JSONP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3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res.render</a:t>
            </a:r>
            <a:r>
              <a:rPr lang="en-US" b="1" dirty="0"/>
              <a:t>(view [,locals][,callback]) </a:t>
            </a:r>
            <a:r>
              <a:rPr lang="en-US" dirty="0"/>
              <a:t>– Renders a view and sends rendered HTML string</a:t>
            </a:r>
          </a:p>
          <a:p>
            <a:r>
              <a:rPr lang="en-US" b="1" dirty="0" err="1"/>
              <a:t>res.status</a:t>
            </a:r>
            <a:r>
              <a:rPr lang="en-US" b="1" dirty="0"/>
              <a:t>(code) </a:t>
            </a:r>
            <a:r>
              <a:rPr lang="en-US" dirty="0"/>
              <a:t>– Sets HTTP status for response</a:t>
            </a:r>
          </a:p>
          <a:p>
            <a:r>
              <a:rPr lang="en-US" b="1" dirty="0" err="1"/>
              <a:t>res.sendStatus</a:t>
            </a:r>
            <a:r>
              <a:rPr lang="en-US" b="1" dirty="0"/>
              <a:t>(</a:t>
            </a:r>
            <a:r>
              <a:rPr lang="en-US" b="1" dirty="0" err="1"/>
              <a:t>statusCode</a:t>
            </a:r>
            <a:r>
              <a:rPr lang="en-US" b="1" dirty="0"/>
              <a:t>) </a:t>
            </a:r>
            <a:r>
              <a:rPr lang="en-US" dirty="0"/>
              <a:t>– Sets response HTTP status code and send its string</a:t>
            </a:r>
          </a:p>
          <a:p>
            <a:r>
              <a:rPr lang="en-US" b="1" dirty="0" err="1"/>
              <a:t>res.send</a:t>
            </a:r>
            <a:r>
              <a:rPr lang="en-US" b="1" dirty="0"/>
              <a:t>([body]) </a:t>
            </a:r>
            <a:r>
              <a:rPr lang="en-US" dirty="0"/>
              <a:t>– Sends HTTP response</a:t>
            </a:r>
          </a:p>
          <a:p>
            <a:r>
              <a:rPr lang="en-US" b="1" dirty="0" err="1"/>
              <a:t>res.sendFile</a:t>
            </a:r>
            <a:r>
              <a:rPr lang="en-US" b="1" dirty="0"/>
              <a:t>(path [,options] [,</a:t>
            </a:r>
            <a:r>
              <a:rPr lang="en-US" b="1" dirty="0" err="1"/>
              <a:t>fn</a:t>
            </a:r>
            <a:r>
              <a:rPr lang="en-US" b="1" dirty="0"/>
              <a:t>]) </a:t>
            </a:r>
            <a:r>
              <a:rPr lang="en-US" dirty="0"/>
              <a:t>– Transfers file at given path</a:t>
            </a:r>
          </a:p>
          <a:p>
            <a:r>
              <a:rPr lang="en-US" b="1" dirty="0" err="1"/>
              <a:t>res.download</a:t>
            </a:r>
            <a:r>
              <a:rPr lang="en-US" b="1" dirty="0"/>
              <a:t>(path [,filename] [,</a:t>
            </a:r>
            <a:r>
              <a:rPr lang="en-US" b="1" dirty="0" err="1"/>
              <a:t>fn</a:t>
            </a:r>
            <a:r>
              <a:rPr lang="en-US" b="1" dirty="0"/>
              <a:t>]) </a:t>
            </a:r>
            <a:r>
              <a:rPr lang="en-US" dirty="0"/>
              <a:t>– Transfers file as an attachment</a:t>
            </a:r>
          </a:p>
          <a:p>
            <a:r>
              <a:rPr lang="en-US" b="1" dirty="0" err="1"/>
              <a:t>res.end</a:t>
            </a:r>
            <a:r>
              <a:rPr lang="en-US" b="1" dirty="0"/>
              <a:t>([data] [,encoding]) </a:t>
            </a:r>
            <a:r>
              <a:rPr lang="en-US" dirty="0"/>
              <a:t>– Ends response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046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middleware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functions invoked by Express.js routing </a:t>
            </a:r>
          </a:p>
          <a:p>
            <a:r>
              <a:rPr lang="en-US" dirty="0"/>
              <a:t>Appears between initial request and final intended route</a:t>
            </a:r>
          </a:p>
          <a:p>
            <a:r>
              <a:rPr lang="en-US" dirty="0"/>
              <a:t>Middleware are always invoked in order in which they added</a:t>
            </a:r>
          </a:p>
          <a:p>
            <a:r>
              <a:rPr lang="en-US" dirty="0"/>
              <a:t>It can make changes to request and response</a:t>
            </a:r>
          </a:p>
          <a:p>
            <a:r>
              <a:rPr lang="en-US" dirty="0"/>
              <a:t>It can call next middleware function in stack</a:t>
            </a:r>
          </a:p>
        </p:txBody>
      </p:sp>
      <p:pic>
        <p:nvPicPr>
          <p:cNvPr id="3074" name="Picture 2" descr="Image result for express middlewa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40193"/>
            <a:ext cx="7010400" cy="18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63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middleware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Application-level middleware</a:t>
            </a:r>
          </a:p>
          <a:p>
            <a:r>
              <a:rPr lang="en-US" dirty="0"/>
              <a:t>Router-level middleware</a:t>
            </a:r>
          </a:p>
          <a:p>
            <a:r>
              <a:rPr lang="en-US" dirty="0"/>
              <a:t>Error-handling middleware</a:t>
            </a:r>
          </a:p>
          <a:p>
            <a:r>
              <a:rPr lang="en-US" dirty="0"/>
              <a:t>Built-in middleware</a:t>
            </a:r>
          </a:p>
          <a:p>
            <a:r>
              <a:rPr lang="en-US" dirty="0"/>
              <a:t>Third-party middleware</a:t>
            </a:r>
          </a:p>
        </p:txBody>
      </p:sp>
    </p:spTree>
    <p:extLst>
      <p:ext uri="{BB962C8B-B14F-4D97-AF65-F5344CB8AC3E}">
        <p14:creationId xmlns:p14="http://schemas.microsoft.com/office/powerpoint/2010/main" val="22756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Major Implementation Areas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bound Applications</a:t>
            </a:r>
          </a:p>
          <a:p>
            <a:r>
              <a:rPr lang="en-US" dirty="0"/>
              <a:t>Data Streaming Applications</a:t>
            </a:r>
          </a:p>
          <a:p>
            <a:r>
              <a:rPr lang="en-US" dirty="0"/>
              <a:t>Data Intensive Real-time Applications</a:t>
            </a:r>
          </a:p>
          <a:p>
            <a:r>
              <a:rPr lang="en-US" dirty="0"/>
              <a:t>JSON APIs based Applications</a:t>
            </a:r>
          </a:p>
          <a:p>
            <a:r>
              <a:rPr lang="en-US" dirty="0"/>
              <a:t>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855359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05719"/>
            <a:ext cx="4572000" cy="362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43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level middleware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58119"/>
            <a:ext cx="80053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4125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level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985963"/>
            <a:ext cx="7791450" cy="191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1263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Error-handling middleware</a:t>
            </a:r>
            <a:br>
              <a:rPr lang="en-US" dirty="0"/>
            </a:b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58119"/>
            <a:ext cx="855511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4127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2133600"/>
            <a:ext cx="39338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996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us to create HTML template </a:t>
            </a:r>
          </a:p>
          <a:p>
            <a:r>
              <a:rPr lang="en-US" dirty="0"/>
              <a:t>Inject data into HTML template </a:t>
            </a:r>
          </a:p>
          <a:p>
            <a:r>
              <a:rPr lang="en-US" dirty="0"/>
              <a:t>Faster performance</a:t>
            </a:r>
          </a:p>
          <a:p>
            <a:r>
              <a:rPr lang="en-US" dirty="0"/>
              <a:t>Popular template engine includes </a:t>
            </a:r>
          </a:p>
          <a:p>
            <a:pPr lvl="1"/>
            <a:r>
              <a:rPr lang="en-US" dirty="0"/>
              <a:t>Jade</a:t>
            </a:r>
          </a:p>
          <a:p>
            <a:pPr lvl="1"/>
            <a:r>
              <a:rPr lang="en-US" dirty="0"/>
              <a:t>EJS</a:t>
            </a:r>
          </a:p>
          <a:p>
            <a:pPr lvl="1"/>
            <a:r>
              <a:rPr lang="en-US" dirty="0"/>
              <a:t>Mustache</a:t>
            </a:r>
          </a:p>
          <a:p>
            <a:pPr lvl="1"/>
            <a:r>
              <a:rPr lang="en-US" dirty="0"/>
              <a:t>Handlebars</a:t>
            </a:r>
          </a:p>
          <a:p>
            <a:pPr lvl="1"/>
            <a:r>
              <a:rPr lang="en-US" dirty="0"/>
              <a:t>Pug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84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Install: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 pug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81" y="1610519"/>
            <a:ext cx="765171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607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05719"/>
            <a:ext cx="605517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9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Node.js MySQL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Node.js can be used in database applications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Installing MySQL: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npm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 install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mysql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Using MySQL: var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mysql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 = require('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mysql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')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99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Creating connection  and executing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connection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mysql.createConnection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host: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user: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password: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database: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connection.connect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"Connected!"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connection.query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* from customer"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(err, result)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  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result);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6752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8777D-CA38-E27D-E309-E30D94CE4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66115"/>
            <a:ext cx="8458199" cy="3255098"/>
          </a:xfrm>
        </p:spPr>
      </p:pic>
    </p:spTree>
    <p:extLst>
      <p:ext uri="{BB962C8B-B14F-4D97-AF65-F5344CB8AC3E}">
        <p14:creationId xmlns:p14="http://schemas.microsoft.com/office/powerpoint/2010/main" val="25251435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Demo to handle the following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Table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Insert Record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Find a record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Delete a record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738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RESTful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It is Representational State Transfer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REST server provides access to resources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REST client accesses and modifies resources using HTTP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Different representations are text, JSON, XML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HTTP methods: GET, PUT, DELETE, POST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91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  <a:p>
            <a:r>
              <a:rPr lang="en-US" dirty="0" err="1"/>
              <a:t>Geddy</a:t>
            </a:r>
            <a:endParaRPr lang="en-US" dirty="0"/>
          </a:p>
          <a:p>
            <a:r>
              <a:rPr lang="en-US" dirty="0"/>
              <a:t>Locomotive</a:t>
            </a:r>
          </a:p>
          <a:p>
            <a:r>
              <a:rPr lang="en-US" dirty="0"/>
              <a:t>Total.js</a:t>
            </a:r>
          </a:p>
          <a:p>
            <a:r>
              <a:rPr lang="en-US" dirty="0" err="1"/>
              <a:t>Restify</a:t>
            </a:r>
            <a:endParaRPr lang="en-US" dirty="0"/>
          </a:p>
          <a:p>
            <a:r>
              <a:rPr lang="en-US" dirty="0"/>
              <a:t>Keystone</a:t>
            </a:r>
          </a:p>
          <a:p>
            <a:r>
              <a:rPr lang="en-US" dirty="0"/>
              <a:t>Loopback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3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RESTful API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21899-D857-951D-82A6-3E8804876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28725"/>
            <a:ext cx="5754363" cy="3735388"/>
          </a:xfrm>
        </p:spPr>
      </p:pic>
    </p:spTree>
    <p:extLst>
      <p:ext uri="{BB962C8B-B14F-4D97-AF65-F5344CB8AC3E}">
        <p14:creationId xmlns:p14="http://schemas.microsoft.com/office/powerpoint/2010/main" val="29275831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4812-FECC-D2A6-1F8F-B04FBED7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A164-7AC2-2CF9-7D0C-91614C3BC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tutorials = require(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"../controllers/tutorial.controller.js"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router = require(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).Router();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new Tutorial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addTutorial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tutorials.create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//data Insertion 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Tutorial.create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newTutorial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result)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sql.query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"INSERT INTO tutorial SET ?"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newTutorial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(err, res)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result(err,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tutorial: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id: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res.insertId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newTutorial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id: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res.insertId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newTutorial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948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0E7B-8382-D219-74C2-F302F227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1445-B7EA-DA6B-D0AE-EAB1BBAF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r>
              <a:rPr lang="en-GB" dirty="0"/>
              <a:t>Demo for all CURD operations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7BEE8-FF0E-199C-48AF-81F7E1D08F76}"/>
              </a:ext>
            </a:extLst>
          </p:cNvPr>
          <p:cNvSpPr txBox="1"/>
          <p:nvPr/>
        </p:nvSpPr>
        <p:spPr>
          <a:xfrm>
            <a:off x="502920" y="1534319"/>
            <a:ext cx="7848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tutorials = require(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"../controllers/tutorial.controller.js"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router = require(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).Router();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new Tutorial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router.post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addTutorial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tutorials.create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Retrieve all Tutorials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tutorials.findAll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Retrieve a single Tutorial with id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"/:id"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tutorials.findOne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Update a Tutorial with id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"/:id"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tutorials.update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Delete a Tutorial with id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"/:id"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tutorials.delete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Delete all Tutorials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tutorials.deleteAll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15747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5541-04BF-5244-F63A-6CA68C43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B63E-D367-4653-D429-60C83E7F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Using Try Catch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When a piece of code is expected to throw an error and is surrounded with try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Exceptions thrown in piece of code could be addressed in catch block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If the error is not handled in any way, program terminates abruptly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It is a good practice to use Node.js Try Catch only for synchronous operations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263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43CD-3E95-5590-1854-36D0D834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B536E-A6D5-1E6E-403E-9C49CE914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1634284"/>
            <a:ext cx="6400800" cy="3405235"/>
          </a:xfrm>
        </p:spPr>
      </p:pic>
    </p:spTree>
    <p:extLst>
      <p:ext uri="{BB962C8B-B14F-4D97-AF65-F5344CB8AC3E}">
        <p14:creationId xmlns:p14="http://schemas.microsoft.com/office/powerpoint/2010/main" val="6326824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A3F0-BFE7-CEDF-721A-A02AE713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E2B0-B4EC-AEC0-75F1-A16B2BAD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B2FAA-0BF1-870D-4D51-23980A86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22" y="1267996"/>
            <a:ext cx="6156356" cy="31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058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FEC0-6F06-6E34-D567-9A3590A0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1511-EB3E-9DCF-91F6-9A4CC799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3B9F7-6CF8-9024-3E4E-9DAE818E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02" y="1548653"/>
            <a:ext cx="5960198" cy="28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4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Node JS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 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https://nodejs.org/en/download/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16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Sails.js is a Node.js framework that allows you to build enterprise-ready, custom MVC ( model, view, controller ) application on-the-go</a:t>
            </a:r>
          </a:p>
          <a:p>
            <a:r>
              <a:rPr lang="en-US" dirty="0"/>
              <a:t>Sails.js has built-in features such as an API creator, and its socket integration in every route and database ORM makes it very useful and helps speed up development</a:t>
            </a:r>
          </a:p>
          <a:p>
            <a:r>
              <a:rPr lang="en-US" dirty="0"/>
              <a:t>Sails.js has lots of features</a:t>
            </a:r>
          </a:p>
          <a:p>
            <a:r>
              <a:rPr lang="en-US" dirty="0"/>
              <a:t>Auto generated API</a:t>
            </a:r>
          </a:p>
          <a:p>
            <a:r>
              <a:rPr lang="en-US" dirty="0"/>
              <a:t>Database ORM</a:t>
            </a:r>
          </a:p>
          <a:p>
            <a:r>
              <a:rPr lang="en-US" dirty="0"/>
              <a:t>Inbuilt task runner</a:t>
            </a:r>
          </a:p>
          <a:p>
            <a:r>
              <a:rPr lang="en-US" dirty="0"/>
              <a:t>Security code</a:t>
            </a:r>
          </a:p>
          <a:p>
            <a:r>
              <a:rPr lang="en-US" dirty="0"/>
              <a:t>Built-in web sockets in routes.</a:t>
            </a:r>
          </a:p>
          <a:p>
            <a:r>
              <a:rPr lang="en-US" dirty="0"/>
              <a:t>Install: </a:t>
            </a:r>
            <a:r>
              <a:rPr lang="en-US" dirty="0" err="1"/>
              <a:t>npm</a:t>
            </a:r>
            <a:r>
              <a:rPr lang="en-US" dirty="0"/>
              <a:t> install -g sails</a:t>
            </a:r>
          </a:p>
          <a:p>
            <a:r>
              <a:rPr lang="en-US" dirty="0"/>
              <a:t>Create app: sails create </a:t>
            </a:r>
            <a:r>
              <a:rPr lang="en-US" dirty="0" err="1"/>
              <a:t>projectName</a:t>
            </a:r>
            <a:r>
              <a:rPr lang="en-US" dirty="0"/>
              <a:t> and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Run app: sails lift</a:t>
            </a:r>
          </a:p>
        </p:txBody>
      </p:sp>
    </p:spTree>
    <p:extLst>
      <p:ext uri="{BB962C8B-B14F-4D97-AF65-F5344CB8AC3E}">
        <p14:creationId xmlns:p14="http://schemas.microsoft.com/office/powerpoint/2010/main" val="26621275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LoopBack</a:t>
            </a:r>
            <a:r>
              <a:rPr lang="en-US" dirty="0"/>
              <a:t> is a highly-extensible, open-source Node.js framework that enables you to:</a:t>
            </a:r>
          </a:p>
          <a:p>
            <a:r>
              <a:rPr lang="en-US" dirty="0"/>
              <a:t>Create dynamic end-to-end REST APIs with little or no coding</a:t>
            </a:r>
          </a:p>
          <a:p>
            <a:r>
              <a:rPr lang="en-US" dirty="0"/>
              <a:t>Access data from Oracle, MySQL, PostgreSQL, MongoDB, SOAP and other REST APIs</a:t>
            </a:r>
          </a:p>
          <a:p>
            <a:r>
              <a:rPr lang="en-US" dirty="0"/>
              <a:t>Easily create client apps using Android, iOS, and JavaScript SDKs</a:t>
            </a:r>
          </a:p>
          <a:p>
            <a:r>
              <a:rPr lang="en-US" dirty="0"/>
              <a:t>Run your application on-premises or in the cloud</a:t>
            </a:r>
          </a:p>
          <a:p>
            <a:r>
              <a:rPr lang="en-US" dirty="0" err="1"/>
              <a:t>LoopBack</a:t>
            </a:r>
            <a:r>
              <a:rPr lang="en-US" dirty="0"/>
              <a:t> consists of</a:t>
            </a:r>
          </a:p>
          <a:p>
            <a:r>
              <a:rPr lang="en-US" dirty="0"/>
              <a:t>A library of Node.js modules</a:t>
            </a:r>
          </a:p>
        </p:txBody>
      </p:sp>
    </p:spTree>
    <p:extLst>
      <p:ext uri="{BB962C8B-B14F-4D97-AF65-F5344CB8AC3E}">
        <p14:creationId xmlns:p14="http://schemas.microsoft.com/office/powerpoint/2010/main" val="32191983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loopback: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-g @loopback/cli </a:t>
            </a:r>
          </a:p>
          <a:p>
            <a:r>
              <a:rPr lang="en-US" dirty="0"/>
              <a:t>Create application lb4 app</a:t>
            </a:r>
          </a:p>
          <a:p>
            <a:r>
              <a:rPr lang="en-US" dirty="0"/>
              <a:t>Start application: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Adding own controller: lb4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150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9519"/>
            <a:ext cx="9052560" cy="3734967"/>
          </a:xfrm>
        </p:spPr>
        <p:txBody>
          <a:bodyPr/>
          <a:lstStyle/>
          <a:p>
            <a:r>
              <a:rPr lang="en-US" dirty="0"/>
              <a:t>Daemon process manager that will help you manage and keep your application online</a:t>
            </a:r>
          </a:p>
          <a:p>
            <a:r>
              <a:rPr lang="en-US" dirty="0"/>
              <a:t>Installation : </a:t>
            </a:r>
            <a:r>
              <a:rPr lang="en-US" dirty="0" err="1"/>
              <a:t>npm</a:t>
            </a:r>
            <a:r>
              <a:rPr lang="en-US" dirty="0"/>
              <a:t> install pm2@latest –g</a:t>
            </a:r>
          </a:p>
          <a:p>
            <a:r>
              <a:rPr lang="en-US" dirty="0"/>
              <a:t>Start app:  pm2 start app.js</a:t>
            </a:r>
          </a:p>
        </p:txBody>
      </p:sp>
    </p:spTree>
    <p:extLst>
      <p:ext uri="{BB962C8B-B14F-4D97-AF65-F5344CB8AC3E}">
        <p14:creationId xmlns:p14="http://schemas.microsoft.com/office/powerpoint/2010/main" val="39221279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options you can pass to the CLI:</a:t>
            </a:r>
          </a:p>
          <a:p>
            <a:r>
              <a:rPr lang="en-US" dirty="0"/>
              <a:t>Specify an app name: --name &lt;</a:t>
            </a:r>
            <a:r>
              <a:rPr lang="en-US" dirty="0" err="1"/>
              <a:t>app_name</a:t>
            </a:r>
            <a:r>
              <a:rPr lang="en-US" dirty="0"/>
              <a:t>&gt;</a:t>
            </a:r>
          </a:p>
          <a:p>
            <a:r>
              <a:rPr lang="en-US" dirty="0"/>
              <a:t>Watch and Restart app when files change: --watch</a:t>
            </a:r>
          </a:p>
          <a:p>
            <a:r>
              <a:rPr lang="en-US" dirty="0"/>
              <a:t>Set memory threshold for app reload: --max-memory-restart &lt;200MB&gt;</a:t>
            </a:r>
          </a:p>
          <a:p>
            <a:r>
              <a:rPr lang="en-US" dirty="0"/>
              <a:t>Specify log file: --log &lt;</a:t>
            </a:r>
            <a:r>
              <a:rPr lang="en-US" dirty="0" err="1"/>
              <a:t>log_path</a:t>
            </a:r>
            <a:r>
              <a:rPr lang="en-US" dirty="0"/>
              <a:t>&gt;</a:t>
            </a:r>
          </a:p>
          <a:p>
            <a:r>
              <a:rPr lang="en-US" dirty="0"/>
              <a:t>Pass extra arguments to the script: -- arg1 arg2 arg3</a:t>
            </a:r>
          </a:p>
          <a:p>
            <a:r>
              <a:rPr lang="en-US" dirty="0"/>
              <a:t>Delay between automatic restarts: --restart-delay &lt;delay in </a:t>
            </a:r>
            <a:r>
              <a:rPr lang="en-US" dirty="0" err="1"/>
              <a:t>ms</a:t>
            </a:r>
            <a:r>
              <a:rPr lang="en-US" dirty="0"/>
              <a:t>&gt;</a:t>
            </a:r>
          </a:p>
          <a:p>
            <a:r>
              <a:rPr lang="en-US" dirty="0"/>
              <a:t>Prefix logs with time: --time</a:t>
            </a:r>
          </a:p>
          <a:p>
            <a:r>
              <a:rPr lang="en-US" dirty="0"/>
              <a:t>Do not auto restart app : --no-</a:t>
            </a:r>
            <a:r>
              <a:rPr lang="en-US" dirty="0" err="1"/>
              <a:t>autorestart</a:t>
            </a:r>
            <a:endParaRPr lang="en-US" dirty="0"/>
          </a:p>
          <a:p>
            <a:r>
              <a:rPr lang="en-US" dirty="0"/>
              <a:t>Specify </a:t>
            </a:r>
            <a:r>
              <a:rPr lang="en-US" dirty="0" err="1"/>
              <a:t>cron</a:t>
            </a:r>
            <a:r>
              <a:rPr lang="en-US" dirty="0"/>
              <a:t> for forced restart: --</a:t>
            </a:r>
            <a:r>
              <a:rPr lang="en-US" dirty="0" err="1"/>
              <a:t>cron</a:t>
            </a:r>
            <a:r>
              <a:rPr lang="en-US" dirty="0"/>
              <a:t> &lt;</a:t>
            </a:r>
            <a:r>
              <a:rPr lang="en-US" dirty="0" err="1"/>
              <a:t>cron_pattern</a:t>
            </a:r>
            <a:r>
              <a:rPr lang="en-US" dirty="0"/>
              <a:t>&gt;</a:t>
            </a:r>
          </a:p>
          <a:p>
            <a:r>
              <a:rPr lang="en-US" dirty="0"/>
              <a:t>Attach to application log: --no-daemon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195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pm2 restart </a:t>
            </a:r>
            <a:r>
              <a:rPr lang="en-US" dirty="0" err="1"/>
              <a:t>app_name</a:t>
            </a:r>
            <a:endParaRPr lang="en-US" dirty="0"/>
          </a:p>
          <a:p>
            <a:r>
              <a:rPr lang="en-US" dirty="0"/>
              <a:t>pm2 reload </a:t>
            </a:r>
            <a:r>
              <a:rPr lang="en-US" dirty="0" err="1"/>
              <a:t>app_name</a:t>
            </a:r>
            <a:endParaRPr lang="en-US" dirty="0"/>
          </a:p>
          <a:p>
            <a:r>
              <a:rPr lang="en-US" dirty="0"/>
              <a:t>pm2 stop </a:t>
            </a:r>
            <a:r>
              <a:rPr lang="en-US" dirty="0" err="1"/>
              <a:t>app_name</a:t>
            </a:r>
            <a:endParaRPr lang="en-US" dirty="0"/>
          </a:p>
          <a:p>
            <a:r>
              <a:rPr lang="en-US" dirty="0"/>
              <a:t>pm2 delete </a:t>
            </a:r>
            <a:r>
              <a:rPr lang="en-US" dirty="0" err="1"/>
              <a:t>app_name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508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Node.js debugger: adding debugger statement inside script</a:t>
            </a:r>
          </a:p>
          <a:p>
            <a:r>
              <a:rPr lang="en-US" dirty="0"/>
              <a:t>Start program: node inspect example.js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932598"/>
          <a:ext cx="7239000" cy="247725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9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1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next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Stop at the next statement.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err="1">
                          <a:effectLst/>
                        </a:rPr>
                        <a:t>cont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Continue execute and stop at the debugger statement if any.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1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step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Step in function.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1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out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Step out of function.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49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watch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Add the expression or variable into watch.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92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watcher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See the value of all expressions and variables added into watch.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61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Pause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Pause running code.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9476" marR="79476" marT="39738" marB="397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80327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Inspector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debugger statement inside script </a:t>
            </a:r>
          </a:p>
          <a:p>
            <a:r>
              <a:rPr lang="en-US" dirty="0"/>
              <a:t>Install: </a:t>
            </a:r>
            <a:r>
              <a:rPr lang="en-US" dirty="0" err="1"/>
              <a:t>npm</a:t>
            </a:r>
            <a:r>
              <a:rPr lang="en-US" dirty="0"/>
              <a:t> install -g node-inspector</a:t>
            </a:r>
          </a:p>
          <a:p>
            <a:r>
              <a:rPr lang="en-US" dirty="0"/>
              <a:t>Start node-inspector: node-inspector --web-port=5500</a:t>
            </a:r>
          </a:p>
          <a:p>
            <a:r>
              <a:rPr lang="en-US" dirty="0"/>
              <a:t>Start debugging: node --debug-</a:t>
            </a:r>
            <a:r>
              <a:rPr lang="en-US" dirty="0" err="1"/>
              <a:t>brk</a:t>
            </a:r>
            <a:r>
              <a:rPr lang="en-US" dirty="0"/>
              <a:t> app.js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00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.</a:t>
            </a:r>
            <a:r>
              <a:rPr lang="en-US" dirty="0" err="1"/>
              <a:t>env</a:t>
            </a:r>
            <a:r>
              <a:rPr lang="en-US" dirty="0"/>
              <a:t> file</a:t>
            </a:r>
          </a:p>
          <a:p>
            <a:r>
              <a:rPr lang="en-US" dirty="0"/>
              <a:t>Add following entries</a:t>
            </a:r>
          </a:p>
          <a:p>
            <a:pPr marL="439935" lvl="1" indent="0">
              <a:buNone/>
            </a:pPr>
            <a:r>
              <a:rPr lang="en-US" dirty="0"/>
              <a:t>NODE_ENV=development</a:t>
            </a:r>
            <a:br>
              <a:rPr lang="en-US" dirty="0"/>
            </a:br>
            <a:r>
              <a:rPr lang="en-US" dirty="0"/>
              <a:t>PORT=8181</a:t>
            </a:r>
          </a:p>
          <a:p>
            <a:pPr marL="439935" lvl="1" indent="0">
              <a:buNone/>
            </a:pPr>
            <a:r>
              <a:rPr lang="en-US" dirty="0"/>
              <a:t>NODE_ENV=production</a:t>
            </a:r>
            <a:br>
              <a:rPr lang="en-US" dirty="0"/>
            </a:br>
            <a:r>
              <a:rPr lang="en-US" dirty="0"/>
              <a:t>PORT=8282</a:t>
            </a:r>
          </a:p>
          <a:p>
            <a:r>
              <a:rPr lang="en-US" dirty="0"/>
              <a:t>Install: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dotenv</a:t>
            </a:r>
            <a:endParaRPr lang="en-US" dirty="0"/>
          </a:p>
          <a:p>
            <a:r>
              <a:rPr lang="en-US" dirty="0"/>
              <a:t>Add following lines at start of </a:t>
            </a:r>
            <a:r>
              <a:rPr lang="en-US" dirty="0" err="1"/>
              <a:t>nodejs</a:t>
            </a:r>
            <a:r>
              <a:rPr lang="en-US" dirty="0"/>
              <a:t> app</a:t>
            </a:r>
          </a:p>
          <a:p>
            <a:pPr marL="439935" lvl="1" indent="0">
              <a:buNone/>
            </a:pPr>
            <a:r>
              <a:rPr lang="en-US" dirty="0"/>
              <a:t>const </a:t>
            </a:r>
            <a:r>
              <a:rPr lang="en-US" dirty="0" err="1"/>
              <a:t>dotenv</a:t>
            </a:r>
            <a:r>
              <a:rPr lang="en-US" dirty="0"/>
              <a:t> = require('</a:t>
            </a:r>
            <a:r>
              <a:rPr lang="en-US" dirty="0" err="1"/>
              <a:t>dotenv</a:t>
            </a:r>
            <a:r>
              <a:rPr lang="en-US" dirty="0"/>
              <a:t>').config();</a:t>
            </a:r>
          </a:p>
          <a:p>
            <a:r>
              <a:rPr lang="en-US" dirty="0"/>
              <a:t>Use </a:t>
            </a:r>
            <a:r>
              <a:rPr lang="en-US" dirty="0" err="1"/>
              <a:t>process.env.PORT</a:t>
            </a:r>
            <a:r>
              <a:rPr lang="en-US" dirty="0"/>
              <a:t> to access port number</a:t>
            </a:r>
          </a:p>
        </p:txBody>
      </p:sp>
    </p:spTree>
    <p:extLst>
      <p:ext uri="{BB962C8B-B14F-4D97-AF65-F5344CB8AC3E}">
        <p14:creationId xmlns:p14="http://schemas.microsoft.com/office/powerpoint/2010/main" val="3845233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2019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93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18568</TotalTime>
  <Words>3123</Words>
  <Application>Microsoft Office PowerPoint</Application>
  <PresentationFormat>Custom</PresentationFormat>
  <Paragraphs>478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11" baseType="lpstr">
      <vt:lpstr>Arial</vt:lpstr>
      <vt:lpstr>Calibri</vt:lpstr>
      <vt:lpstr>Consolas</vt:lpstr>
      <vt:lpstr>Microsoft Sans Serif</vt:lpstr>
      <vt:lpstr>Segoe UI</vt:lpstr>
      <vt:lpstr>Segoe UI Light</vt:lpstr>
      <vt:lpstr>Tahoma</vt:lpstr>
      <vt:lpstr>urw-din</vt:lpstr>
      <vt:lpstr>Verdana</vt:lpstr>
      <vt:lpstr>Office Theme</vt:lpstr>
      <vt:lpstr>Custom Design</vt:lpstr>
      <vt:lpstr>PowerPoint Presentation</vt:lpstr>
      <vt:lpstr>Agenda </vt:lpstr>
      <vt:lpstr>Introduction </vt:lpstr>
      <vt:lpstr>PowerPoint Presentation</vt:lpstr>
      <vt:lpstr>Capabilities of Node.js </vt:lpstr>
      <vt:lpstr>PowerPoint Presentation</vt:lpstr>
      <vt:lpstr>Major Implementation Areas </vt:lpstr>
      <vt:lpstr>Major Clients</vt:lpstr>
      <vt:lpstr>Node JS Installation </vt:lpstr>
      <vt:lpstr>Sample application </vt:lpstr>
      <vt:lpstr>Npm </vt:lpstr>
      <vt:lpstr>Npm commands </vt:lpstr>
      <vt:lpstr>Install package in local mode</vt:lpstr>
      <vt:lpstr>Nodemon </vt:lpstr>
      <vt:lpstr>Callback </vt:lpstr>
      <vt:lpstr>Event loop</vt:lpstr>
      <vt:lpstr>Traditional Web Server Model </vt:lpstr>
      <vt:lpstr>Nodejs process model</vt:lpstr>
      <vt:lpstr>PowerPoint Presentation</vt:lpstr>
      <vt:lpstr>PowerPoint Presentation</vt:lpstr>
      <vt:lpstr>Cont….</vt:lpstr>
      <vt:lpstr>Modules </vt:lpstr>
      <vt:lpstr>Utility  modules</vt:lpstr>
      <vt:lpstr>Local module</vt:lpstr>
      <vt:lpstr>User defined module</vt:lpstr>
      <vt:lpstr>Cont… </vt:lpstr>
      <vt:lpstr>Multiple exports</vt:lpstr>
      <vt:lpstr>Extend module </vt:lpstr>
      <vt:lpstr>Extend module example </vt:lpstr>
      <vt:lpstr>EventEmitters </vt:lpstr>
      <vt:lpstr>Events </vt:lpstr>
      <vt:lpstr>EventEmitter </vt:lpstr>
      <vt:lpstr>EventEmitter </vt:lpstr>
      <vt:lpstr>.on() vs addEventListener() </vt:lpstr>
      <vt:lpstr>Global objects </vt:lpstr>
      <vt:lpstr>Global objects</vt:lpstr>
      <vt:lpstr>Global objects</vt:lpstr>
      <vt:lpstr>Node.js OS</vt:lpstr>
      <vt:lpstr>File system</vt:lpstr>
      <vt:lpstr>File system</vt:lpstr>
      <vt:lpstr>Open file</vt:lpstr>
      <vt:lpstr>Writing File</vt:lpstr>
      <vt:lpstr>Append file</vt:lpstr>
      <vt:lpstr>Delete file</vt:lpstr>
      <vt:lpstr>More file operations </vt:lpstr>
      <vt:lpstr>Streams </vt:lpstr>
      <vt:lpstr>Stream advantages </vt:lpstr>
      <vt:lpstr>Streams </vt:lpstr>
      <vt:lpstr>Stream reading example</vt:lpstr>
      <vt:lpstr>Writing stream</vt:lpstr>
      <vt:lpstr>Piping stream</vt:lpstr>
      <vt:lpstr>Creating large file</vt:lpstr>
      <vt:lpstr>Using stream to read and write data</vt:lpstr>
      <vt:lpstr>HTTP module </vt:lpstr>
      <vt:lpstr>HTTP server</vt:lpstr>
      <vt:lpstr>More about http module</vt:lpstr>
      <vt:lpstr>Sending html file</vt:lpstr>
      <vt:lpstr>Express framework </vt:lpstr>
      <vt:lpstr>Express features </vt:lpstr>
      <vt:lpstr>Express setup</vt:lpstr>
      <vt:lpstr>Express example </vt:lpstr>
      <vt:lpstr>Routing </vt:lpstr>
      <vt:lpstr>Express routing</vt:lpstr>
      <vt:lpstr>Request </vt:lpstr>
      <vt:lpstr>Response object</vt:lpstr>
      <vt:lpstr>Response object</vt:lpstr>
      <vt:lpstr>Response object</vt:lpstr>
      <vt:lpstr>Express middleware </vt:lpstr>
      <vt:lpstr>Types of middleware </vt:lpstr>
      <vt:lpstr>Middleware example</vt:lpstr>
      <vt:lpstr>Method level middleware </vt:lpstr>
      <vt:lpstr>Router level middleware</vt:lpstr>
      <vt:lpstr>Error-handling middleware  </vt:lpstr>
      <vt:lpstr>Third-party middleware  </vt:lpstr>
      <vt:lpstr>Template engine </vt:lpstr>
      <vt:lpstr>Template engine </vt:lpstr>
      <vt:lpstr>Cont…</vt:lpstr>
      <vt:lpstr>Node.js MySQL </vt:lpstr>
      <vt:lpstr>Creating connection  and executing query</vt:lpstr>
      <vt:lpstr>Demo to handle the following </vt:lpstr>
      <vt:lpstr>RESTful API </vt:lpstr>
      <vt:lpstr>REST framework </vt:lpstr>
      <vt:lpstr>RESTful API </vt:lpstr>
      <vt:lpstr>POST</vt:lpstr>
      <vt:lpstr>Demo</vt:lpstr>
      <vt:lpstr>Error Handling</vt:lpstr>
      <vt:lpstr>Error Handling</vt:lpstr>
      <vt:lpstr>Error Handling</vt:lpstr>
      <vt:lpstr>Error Handling</vt:lpstr>
      <vt:lpstr>Sails </vt:lpstr>
      <vt:lpstr>LoopBack</vt:lpstr>
      <vt:lpstr>Cont…</vt:lpstr>
      <vt:lpstr>pm2</vt:lpstr>
      <vt:lpstr>Pm2 </vt:lpstr>
      <vt:lpstr>Managing processes</vt:lpstr>
      <vt:lpstr>Core Debugging</vt:lpstr>
      <vt:lpstr>Node Inspector debugger</vt:lpstr>
      <vt:lpstr>Environment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467</cp:revision>
  <dcterms:created xsi:type="dcterms:W3CDTF">2018-01-05T05:23:08Z</dcterms:created>
  <dcterms:modified xsi:type="dcterms:W3CDTF">2022-06-30T03:48:41Z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1117552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