
<file path=[Content_Types].xml><?xml version="1.0" encoding="utf-8"?>
<Types xmlns="http://schemas.openxmlformats.org/package/2006/content-types">
  <Default ContentType="image/png" Extension="png"/>
  <Default ContentType="image/x-emf" Extension="emf"/>
  <Default ContentType="image/jpeg" Extension="jpeg"/>
  <Default ContentType="application/vnd.openxmlformats-package.relationships+xml" Extension="rels"/>
  <Default ContentType="application/xml" Extension="xml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521" r:id="rId3"/>
    <p:sldId id="522" r:id="rId4"/>
    <p:sldId id="524" r:id="rId5"/>
    <p:sldId id="526" r:id="rId6"/>
    <p:sldId id="527" r:id="rId7"/>
    <p:sldId id="557" r:id="rId8"/>
    <p:sldId id="528" r:id="rId9"/>
    <p:sldId id="530" r:id="rId10"/>
    <p:sldId id="558" r:id="rId11"/>
    <p:sldId id="532" r:id="rId12"/>
    <p:sldId id="533" r:id="rId13"/>
    <p:sldId id="552" r:id="rId14"/>
    <p:sldId id="554" r:id="rId15"/>
    <p:sldId id="559" r:id="rId16"/>
    <p:sldId id="555" r:id="rId17"/>
    <p:sldId id="542" r:id="rId18"/>
    <p:sldId id="543" r:id="rId19"/>
    <p:sldId id="560" r:id="rId20"/>
    <p:sldId id="551" r:id="rId21"/>
    <p:sldId id="544" r:id="rId22"/>
    <p:sldId id="564" r:id="rId23"/>
    <p:sldId id="545" r:id="rId24"/>
    <p:sldId id="562" r:id="rId25"/>
    <p:sldId id="563" r:id="rId26"/>
    <p:sldId id="547" r:id="rId27"/>
    <p:sldId id="561" r:id="rId28"/>
    <p:sldId id="548" r:id="rId29"/>
    <p:sldId id="549" r:id="rId30"/>
    <p:sldId id="550" r:id="rId3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>
      <p:cViewPr varScale="1">
        <p:scale>
          <a:sx n="83" d="100"/>
          <a:sy n="83" d="100"/>
        </p:scale>
        <p:origin x="772" y="5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71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<Relationships xmlns="http://schemas.openxmlformats.org/package/2006/relationships"><Relationship Id="rId3" Target="../media/image15.jpeg" Type="http://schemas.openxmlformats.org/officeDocument/2006/relationships/image"/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1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<Relationships xmlns="http://schemas.openxmlformats.org/package/2006/relationships"><Relationship Id="rId3" Target="../media/image18.png" Type="http://schemas.openxmlformats.org/officeDocument/2006/relationships/image"/><Relationship Id="rId2" Target="../media/image17.png" Type="http://schemas.openxmlformats.org/officeDocument/2006/relationships/image"/><Relationship Id="rId1" Target="../slideLayouts/slideLayout2.xml" Type="http://schemas.openxmlformats.org/officeDocument/2006/relationships/slideLayout"/><Relationship Id="rId4" Target="file:///D:\My%20training%20material\RWD\Demos\Images\media1.html" TargetMode="External" Type="http://schemas.openxmlformats.org/officeDocument/2006/relationships/hyperlink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y%20training%20material\RWD\Demos\BreakPoint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y%20training%20material\RWD\Demos\Images\orientation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<Relationships xmlns="http://schemas.openxmlformats.org/package/2006/relationships"><Relationship Id="rId2" Target="../media/image2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imageResponsive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y%20training%20material\RWD\Demos\Images\backgroundImag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video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<Relationships xmlns="http://schemas.openxmlformats.org/package/2006/relationships"><Relationship Id="rId3" Target="file:///D:\My%20training%20material\RWD\Demos\Images\flexNav.html" TargetMode="External" Type="http://schemas.openxmlformats.org/officeDocument/2006/relationships/hyperlink"/><Relationship Id="rId2" Target="../media/image28.jpeg" Type="http://schemas.openxmlformats.org/officeDocument/2006/relationships/image"/><Relationship Id="rId1" Target="../slideLayouts/slideLayout2.xml" Type="http://schemas.openxmlformats.org/officeDocument/2006/relationships/slideLayout"/><Relationship Id="rId4" Target="file:///D:\My%20training%20material\RWD\Demos\Images\flex.html" TargetMode="External" Type="http://schemas.openxmlformats.org/officeDocument/2006/relationships/hyperlink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y%20training%20material\RWD\Demos\Images\ResponsiveTypograph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rwd_framework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https://thenextweb.com/in" TargetMode="External" Type="http://schemas.openxmlformats.org/officeDocument/2006/relationships/hyperlink"/><Relationship Id="rId1" Target="../slideLayouts/slideLayout2.xml" Type="http://schemas.openxmlformats.org/officeDocument/2006/relationships/slideLayout"/><Relationship Id="rId4" Target="https://www.w3schools.com/" TargetMode="External" Type="http://schemas.openxmlformats.org/officeDocument/2006/relationships/hyperlink"/></Relationships>
</file>

<file path=ppt/slides/_rels/slide7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RWD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Sonali Mindhe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Website development approaches: </a:t>
            </a:r>
          </a:p>
          <a:p>
            <a:pPr marL="439935" lvl="1" indent="0">
              <a:buNone/>
            </a:pPr>
            <a:r>
              <a:rPr lang="en-US" dirty="0"/>
              <a:t>	– Desktop First </a:t>
            </a:r>
          </a:p>
          <a:p>
            <a:pPr marL="439935" lvl="1" indent="0">
              <a:buNone/>
            </a:pPr>
            <a:r>
              <a:rPr lang="en-US" dirty="0"/>
              <a:t>	– Mobile First </a:t>
            </a:r>
          </a:p>
          <a:p>
            <a:r>
              <a:rPr lang="en-US" dirty="0"/>
              <a:t>Desktop First: targeted for desktop users </a:t>
            </a:r>
          </a:p>
          <a:p>
            <a:r>
              <a:rPr lang="en-US" dirty="0"/>
              <a:t>Mobile First: targeted for mobile users </a:t>
            </a:r>
          </a:p>
          <a:p>
            <a:r>
              <a:rPr lang="en-US" dirty="0"/>
              <a:t>Approaching the design mobile first is the recommended approach for a responsive design. However, it is depends on the requirement and your comfort zone. </a:t>
            </a:r>
          </a:p>
          <a:p>
            <a:r>
              <a:rPr lang="en-US" dirty="0"/>
              <a:t>Instead of changing styles when width gets smaller than 768px, we should change design when width gets larger than 768px</a:t>
            </a:r>
          </a:p>
        </p:txBody>
      </p:sp>
    </p:spTree>
    <p:extLst>
      <p:ext uri="{BB962C8B-B14F-4D97-AF65-F5344CB8AC3E}">
        <p14:creationId xmlns:p14="http://schemas.microsoft.com/office/powerpoint/2010/main" val="28120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Mobile first vs Desktop first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" r="-21"/>
          <a:stretch/>
        </p:blipFill>
        <p:spPr>
          <a:xfrm>
            <a:off x="2411171" y="1305719"/>
            <a:ext cx="5239324" cy="3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639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Viewport is users visible area of web page</a:t>
            </a:r>
          </a:p>
          <a:p>
            <a:endParaRPr lang="en-US" dirty="0"/>
          </a:p>
          <a:p>
            <a:r>
              <a:rPr lang="en-US" dirty="0"/>
              <a:t> Fixed size web pages do not fit the viewport of mobile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45772"/>
            <a:ext cx="4620578" cy="293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Viewport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38225"/>
            <a:ext cx="9052560" cy="3926261"/>
          </a:xfrm>
        </p:spPr>
        <p:txBody>
          <a:bodyPr>
            <a:normAutofit/>
          </a:bodyPr>
          <a:lstStyle/>
          <a:p>
            <a:r>
              <a:rPr lang="en-US" dirty="0"/>
              <a:t>HTML5 &lt;meta&gt; tag</a:t>
            </a:r>
          </a:p>
          <a:p>
            <a:pPr marL="0" indent="0">
              <a:buNone/>
            </a:pPr>
            <a:r>
              <a:rPr lang="en-US" b="1" dirty="0"/>
              <a:t>&lt;meta name="viewport" </a:t>
            </a:r>
            <a:r>
              <a:rPr lang="en-US" b="1" dirty="0" smtClean="0"/>
              <a:t> </a:t>
            </a:r>
            <a:r>
              <a:rPr lang="en-US" b="1" dirty="0"/>
              <a:t>content="</a:t>
            </a:r>
            <a:r>
              <a:rPr lang="en-US" b="1" dirty="0" smtClean="0"/>
              <a:t>width=device-width, initial-scale=1.0</a:t>
            </a:r>
            <a:r>
              <a:rPr lang="en-US" b="1" dirty="0"/>
              <a:t>"&gt;</a:t>
            </a:r>
          </a:p>
          <a:p>
            <a:r>
              <a:rPr lang="en-US" dirty="0" smtClean="0"/>
              <a:t>width=device-width</a:t>
            </a:r>
            <a:r>
              <a:rPr lang="en-US" dirty="0"/>
              <a:t>: sets the width of the page to screen-width of device </a:t>
            </a:r>
          </a:p>
          <a:p>
            <a:r>
              <a:rPr lang="en-US" dirty="0"/>
              <a:t>initial-scale=1.0: sets the initial zoom </a:t>
            </a:r>
            <a:r>
              <a:rPr lang="en-US" dirty="0" smtClean="0"/>
              <a:t>level. 1 means </a:t>
            </a:r>
            <a:r>
              <a:rPr lang="en-US" smtClean="0"/>
              <a:t>no zoom at all.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48719"/>
            <a:ext cx="2600325" cy="2998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296319"/>
            <a:ext cx="2438400" cy="31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units vs static units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38225"/>
            <a:ext cx="9052560" cy="3926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canvas can be a desktop, mobile screen or anything in between, so we need units that are flexible and work everywhere. That's where relative units like percent (%) come in handy.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51249"/>
            <a:ext cx="4114800" cy="18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Three main components of RWD : </a:t>
            </a:r>
          </a:p>
          <a:p>
            <a:pPr marL="439935" lvl="1" indent="0">
              <a:buNone/>
            </a:pPr>
            <a:r>
              <a:rPr lang="en-US" dirty="0"/>
              <a:t>	– Media Queries </a:t>
            </a:r>
          </a:p>
          <a:p>
            <a:pPr marL="439935" lvl="1" indent="0">
              <a:buNone/>
            </a:pPr>
            <a:r>
              <a:rPr lang="en-US" dirty="0"/>
              <a:t>	– Flexible Media </a:t>
            </a:r>
          </a:p>
          <a:p>
            <a:pPr marL="439935" lvl="1" indent="0">
              <a:buNone/>
            </a:pPr>
            <a:r>
              <a:rPr lang="en-US" dirty="0"/>
              <a:t>	– Flexible Layouts &amp; Grids </a:t>
            </a:r>
          </a:p>
          <a:p>
            <a:pPr marL="43993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r>
              <a:rPr lang="en-US" dirty="0"/>
              <a:t>Media query is CSS technique introduced in CSS3</a:t>
            </a:r>
          </a:p>
          <a:p>
            <a:r>
              <a:rPr lang="en-US" dirty="0"/>
              <a:t>Uses @media rule to include  CSS properties for certain condition.</a:t>
            </a:r>
          </a:p>
          <a:p>
            <a:r>
              <a:rPr lang="en-US" dirty="0"/>
              <a:t>Media query includes: </a:t>
            </a:r>
          </a:p>
          <a:p>
            <a:r>
              <a:rPr lang="en-US" dirty="0"/>
              <a:t>– media type like all, screen, print etc. </a:t>
            </a:r>
          </a:p>
          <a:p>
            <a:r>
              <a:rPr lang="en-US" dirty="0"/>
              <a:t>– one/more expressions- media features &amp; values </a:t>
            </a:r>
          </a:p>
          <a:p>
            <a:r>
              <a:rPr lang="en-US" dirty="0"/>
              <a:t>Media queries can be used to check many things, such as:</a:t>
            </a:r>
          </a:p>
          <a:p>
            <a:pPr lvl="1"/>
            <a:r>
              <a:rPr lang="en-US" dirty="0"/>
              <a:t>width and height of the viewport</a:t>
            </a:r>
          </a:p>
          <a:p>
            <a:pPr lvl="1"/>
            <a:r>
              <a:rPr lang="en-US" dirty="0"/>
              <a:t>width and height of the device</a:t>
            </a:r>
          </a:p>
          <a:p>
            <a:pPr lvl="1"/>
            <a:r>
              <a:rPr lang="en-US" dirty="0"/>
              <a:t>orientation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05919"/>
            <a:ext cx="478536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744119"/>
            <a:ext cx="3457575" cy="1085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4915665"/>
            <a:ext cx="165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Device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points at which a media query is introduced are known as </a:t>
            </a:r>
            <a:r>
              <a:rPr lang="en-US" b="1" dirty="0"/>
              <a:t>breakpoints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1724336"/>
            <a:ext cx="6019801" cy="3048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963319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Orientation: Portrait / Landscape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05719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Mobile devices can be operated with two orientations: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dirty="0"/>
              <a:t>Portrait 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dirty="0"/>
              <a:t>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Media queries can also be used to change layout of a page depending on the orientation of the browser.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4429"/>
            <a:ext cx="397192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602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• Images, videos and other media-types should be scalable </a:t>
            </a:r>
          </a:p>
          <a:p>
            <a:pPr marL="0" indent="0">
              <a:buNone/>
            </a:pPr>
            <a:r>
              <a:rPr lang="en-US" dirty="0"/>
              <a:t>• Should change their size according to viewport </a:t>
            </a:r>
          </a:p>
          <a:p>
            <a:pPr marL="0" indent="0">
              <a:buNone/>
            </a:pPr>
            <a:r>
              <a:rPr lang="en-US" dirty="0"/>
              <a:t>• max-width property is set to 100% </a:t>
            </a:r>
          </a:p>
          <a:p>
            <a:pPr marL="0" indent="0">
              <a:buNone/>
            </a:pPr>
            <a:r>
              <a:rPr lang="en-US" dirty="0"/>
              <a:t>• Media will scale down according to its containers width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9119"/>
            <a:ext cx="3642360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r>
              <a:rPr lang="en-US" dirty="0"/>
              <a:t>What is Responsive Web Design?</a:t>
            </a:r>
          </a:p>
          <a:p>
            <a:r>
              <a:rPr lang="en-US" dirty="0"/>
              <a:t>Why it is important?</a:t>
            </a:r>
          </a:p>
          <a:p>
            <a:r>
              <a:rPr lang="en-US" dirty="0"/>
              <a:t>How it works?</a:t>
            </a:r>
          </a:p>
          <a:p>
            <a:r>
              <a:rPr lang="en-US" dirty="0"/>
              <a:t>Few live examples</a:t>
            </a:r>
          </a:p>
          <a:p>
            <a:r>
              <a:rPr lang="en-US" dirty="0"/>
              <a:t>Responsive vs Adaptive</a:t>
            </a:r>
          </a:p>
          <a:p>
            <a:r>
              <a:rPr lang="en-US" dirty="0"/>
              <a:t>Mobile first vs Desktop first</a:t>
            </a:r>
          </a:p>
          <a:p>
            <a:r>
              <a:rPr lang="en-US" dirty="0"/>
              <a:t>Relative units vs Static units</a:t>
            </a:r>
          </a:p>
          <a:p>
            <a:r>
              <a:rPr lang="en-US" dirty="0"/>
              <a:t>Meta tag</a:t>
            </a:r>
          </a:p>
          <a:p>
            <a:r>
              <a:rPr lang="en-US" dirty="0"/>
              <a:t>Media Queries</a:t>
            </a:r>
          </a:p>
          <a:p>
            <a:r>
              <a:rPr lang="en-US" dirty="0"/>
              <a:t>Flexible Media</a:t>
            </a:r>
          </a:p>
          <a:p>
            <a:r>
              <a:rPr lang="en-IN" dirty="0"/>
              <a:t>Flexible Layout (Flexible grid)</a:t>
            </a:r>
            <a:endParaRPr lang="en-US" dirty="0"/>
          </a:p>
          <a:p>
            <a:r>
              <a:rPr lang="en-US" dirty="0"/>
              <a:t>Flexbox </a:t>
            </a:r>
          </a:p>
          <a:p>
            <a:r>
              <a:rPr lang="en-US" dirty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5969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setting width to percentage and height to "auto”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max-width Property: If max-width property is set to 100%, image will scale down, but never scale up to be larger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85083"/>
            <a:ext cx="1980248" cy="111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92" y="3408357"/>
            <a:ext cx="2328970" cy="1141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" y="4810919"/>
            <a:ext cx="224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images can also respond to resizing and scaling.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background-size: contain </a:t>
            </a:r>
            <a:r>
              <a:rPr lang="en-US" dirty="0"/>
              <a:t>The background image will scale,  and try to fit the content area. However, the </a:t>
            </a:r>
            <a:r>
              <a:rPr lang="en-US"/>
              <a:t>image will</a:t>
            </a:r>
          </a:p>
          <a:p>
            <a:pPr marL="0" indent="0">
              <a:buNone/>
            </a:pPr>
            <a:r>
              <a:rPr lang="en-US"/>
              <a:t> </a:t>
            </a:r>
            <a:r>
              <a:rPr lang="en-US" dirty="0"/>
              <a:t>keep its aspect ratio 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background-size : 100% 100% </a:t>
            </a:r>
            <a:r>
              <a:rPr lang="en-US" dirty="0"/>
              <a:t>the background image will stretch to cover the entire content area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background-size :cover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 background image will scale to cover the entire content area. </a:t>
            </a:r>
          </a:p>
          <a:p>
            <a:pPr marL="0" indent="0">
              <a:buNone/>
            </a:pPr>
            <a:r>
              <a:rPr lang="en-US" dirty="0"/>
              <a:t>	But  "cover" value keeps the aspect ratio, and some part of the background image may 	be clipped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" y="4963319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r>
              <a:rPr lang="en-US" dirty="0"/>
              <a:t>If width property is set to 100%, video player will be responsive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Video player can be scaled up to be larger than its original size</a:t>
            </a:r>
          </a:p>
          <a:p>
            <a:r>
              <a:rPr lang="en-US" dirty="0"/>
              <a:t>Better solution, in many cases, will be to use max-width</a:t>
            </a:r>
          </a:p>
          <a:p>
            <a:r>
              <a:rPr lang="en-US" dirty="0"/>
              <a:t>If max-width property is set to 100%, video player will scale down</a:t>
            </a:r>
          </a:p>
          <a:p>
            <a:r>
              <a:rPr lang="en-US" dirty="0"/>
              <a:t>It will never scale up to be larger than its original size: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305719"/>
            <a:ext cx="2231708" cy="1273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973161"/>
            <a:ext cx="2349579" cy="1257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" y="4963320"/>
            <a:ext cx="147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Flexible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layout  is about building layout of website with flexible grid</a:t>
            </a:r>
          </a:p>
          <a:p>
            <a:r>
              <a:rPr lang="en-US" dirty="0"/>
              <a:t>Dynamically resizes to any width </a:t>
            </a:r>
          </a:p>
          <a:p>
            <a:r>
              <a:rPr lang="en-US" dirty="0"/>
              <a:t>Built by using relative length units </a:t>
            </a:r>
          </a:p>
          <a:p>
            <a:pPr marL="0" indent="0">
              <a:buNone/>
            </a:pPr>
            <a:r>
              <a:rPr lang="en-US" dirty="0"/>
              <a:t>•    Adaptable to viewport change across devices 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example  </a:t>
            </a:r>
            <a:r>
              <a:rPr lang="en-US" dirty="0"/>
              <a:t> 100% / 12 columns = 8.33%.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915319"/>
            <a:ext cx="3230880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grid system is a structure that allows for content to be stacked both vertically and horizontally in a consistent and easily manageable fashion. </a:t>
            </a:r>
          </a:p>
          <a:p>
            <a:r>
              <a:rPr lang="en-US" dirty="0"/>
              <a:t>Flexible layout formula applied to grid </a:t>
            </a:r>
          </a:p>
          <a:p>
            <a:r>
              <a:rPr lang="en-US" dirty="0"/>
              <a:t>Creates dynamic website </a:t>
            </a:r>
          </a:p>
          <a:p>
            <a:r>
              <a:rPr lang="en-US" dirty="0"/>
              <a:t>Provides scaling to any viewport size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2905919"/>
            <a:ext cx="62198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box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Providing a more efficient way to lay out, align and distribute space among items in a container</a:t>
            </a:r>
          </a:p>
          <a:p>
            <a:r>
              <a:rPr lang="en-US" dirty="0"/>
              <a:t>The Flexible Box Layout Module, makes it easier to design flexible responsive layout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display: flex </a:t>
            </a:r>
          </a:p>
          <a:p>
            <a:pPr marL="439935" lvl="1" indent="0">
              <a:buNone/>
            </a:pPr>
            <a:r>
              <a:rPr lang="en-US" dirty="0"/>
              <a:t>– Turns the container into a flexible box </a:t>
            </a:r>
          </a:p>
          <a:p>
            <a:r>
              <a:rPr lang="en-US" dirty="0"/>
              <a:t>  justify-content: space-around </a:t>
            </a:r>
          </a:p>
          <a:p>
            <a:pPr marL="439935" lvl="1" indent="0">
              <a:buNone/>
            </a:pPr>
            <a:r>
              <a:rPr lang="en-US" dirty="0"/>
              <a:t>– Tells browser that items should have space around them </a:t>
            </a:r>
          </a:p>
          <a:p>
            <a:pPr marL="0" indent="0">
              <a:buNone/>
            </a:pPr>
            <a:r>
              <a:rPr lang="en-US" dirty="0"/>
              <a:t>•   Example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15519"/>
            <a:ext cx="3705225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1" y="4763265"/>
            <a:ext cx="124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Example2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4429919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Example1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Responsive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are several relative units: </a:t>
            </a:r>
            <a:r>
              <a:rPr lang="en-US" dirty="0" err="1"/>
              <a:t>percents</a:t>
            </a:r>
            <a:r>
              <a:rPr lang="en-US" dirty="0"/>
              <a:t> (%), </a:t>
            </a:r>
            <a:r>
              <a:rPr lang="en-US" dirty="0" err="1"/>
              <a:t>em</a:t>
            </a:r>
            <a:r>
              <a:rPr lang="en-US" dirty="0"/>
              <a:t>, rem, viewport width (</a:t>
            </a:r>
            <a:r>
              <a:rPr lang="en-US" dirty="0" err="1"/>
              <a:t>vw</a:t>
            </a:r>
            <a:r>
              <a:rPr lang="en-US" dirty="0"/>
              <a:t>), and viewport height (</a:t>
            </a:r>
            <a:r>
              <a:rPr lang="en-US" dirty="0" err="1"/>
              <a:t>vh</a:t>
            </a:r>
            <a:r>
              <a:rPr lang="en-US" dirty="0"/>
              <a:t>).</a:t>
            </a:r>
          </a:p>
          <a:p>
            <a:r>
              <a:rPr lang="en-US" dirty="0"/>
              <a:t>Percentage units are simply a percentage of the parent element</a:t>
            </a:r>
          </a:p>
          <a:p>
            <a:pPr lvl="1"/>
            <a:r>
              <a:rPr lang="en-US" dirty="0"/>
              <a:t>font-size: 100% will make your text 100% of the base font size set in the browser</a:t>
            </a:r>
          </a:p>
          <a:p>
            <a:r>
              <a:rPr lang="en-US" dirty="0" err="1"/>
              <a:t>em</a:t>
            </a:r>
            <a:r>
              <a:rPr lang="en-US" dirty="0"/>
              <a:t>: Relative to the font-size of the element</a:t>
            </a:r>
          </a:p>
          <a:p>
            <a:r>
              <a:rPr lang="en-US" dirty="0"/>
              <a:t>rem</a:t>
            </a:r>
            <a:r>
              <a:rPr lang="en-US" b="1" dirty="0"/>
              <a:t> </a:t>
            </a:r>
            <a:r>
              <a:rPr lang="en-US" dirty="0"/>
              <a:t>is a new unit introduced in CSS3, which stands for “root </a:t>
            </a:r>
            <a:r>
              <a:rPr lang="en-US" dirty="0" err="1"/>
              <a:t>em</a:t>
            </a:r>
            <a:r>
              <a:rPr lang="en-US" dirty="0"/>
              <a:t>”. It is Relative to font-size of the root element</a:t>
            </a:r>
          </a:p>
          <a:p>
            <a:r>
              <a:rPr lang="en-US" dirty="0"/>
              <a:t>Viewport units are relatively new to the scene, and they can add an extra level of responsiveness to CSS</a:t>
            </a:r>
          </a:p>
          <a:p>
            <a:pPr lvl="1"/>
            <a:r>
              <a:rPr lang="en-US" dirty="0" err="1"/>
              <a:t>vw</a:t>
            </a:r>
            <a:r>
              <a:rPr lang="en-US" dirty="0"/>
              <a:t> and </a:t>
            </a:r>
            <a:r>
              <a:rPr lang="en-US" dirty="0" err="1"/>
              <a:t>vh</a:t>
            </a:r>
            <a:r>
              <a:rPr lang="en-US" dirty="0"/>
              <a:t> units measure is your actual device width and height.</a:t>
            </a:r>
          </a:p>
          <a:p>
            <a:pPr lvl="1"/>
            <a:r>
              <a:rPr lang="en-US" dirty="0"/>
              <a:t>font-size: 4vw  translates to 4% of your viewport width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" y="4734719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W3.CSS</a:t>
            </a:r>
            <a:endParaRPr lang="en-US" dirty="0"/>
          </a:p>
          <a:p>
            <a:r>
              <a:rPr lang="en-US" dirty="0">
                <a:hlinkClick r:id="rId2"/>
              </a:rPr>
              <a:t>Bootstrap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2019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bIns="50278" lIns="100557" rIns="100557" tIns="50278"/>
          <a:lstStyle>
            <a:lvl1pPr algn="l" defTabSz="1005566" eaLnBrk="1" hangingPunct="1" indent="-377087" latinLnBrk="0" marL="377087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05566" eaLnBrk="1" hangingPunct="1" indent="-314239" latinLnBrk="0" marL="817022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05566" eaLnBrk="1" hangingPunct="1" indent="-251391" latinLnBrk="0" marL="1256957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05566" eaLnBrk="1" hangingPunct="1" indent="-251391" latinLnBrk="0" marL="175974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05566" eaLnBrk="1" hangingPunct="1" indent="-251391" latinLnBrk="0" marL="2262523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1005566" eaLnBrk="1" hangingPunct="1" indent="-251391" latinLnBrk="0" marL="2765306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1005566" eaLnBrk="1" hangingPunct="1" indent="-251391" latinLnBrk="0" marL="3268088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1005566" eaLnBrk="1" hangingPunct="1" indent="-251391" latinLnBrk="0" marL="3770871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1005566" eaLnBrk="1" hangingPunct="1" indent="-251391" latinLnBrk="0" marL="4273654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lang="en-US" sz="1400">
                <a:solidFill>
                  <a:srgbClr val="2B3B4B"/>
                </a:solidFill>
                <a:latin charset="0" panose="020B0604030504040204" pitchFamily="34" typeface="Tahoma"/>
                <a:ea charset="0" panose="020B0604030504040204" pitchFamily="34" typeface="Tahoma"/>
                <a:cs charset="0" panose="020B0604030504040204" pitchFamily="34" typeface="Tahoma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5566" eaLnBrk="1" hangingPunct="1" latinLnBrk="0" marL="0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05566" eaLnBrk="1" hangingPunct="1" latinLnBrk="0" marL="502783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05566" eaLnBrk="1" hangingPunct="1" latinLnBrk="0" marL="1005566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05566" eaLnBrk="1" hangingPunct="1" latinLnBrk="0" marL="1508349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05566" eaLnBrk="1" hangingPunct="1" latinLnBrk="0" marL="2011131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1005566" eaLnBrk="1" hangingPunct="1" latinLnBrk="0" marL="2513914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1005566" eaLnBrk="1" hangingPunct="1" latinLnBrk="0" marL="3016697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1005566" eaLnBrk="1" hangingPunct="1" latinLnBrk="0" marL="3519480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1005566" eaLnBrk="1" hangingPunct="1" latinLnBrk="0" marL="4022263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50278" lIns="100557" rIns="100557" rtlCol="0" spcCol="0" tIns="50278"/>
          <a:lstStyle/>
          <a:p>
            <a:pPr algn="ctr"/>
            <a:endParaRPr dirty="0" lang="en-US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50278" lIns="100557" rIns="100557" t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 lang="en-US" sz="700">
                <a:solidFill>
                  <a:schemeClr val="bg1"/>
                </a:solidFill>
                <a:latin charset="0" panose="020B0502040204020203" pitchFamily="34" typeface="Segoe UI Light"/>
                <a:ea charset="0" panose="020B0502040204020203" pitchFamily="34" typeface="Segoe UI"/>
                <a:cs charset="0" panose="020B0502040204020203" pitchFamily="34" typeface="Segoe UI"/>
              </a:rPr>
              <a:t> Copyright </a:t>
            </a:r>
            <a:r>
              <a:rPr lang="en-US" sz="700">
                <a:solidFill>
                  <a:schemeClr val="bg1"/>
                </a:solidFill>
                <a:latin charset="0" panose="020B0502040204020203" pitchFamily="34" typeface="Segoe UI Light"/>
                <a:ea charset="0" panose="020B0502040204020203" pitchFamily="34" typeface="Segoe UI"/>
                <a:cs charset="0" panose="020B0502040204020203" pitchFamily="34" typeface="Segoe UI"/>
              </a:rPr>
              <a:t>© 2019 </a:t>
            </a:r>
            <a:r>
              <a:rPr dirty="0" lang="en-US" sz="700">
                <a:solidFill>
                  <a:schemeClr val="bg1"/>
                </a:solidFill>
                <a:latin charset="0" panose="020B0502040204020203" pitchFamily="34" typeface="Segoe UI Light"/>
                <a:ea charset="0" panose="020B0502040204020203" pitchFamily="34" typeface="Segoe UI"/>
                <a:cs charset="0" panose="020B0502040204020203" pitchFamily="34" typeface="Segoe UI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bIns="50278" lIns="100557" rIns="100557" rtlCol="0" tIns="50278" wrap="square">
            <a:spAutoFit/>
          </a:bodyPr>
          <a:lstStyle/>
          <a:p>
            <a:r>
              <a:rPr dirty="0" lang="en-US" sz="1000">
                <a:solidFill>
                  <a:schemeClr val="bg1"/>
                </a:solidFill>
                <a:latin charset="0" panose="020B0502040204020203" pitchFamily="34" typeface="Segoe UI"/>
                <a:ea charset="0" panose="020B0502040204020203" pitchFamily="34" typeface="Segoe UI"/>
                <a:cs charset="0" panose="020B0502040204020203" pitchFamily="34" typeface="Segoe UI"/>
              </a:rPr>
              <a:t>www.cybage.com</a:t>
            </a:r>
            <a:endParaRPr dirty="0" lang="en-GB" sz="1000">
              <a:solidFill>
                <a:schemeClr val="bg1"/>
              </a:solidFill>
              <a:latin charset="0" panose="020B0502040204020203" pitchFamily="34" typeface="Segoe UI"/>
              <a:ea charset="0" panose="020B0502040204020203" pitchFamily="34" typeface="Segoe UI"/>
              <a:cs charset="0" panose="020B0502040204020203" pitchFamily="34" typeface="Segoe U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bIns="50278" lIns="100557" rIns="100557" tIns="50278">
            <a:noAutofit/>
          </a:bodyPr>
          <a:lstStyle>
            <a:lvl1pPr algn="ctr" defTabSz="1005566" eaLnBrk="1" hangingPunct="1" latinLnBrk="0" rtl="0">
              <a:spcBef>
                <a:spcPct val="0"/>
              </a:spcBef>
              <a:buNone/>
              <a:defRPr kern="1200" sz="4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dirty="0" lang="en-US" sz="2800">
                <a:solidFill>
                  <a:srgbClr val="2B3B4B"/>
                </a:solidFill>
                <a:latin charset="0" panose="020B0604030504040204" pitchFamily="34" typeface="Tahoma"/>
                <a:ea charset="0" panose="020B0604030504040204" pitchFamily="34" typeface="Tahoma"/>
                <a:cs charset="0" panose="020B0604030504040204" pitchFamily="34" typeface="Tahom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5616076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RWD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design makes your web page look good on all devices</a:t>
            </a:r>
          </a:p>
          <a:p>
            <a:r>
              <a:rPr lang="en-US" dirty="0"/>
              <a:t>It uses only HTML and CSS</a:t>
            </a:r>
          </a:p>
          <a:p>
            <a:r>
              <a:rPr lang="en-US" dirty="0"/>
              <a:t>It is not a program or a JavaScript</a:t>
            </a:r>
          </a:p>
          <a:p>
            <a:r>
              <a:rPr lang="en-US" dirty="0"/>
              <a:t>Web pages can be viewed using desktops, tablets, and phones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26553"/>
            <a:ext cx="4476750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it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Browsing Habits have changed.</a:t>
            </a:r>
          </a:p>
          <a:p>
            <a:pPr>
              <a:lnSpc>
                <a:spcPct val="150000"/>
              </a:lnSpc>
            </a:pPr>
            <a:r>
              <a:rPr lang="en-US" dirty="0"/>
              <a:t>Internet traffic originating from mobile devices is rising exponentially each day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40% of people will choose a different search result if </a:t>
            </a:r>
            <a:r>
              <a:rPr lang="en-US" dirty="0"/>
              <a:t>site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not mobile friendly.</a:t>
            </a:r>
          </a:p>
          <a:p>
            <a:pPr>
              <a:lnSpc>
                <a:spcPct val="150000"/>
              </a:lnSpc>
            </a:pPr>
            <a:r>
              <a:rPr lang="en-US" dirty="0"/>
              <a:t>Cost effectiveness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Google, 61% of users are unlikely to return to a site on mobile if they had trouble accessing it.</a:t>
            </a:r>
          </a:p>
          <a:p>
            <a:pPr>
              <a:lnSpc>
                <a:spcPct val="150000"/>
              </a:lnSpc>
            </a:pPr>
            <a:r>
              <a:rPr lang="en-US" dirty="0"/>
              <a:t>Responsive design can help with Search engine optimization  because Google  gives preference to websites that are mobile-friendly.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phone users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6581"/>
            <a:ext cx="6483245" cy="35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2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The Next Web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62920"/>
            <a:ext cx="704850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67830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W3Schools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How Responsive Web Design works?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1334150"/>
            <a:ext cx="5207181" cy="347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2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 vs. Adaptive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Responsive and Adaptive are closely related </a:t>
            </a:r>
          </a:p>
          <a:p>
            <a:pPr marL="0" indent="0">
              <a:buNone/>
            </a:pPr>
            <a:r>
              <a:rPr lang="en-US" dirty="0"/>
              <a:t>• Responsive: reacts quickly and positively to change </a:t>
            </a:r>
          </a:p>
          <a:p>
            <a:pPr marL="0" indent="0">
              <a:buNone/>
            </a:pPr>
            <a:r>
              <a:rPr lang="en-US" dirty="0"/>
              <a:t>• Adaptive: easily modifiable for new purpose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458119"/>
            <a:ext cx="323088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 vs Adaptive: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Both approaches complement each other, based on the requirement you can adapt the approach. </a:t>
            </a:r>
          </a:p>
          <a:p>
            <a:r>
              <a:rPr lang="en-US" dirty="0"/>
              <a:t>Responsive flows with an environment while Adaptive works at a defined environment. </a:t>
            </a:r>
          </a:p>
        </p:txBody>
      </p:sp>
      <p:pic>
        <p:nvPicPr>
          <p:cNvPr id="2050" name="Picture 2" descr="Responsive vs. Adaptive Web Design - Which is Best for Business?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905919"/>
            <a:ext cx="4038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6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1226</Words>
  <Application>Microsoft Office PowerPoint</Application>
  <PresentationFormat>Custom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Agenda </vt:lpstr>
      <vt:lpstr>What is RWD ?</vt:lpstr>
      <vt:lpstr>Why it is important?</vt:lpstr>
      <vt:lpstr>Mobile phone users</vt:lpstr>
      <vt:lpstr>Examples</vt:lpstr>
      <vt:lpstr>How Responsive Web Design works? </vt:lpstr>
      <vt:lpstr>Responsive vs. Adaptive </vt:lpstr>
      <vt:lpstr>Responsive vs Adaptive: which is better?</vt:lpstr>
      <vt:lpstr>Mobile First</vt:lpstr>
      <vt:lpstr>Mobile first vs Desktop first</vt:lpstr>
      <vt:lpstr>Viewport </vt:lpstr>
      <vt:lpstr>Setting Viewport</vt:lpstr>
      <vt:lpstr>Relative units vs static units </vt:lpstr>
      <vt:lpstr>Responsive Web Design</vt:lpstr>
      <vt:lpstr>Media Queries</vt:lpstr>
      <vt:lpstr>Typical Device Breakpoints</vt:lpstr>
      <vt:lpstr>Orientation: Portrait / Landscape </vt:lpstr>
      <vt:lpstr>Flexible Media </vt:lpstr>
      <vt:lpstr>Images</vt:lpstr>
      <vt:lpstr>Images</vt:lpstr>
      <vt:lpstr>Videos</vt:lpstr>
      <vt:lpstr>Flexible Layouts</vt:lpstr>
      <vt:lpstr>Flexible Grid</vt:lpstr>
      <vt:lpstr>Flex box </vt:lpstr>
      <vt:lpstr>Responsive Typography</vt:lpstr>
      <vt:lpstr>Frameworks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Sonali Bajirao Mindhe</cp:lastModifiedBy>
  <cp:revision>493</cp:revision>
  <dcterms:created xsi:type="dcterms:W3CDTF">2018-01-05T05:23:08Z</dcterms:created>
  <dcterms:modified xsi:type="dcterms:W3CDTF">2022-05-24T06:05:58Z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457347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