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C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00485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C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C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72005" y="112217"/>
            <a:ext cx="4999989" cy="755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CC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1203" y="1178128"/>
            <a:ext cx="8381593" cy="3352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00485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3310" y="703909"/>
            <a:ext cx="522351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alibri"/>
                <a:cs typeface="Calibri"/>
              </a:rPr>
              <a:t>C</a:t>
            </a:r>
            <a:r>
              <a:rPr sz="4200" spc="-3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3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</a:t>
            </a:r>
            <a:r>
              <a:rPr sz="4200" spc="-3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</a:t>
            </a:r>
            <a:r>
              <a:rPr sz="4200" spc="-3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</a:t>
            </a:r>
            <a:r>
              <a:rPr sz="4200" spc="-3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</a:t>
            </a:r>
            <a:r>
              <a:rPr sz="4200" spc="-3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n</a:t>
            </a:r>
            <a:r>
              <a:rPr sz="4200" spc="-3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e</a:t>
            </a:r>
            <a:r>
              <a:rPr sz="4200" spc="170" dirty="0">
                <a:latin typeface="Calibri"/>
                <a:cs typeface="Calibri"/>
              </a:rPr>
              <a:t> </a:t>
            </a:r>
            <a:r>
              <a:rPr sz="4200" spc="375" dirty="0">
                <a:latin typeface="Calibri"/>
                <a:cs typeface="Calibri"/>
              </a:rPr>
              <a:t>P</a:t>
            </a:r>
            <a:r>
              <a:rPr sz="4200" spc="395" dirty="0">
                <a:latin typeface="Calibri"/>
                <a:cs typeface="Calibri"/>
              </a:rPr>
              <a:t>r</a:t>
            </a:r>
            <a:r>
              <a:rPr sz="4200" spc="400" dirty="0">
                <a:latin typeface="Calibri"/>
                <a:cs typeface="Calibri"/>
              </a:rPr>
              <a:t>o</a:t>
            </a:r>
            <a:r>
              <a:rPr sz="4200" spc="409" dirty="0">
                <a:latin typeface="Calibri"/>
                <a:cs typeface="Calibri"/>
              </a:rPr>
              <a:t>j</a:t>
            </a:r>
            <a:r>
              <a:rPr sz="4200" spc="400" dirty="0">
                <a:latin typeface="Calibri"/>
                <a:cs typeface="Calibri"/>
              </a:rPr>
              <a:t>e</a:t>
            </a:r>
            <a:r>
              <a:rPr sz="4200" spc="370" dirty="0">
                <a:latin typeface="Calibri"/>
                <a:cs typeface="Calibri"/>
              </a:rPr>
              <a:t>c</a:t>
            </a:r>
            <a:r>
              <a:rPr sz="4200" spc="415" dirty="0">
                <a:latin typeface="Calibri"/>
                <a:cs typeface="Calibri"/>
              </a:rPr>
              <a:t>t</a:t>
            </a:r>
            <a:r>
              <a:rPr sz="4200" dirty="0">
                <a:latin typeface="Calibri"/>
                <a:cs typeface="Calibri"/>
              </a:rPr>
              <a:t>-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2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8614" y="2146503"/>
            <a:ext cx="5381625" cy="1335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338580" algn="l"/>
                <a:tab pos="3619500" algn="l"/>
              </a:tabLst>
            </a:pPr>
            <a:r>
              <a:rPr sz="2800" b="1" spc="100" dirty="0">
                <a:solidFill>
                  <a:srgbClr val="124F5C"/>
                </a:solidFill>
                <a:latin typeface="Calibri"/>
                <a:cs typeface="Calibri"/>
              </a:rPr>
              <a:t>Mobile	</a:t>
            </a:r>
            <a:r>
              <a:rPr sz="2800" b="1" spc="130" dirty="0">
                <a:solidFill>
                  <a:srgbClr val="124F5C"/>
                </a:solidFill>
                <a:latin typeface="Calibri"/>
                <a:cs typeface="Calibri"/>
              </a:rPr>
              <a:t>Pric</a:t>
            </a:r>
            <a:r>
              <a:rPr sz="2800" b="1" spc="95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2800" b="1" spc="-85" dirty="0">
                <a:solidFill>
                  <a:srgbClr val="124F5C"/>
                </a:solidFill>
                <a:latin typeface="Calibri"/>
                <a:cs typeface="Calibri"/>
              </a:rPr>
              <a:t>e</a:t>
            </a:r>
            <a:r>
              <a:rPr sz="2800" b="1" spc="254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2800" b="1" spc="-95" dirty="0">
                <a:solidFill>
                  <a:srgbClr val="124F5C"/>
                </a:solidFill>
                <a:latin typeface="Calibri"/>
                <a:cs typeface="Calibri"/>
              </a:rPr>
              <a:t>R</a:t>
            </a:r>
            <a:r>
              <a:rPr sz="2800" b="1" spc="-45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2800" b="1" spc="-85" dirty="0">
                <a:solidFill>
                  <a:srgbClr val="124F5C"/>
                </a:solidFill>
                <a:latin typeface="Calibri"/>
                <a:cs typeface="Calibri"/>
              </a:rPr>
              <a:t>a</a:t>
            </a:r>
            <a:r>
              <a:rPr sz="2800" b="1" spc="-65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2800" b="1" spc="-95" dirty="0">
                <a:solidFill>
                  <a:srgbClr val="124F5C"/>
                </a:solidFill>
                <a:latin typeface="Calibri"/>
                <a:cs typeface="Calibri"/>
              </a:rPr>
              <a:t>n</a:t>
            </a:r>
            <a:r>
              <a:rPr sz="2800" b="1" spc="-50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2800" b="1" spc="-80" dirty="0">
                <a:solidFill>
                  <a:srgbClr val="124F5C"/>
                </a:solidFill>
                <a:latin typeface="Calibri"/>
                <a:cs typeface="Calibri"/>
              </a:rPr>
              <a:t>g </a:t>
            </a:r>
            <a:r>
              <a:rPr sz="2800" b="1" spc="-85" dirty="0">
                <a:solidFill>
                  <a:srgbClr val="124F5C"/>
                </a:solidFill>
                <a:latin typeface="Calibri"/>
                <a:cs typeface="Calibri"/>
              </a:rPr>
              <a:t>e	</a:t>
            </a:r>
            <a:r>
              <a:rPr sz="2800" b="1" spc="180" dirty="0">
                <a:solidFill>
                  <a:srgbClr val="124F5C"/>
                </a:solidFill>
                <a:latin typeface="Calibri"/>
                <a:cs typeface="Calibri"/>
              </a:rPr>
              <a:t>Prediction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>
              <a:latin typeface="Calibri"/>
              <a:cs typeface="Calibri"/>
            </a:endParaRPr>
          </a:p>
          <a:p>
            <a:pPr marL="97790" algn="ctr">
              <a:lnSpc>
                <a:spcPct val="100000"/>
              </a:lnSpc>
              <a:tabLst>
                <a:tab pos="1259840" algn="l"/>
                <a:tab pos="2787015" algn="l"/>
              </a:tabLst>
            </a:pPr>
            <a:r>
              <a:rPr sz="2800" b="1" spc="190" dirty="0">
                <a:solidFill>
                  <a:srgbClr val="124F5C"/>
                </a:solidFill>
                <a:latin typeface="Calibri"/>
                <a:cs typeface="Calibri"/>
              </a:rPr>
              <a:t>Akash	</a:t>
            </a:r>
            <a:r>
              <a:rPr sz="2800" b="1" spc="204" dirty="0">
                <a:solidFill>
                  <a:srgbClr val="124F5C"/>
                </a:solidFill>
                <a:latin typeface="Calibri"/>
                <a:cs typeface="Calibri"/>
              </a:rPr>
              <a:t>Shankar	Jadhav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652" y="154889"/>
            <a:ext cx="849185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350770" algn="l"/>
                <a:tab pos="3936365" algn="l"/>
                <a:tab pos="4174490" algn="l"/>
                <a:tab pos="6616700" algn="l"/>
              </a:tabLst>
            </a:pPr>
            <a:r>
              <a:rPr sz="2800" spc="229" dirty="0">
                <a:latin typeface="Calibri"/>
                <a:cs typeface="Calibri"/>
              </a:rPr>
              <a:t>M</a:t>
            </a:r>
            <a:r>
              <a:rPr sz="2800" spc="240" dirty="0">
                <a:latin typeface="Calibri"/>
                <a:cs typeface="Calibri"/>
              </a:rPr>
              <a:t>u</a:t>
            </a:r>
            <a:r>
              <a:rPr sz="2800" spc="220" dirty="0">
                <a:latin typeface="Calibri"/>
                <a:cs typeface="Calibri"/>
              </a:rPr>
              <a:t>lt</a:t>
            </a:r>
            <a:r>
              <a:rPr sz="2800" spc="240" dirty="0">
                <a:latin typeface="Calibri"/>
                <a:cs typeface="Calibri"/>
              </a:rPr>
              <a:t>i</a:t>
            </a:r>
            <a:r>
              <a:rPr sz="2800" spc="225" dirty="0">
                <a:latin typeface="Calibri"/>
                <a:cs typeface="Calibri"/>
              </a:rPr>
              <a:t>v</a:t>
            </a:r>
            <a:r>
              <a:rPr sz="2800" spc="220" dirty="0">
                <a:latin typeface="Calibri"/>
                <a:cs typeface="Calibri"/>
              </a:rPr>
              <a:t>ar</a:t>
            </a:r>
            <a:r>
              <a:rPr sz="2800" spc="240" dirty="0">
                <a:latin typeface="Calibri"/>
                <a:cs typeface="Calibri"/>
              </a:rPr>
              <a:t>i</a:t>
            </a:r>
            <a:r>
              <a:rPr sz="2800" spc="220" dirty="0">
                <a:latin typeface="Calibri"/>
                <a:cs typeface="Calibri"/>
              </a:rPr>
              <a:t>at</a:t>
            </a:r>
            <a:r>
              <a:rPr sz="2800" spc="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270" dirty="0">
                <a:latin typeface="Calibri"/>
                <a:cs typeface="Calibri"/>
              </a:rPr>
              <a:t>ana</a:t>
            </a:r>
            <a:r>
              <a:rPr sz="2800" spc="240" dirty="0">
                <a:latin typeface="Calibri"/>
                <a:cs typeface="Calibri"/>
              </a:rPr>
              <a:t>l</a:t>
            </a:r>
            <a:r>
              <a:rPr sz="2800" spc="250" dirty="0">
                <a:latin typeface="Calibri"/>
                <a:cs typeface="Calibri"/>
              </a:rPr>
              <a:t>y</a:t>
            </a:r>
            <a:r>
              <a:rPr sz="2800" spc="265" dirty="0">
                <a:latin typeface="Calibri"/>
                <a:cs typeface="Calibri"/>
              </a:rPr>
              <a:t>si</a:t>
            </a:r>
            <a:r>
              <a:rPr sz="2800" dirty="0">
                <a:latin typeface="Calibri"/>
                <a:cs typeface="Calibri"/>
              </a:rPr>
              <a:t>s	-	</a:t>
            </a:r>
            <a:r>
              <a:rPr sz="2800" spc="265" dirty="0">
                <a:latin typeface="Calibri"/>
                <a:cs typeface="Calibri"/>
              </a:rPr>
              <a:t>in</a:t>
            </a:r>
            <a:r>
              <a:rPr sz="2800" spc="270" dirty="0">
                <a:latin typeface="Calibri"/>
                <a:cs typeface="Calibri"/>
              </a:rPr>
              <a:t>t</a:t>
            </a:r>
            <a:r>
              <a:rPr sz="2800" spc="254" dirty="0">
                <a:latin typeface="Calibri"/>
                <a:cs typeface="Calibri"/>
              </a:rPr>
              <a:t>_m</a:t>
            </a:r>
            <a:r>
              <a:rPr sz="2800" spc="290" dirty="0">
                <a:latin typeface="Calibri"/>
                <a:cs typeface="Calibri"/>
              </a:rPr>
              <a:t>e</a:t>
            </a:r>
            <a:r>
              <a:rPr sz="2800" spc="254" dirty="0">
                <a:latin typeface="Calibri"/>
                <a:cs typeface="Calibri"/>
              </a:rPr>
              <a:t>m</a:t>
            </a:r>
            <a:r>
              <a:rPr sz="2800" spc="265" dirty="0">
                <a:latin typeface="Calibri"/>
                <a:cs typeface="Calibri"/>
              </a:rPr>
              <a:t>o</a:t>
            </a:r>
            <a:r>
              <a:rPr sz="2800" spc="290" dirty="0">
                <a:latin typeface="Calibri"/>
                <a:cs typeface="Calibri"/>
              </a:rPr>
              <a:t>r</a:t>
            </a:r>
            <a:r>
              <a:rPr sz="2800" spc="250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,	</a:t>
            </a:r>
            <a:r>
              <a:rPr sz="2800" spc="254" dirty="0">
                <a:latin typeface="Calibri"/>
                <a:cs typeface="Calibri"/>
              </a:rPr>
              <a:t>m</a:t>
            </a:r>
            <a:r>
              <a:rPr sz="2800" spc="265" dirty="0">
                <a:latin typeface="Calibri"/>
                <a:cs typeface="Calibri"/>
              </a:rPr>
              <a:t>obile</a:t>
            </a:r>
            <a:r>
              <a:rPr sz="2800" spc="254" dirty="0">
                <a:latin typeface="Calibri"/>
                <a:cs typeface="Calibri"/>
              </a:rPr>
              <a:t>_</a:t>
            </a:r>
            <a:r>
              <a:rPr sz="2800" spc="260" dirty="0">
                <a:latin typeface="Calibri"/>
                <a:cs typeface="Calibri"/>
              </a:rPr>
              <a:t>w</a:t>
            </a:r>
            <a:r>
              <a:rPr sz="2800" dirty="0"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7175" y="4028338"/>
            <a:ext cx="6991350" cy="57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001F5F"/>
                </a:solidFill>
                <a:latin typeface="Microsoft Sans Serif"/>
                <a:cs typeface="Microsoft Sans Serif"/>
              </a:rPr>
              <a:t>There</a:t>
            </a:r>
            <a:r>
              <a:rPr sz="1800" spc="15" dirty="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001F5F"/>
                </a:solidFill>
                <a:latin typeface="Microsoft Sans Serif"/>
                <a:cs typeface="Microsoft Sans Serif"/>
              </a:rPr>
              <a:t>is</a:t>
            </a:r>
            <a:r>
              <a:rPr sz="1800" spc="35" dirty="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Microsoft Sans Serif"/>
                <a:cs typeface="Microsoft Sans Serif"/>
              </a:rPr>
              <a:t>drastic</a:t>
            </a:r>
            <a:r>
              <a:rPr sz="1800" spc="10" dirty="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Microsoft Sans Serif"/>
                <a:cs typeface="Microsoft Sans Serif"/>
              </a:rPr>
              <a:t>increase</a:t>
            </a:r>
            <a:r>
              <a:rPr sz="1800" spc="25" dirty="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Microsoft Sans Serif"/>
                <a:cs typeface="Microsoft Sans Serif"/>
              </a:rPr>
              <a:t>in</a:t>
            </a:r>
            <a:r>
              <a:rPr sz="1800" spc="-15" dirty="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Microsoft Sans Serif"/>
                <a:cs typeface="Microsoft Sans Serif"/>
              </a:rPr>
              <a:t>internal</a:t>
            </a:r>
            <a:r>
              <a:rPr sz="1800" spc="20" dirty="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01F5F"/>
                </a:solidFill>
                <a:latin typeface="Microsoft Sans Serif"/>
                <a:cs typeface="Microsoft Sans Serif"/>
              </a:rPr>
              <a:t>memory</a:t>
            </a:r>
            <a:r>
              <a:rPr sz="1800" spc="25" dirty="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01F5F"/>
                </a:solidFill>
                <a:latin typeface="Microsoft Sans Serif"/>
                <a:cs typeface="Microsoft Sans Serif"/>
              </a:rPr>
              <a:t>for </a:t>
            </a:r>
            <a:r>
              <a:rPr sz="1800" spc="-5" dirty="0">
                <a:solidFill>
                  <a:srgbClr val="001F5F"/>
                </a:solidFill>
                <a:latin typeface="Microsoft Sans Serif"/>
                <a:cs typeface="Microsoft Sans Serif"/>
              </a:rPr>
              <a:t>vey</a:t>
            </a:r>
            <a:r>
              <a:rPr sz="1800" spc="15" dirty="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Microsoft Sans Serif"/>
                <a:cs typeface="Microsoft Sans Serif"/>
              </a:rPr>
              <a:t>high</a:t>
            </a:r>
            <a:r>
              <a:rPr sz="1800" spc="15" dirty="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Microsoft Sans Serif"/>
                <a:cs typeface="Microsoft Sans Serif"/>
              </a:rPr>
              <a:t>prices.</a:t>
            </a:r>
            <a:endParaRPr sz="18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spcBef>
                <a:spcPts val="2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001F5F"/>
                </a:solidFill>
                <a:latin typeface="Microsoft Sans Serif"/>
                <a:cs typeface="Microsoft Sans Serif"/>
              </a:rPr>
              <a:t>Also</a:t>
            </a:r>
            <a:r>
              <a:rPr sz="1800" spc="10" dirty="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Microsoft Sans Serif"/>
                <a:cs typeface="Microsoft Sans Serif"/>
              </a:rPr>
              <a:t>there</a:t>
            </a:r>
            <a:r>
              <a:rPr sz="1800" spc="15" dirty="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001F5F"/>
                </a:solidFill>
                <a:latin typeface="Microsoft Sans Serif"/>
                <a:cs typeface="Microsoft Sans Serif"/>
              </a:rPr>
              <a:t>is</a:t>
            </a:r>
            <a:r>
              <a:rPr sz="1800" spc="20" dirty="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Microsoft Sans Serif"/>
                <a:cs typeface="Microsoft Sans Serif"/>
              </a:rPr>
              <a:t>drastic</a:t>
            </a:r>
            <a:r>
              <a:rPr sz="1800" spc="20" dirty="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Microsoft Sans Serif"/>
                <a:cs typeface="Microsoft Sans Serif"/>
              </a:rPr>
              <a:t>Decrease</a:t>
            </a:r>
            <a:r>
              <a:rPr sz="1800" spc="20" dirty="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Microsoft Sans Serif"/>
                <a:cs typeface="Microsoft Sans Serif"/>
              </a:rPr>
              <a:t>in</a:t>
            </a:r>
            <a:r>
              <a:rPr sz="1800" spc="10" dirty="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Microsoft Sans Serif"/>
                <a:cs typeface="Microsoft Sans Serif"/>
              </a:rPr>
              <a:t>mobile</a:t>
            </a:r>
            <a:r>
              <a:rPr sz="1800" spc="20" dirty="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Microsoft Sans Serif"/>
                <a:cs typeface="Microsoft Sans Serif"/>
              </a:rPr>
              <a:t>weight</a:t>
            </a:r>
            <a:r>
              <a:rPr sz="1800" spc="60" dirty="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01F5F"/>
                </a:solidFill>
                <a:latin typeface="Microsoft Sans Serif"/>
                <a:cs typeface="Microsoft Sans Serif"/>
              </a:rPr>
              <a:t>for</a:t>
            </a:r>
            <a:r>
              <a:rPr sz="1800" spc="10" dirty="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Microsoft Sans Serif"/>
                <a:cs typeface="Microsoft Sans Serif"/>
              </a:rPr>
              <a:t>very</a:t>
            </a:r>
            <a:r>
              <a:rPr sz="1800" spc="20" dirty="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Microsoft Sans Serif"/>
                <a:cs typeface="Microsoft Sans Serif"/>
              </a:rPr>
              <a:t>high</a:t>
            </a:r>
            <a:r>
              <a:rPr sz="1800" spc="15" dirty="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Microsoft Sans Serif"/>
                <a:cs typeface="Microsoft Sans Serif"/>
              </a:rPr>
              <a:t>price.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805306"/>
            <a:ext cx="5381498" cy="26866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588" y="282905"/>
            <a:ext cx="4697730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24175" algn="l"/>
              </a:tabLst>
            </a:pPr>
            <a:r>
              <a:rPr sz="3500" spc="295" dirty="0">
                <a:latin typeface="Calibri"/>
                <a:cs typeface="Calibri"/>
              </a:rPr>
              <a:t>M</a:t>
            </a:r>
            <a:r>
              <a:rPr sz="3500" spc="270" dirty="0">
                <a:latin typeface="Calibri"/>
                <a:cs typeface="Calibri"/>
              </a:rPr>
              <a:t>u</a:t>
            </a:r>
            <a:r>
              <a:rPr sz="3500" spc="285" dirty="0">
                <a:latin typeface="Calibri"/>
                <a:cs typeface="Calibri"/>
              </a:rPr>
              <a:t>l</a:t>
            </a:r>
            <a:r>
              <a:rPr sz="3500" spc="290" dirty="0">
                <a:latin typeface="Calibri"/>
                <a:cs typeface="Calibri"/>
              </a:rPr>
              <a:t>t</a:t>
            </a:r>
            <a:r>
              <a:rPr sz="3500" spc="285" dirty="0">
                <a:latin typeface="Calibri"/>
                <a:cs typeface="Calibri"/>
              </a:rPr>
              <a:t>i</a:t>
            </a:r>
            <a:r>
              <a:rPr sz="3500" spc="280" dirty="0">
                <a:latin typeface="Calibri"/>
                <a:cs typeface="Calibri"/>
              </a:rPr>
              <a:t>va</a:t>
            </a:r>
            <a:r>
              <a:rPr sz="3500" spc="285" dirty="0">
                <a:latin typeface="Calibri"/>
                <a:cs typeface="Calibri"/>
              </a:rPr>
              <a:t>ri</a:t>
            </a:r>
            <a:r>
              <a:rPr sz="3500" spc="280" dirty="0">
                <a:latin typeface="Calibri"/>
                <a:cs typeface="Calibri"/>
              </a:rPr>
              <a:t>a</a:t>
            </a:r>
            <a:r>
              <a:rPr sz="3500" spc="290" dirty="0">
                <a:latin typeface="Calibri"/>
                <a:cs typeface="Calibri"/>
              </a:rPr>
              <a:t>t</a:t>
            </a:r>
            <a:r>
              <a:rPr sz="3500" dirty="0">
                <a:latin typeface="Calibri"/>
                <a:cs typeface="Calibri"/>
              </a:rPr>
              <a:t>e	</a:t>
            </a:r>
            <a:r>
              <a:rPr sz="3500" spc="330" dirty="0">
                <a:latin typeface="Calibri"/>
                <a:cs typeface="Calibri"/>
              </a:rPr>
              <a:t>a</a:t>
            </a:r>
            <a:r>
              <a:rPr sz="3500" spc="320" dirty="0">
                <a:latin typeface="Calibri"/>
                <a:cs typeface="Calibri"/>
              </a:rPr>
              <a:t>n</a:t>
            </a:r>
            <a:r>
              <a:rPr sz="3500" spc="330" dirty="0">
                <a:latin typeface="Calibri"/>
                <a:cs typeface="Calibri"/>
              </a:rPr>
              <a:t>al</a:t>
            </a:r>
            <a:r>
              <a:rPr sz="3500" spc="325" dirty="0">
                <a:latin typeface="Calibri"/>
                <a:cs typeface="Calibri"/>
              </a:rPr>
              <a:t>ys</a:t>
            </a:r>
            <a:r>
              <a:rPr sz="3500" spc="355" dirty="0">
                <a:latin typeface="Calibri"/>
                <a:cs typeface="Calibri"/>
              </a:rPr>
              <a:t>i</a:t>
            </a:r>
            <a:r>
              <a:rPr sz="3500" dirty="0">
                <a:latin typeface="Calibri"/>
                <a:cs typeface="Calibri"/>
              </a:rPr>
              <a:t>s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2716" y="1085468"/>
            <a:ext cx="3309620" cy="22898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10"/>
              </a:spcBef>
              <a:buFont typeface="Arial"/>
              <a:buChar char="●"/>
              <a:tabLst>
                <a:tab pos="356870" algn="l"/>
                <a:tab pos="357505" algn="l"/>
              </a:tabLst>
            </a:pPr>
            <a:r>
              <a:rPr sz="1500" b="1" spc="80" dirty="0">
                <a:solidFill>
                  <a:srgbClr val="124F5C"/>
                </a:solidFill>
                <a:latin typeface="Calibri"/>
                <a:cs typeface="Calibri"/>
              </a:rPr>
              <a:t>Pc</a:t>
            </a:r>
            <a:r>
              <a:rPr sz="1500" b="1" spc="455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500" b="1" spc="30" dirty="0">
                <a:solidFill>
                  <a:srgbClr val="124F5C"/>
                </a:solidFill>
                <a:latin typeface="Calibri"/>
                <a:cs typeface="Calibri"/>
              </a:rPr>
              <a:t>is</a:t>
            </a:r>
            <a:r>
              <a:rPr sz="1500" b="1" spc="280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500" b="1" spc="105" dirty="0">
                <a:solidFill>
                  <a:srgbClr val="124F5C"/>
                </a:solidFill>
                <a:latin typeface="Calibri"/>
                <a:cs typeface="Calibri"/>
              </a:rPr>
              <a:t>correlated</a:t>
            </a:r>
            <a:r>
              <a:rPr sz="1500" b="1" spc="440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500" b="1" spc="90" dirty="0">
                <a:solidFill>
                  <a:srgbClr val="124F5C"/>
                </a:solidFill>
                <a:latin typeface="Calibri"/>
                <a:cs typeface="Calibri"/>
              </a:rPr>
              <a:t>with</a:t>
            </a:r>
            <a:r>
              <a:rPr sz="1500" b="1" spc="385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500" b="1" spc="75" dirty="0">
                <a:solidFill>
                  <a:srgbClr val="124F5C"/>
                </a:solidFill>
                <a:latin typeface="Calibri"/>
                <a:cs typeface="Calibri"/>
              </a:rPr>
              <a:t>Fc.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24F5C"/>
              </a:buClr>
              <a:buFont typeface="Arial"/>
              <a:buChar char="●"/>
            </a:pPr>
            <a:endParaRPr sz="1400">
              <a:latin typeface="Calibri"/>
              <a:cs typeface="Calibri"/>
            </a:endParaRPr>
          </a:p>
          <a:p>
            <a:pPr marL="356870" marR="213360" indent="-344805">
              <a:lnSpc>
                <a:spcPct val="100000"/>
              </a:lnSpc>
              <a:buFont typeface="Arial"/>
              <a:buChar char="●"/>
              <a:tabLst>
                <a:tab pos="356870" algn="l"/>
                <a:tab pos="357505" algn="l"/>
              </a:tabLst>
            </a:pPr>
            <a:r>
              <a:rPr sz="1500" b="1" spc="150" dirty="0">
                <a:solidFill>
                  <a:srgbClr val="124F5C"/>
                </a:solidFill>
                <a:latin typeface="Calibri"/>
                <a:cs typeface="Calibri"/>
              </a:rPr>
              <a:t>p</a:t>
            </a:r>
            <a:r>
              <a:rPr sz="1500" b="1" spc="145" dirty="0">
                <a:solidFill>
                  <a:srgbClr val="124F5C"/>
                </a:solidFill>
                <a:latin typeface="Calibri"/>
                <a:cs typeface="Calibri"/>
              </a:rPr>
              <a:t>x</a:t>
            </a:r>
            <a:r>
              <a:rPr sz="1500" b="1" spc="135" dirty="0">
                <a:solidFill>
                  <a:srgbClr val="124F5C"/>
                </a:solidFill>
                <a:latin typeface="Calibri"/>
                <a:cs typeface="Calibri"/>
              </a:rPr>
              <a:t>_</a:t>
            </a:r>
            <a:r>
              <a:rPr sz="1500" b="1" spc="150" dirty="0">
                <a:solidFill>
                  <a:srgbClr val="124F5C"/>
                </a:solidFill>
                <a:latin typeface="Calibri"/>
                <a:cs typeface="Calibri"/>
              </a:rPr>
              <a:t>heigh</a:t>
            </a:r>
            <a:r>
              <a:rPr sz="1500" b="1" dirty="0">
                <a:solidFill>
                  <a:srgbClr val="124F5C"/>
                </a:solidFill>
                <a:latin typeface="Calibri"/>
                <a:cs typeface="Calibri"/>
              </a:rPr>
              <a:t>t </a:t>
            </a:r>
            <a:r>
              <a:rPr sz="1500" b="1" spc="105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500" b="1" spc="5" dirty="0">
                <a:solidFill>
                  <a:srgbClr val="124F5C"/>
                </a:solidFill>
                <a:latin typeface="Calibri"/>
                <a:cs typeface="Calibri"/>
              </a:rPr>
              <a:t>a</a:t>
            </a:r>
            <a:r>
              <a:rPr sz="1500" b="1" spc="-130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500" b="1" spc="5" dirty="0">
                <a:solidFill>
                  <a:srgbClr val="124F5C"/>
                </a:solidFill>
                <a:latin typeface="Calibri"/>
                <a:cs typeface="Calibri"/>
              </a:rPr>
              <a:t>n</a:t>
            </a:r>
            <a:r>
              <a:rPr sz="1500" b="1" spc="-120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500" b="1" spc="5" dirty="0">
                <a:solidFill>
                  <a:srgbClr val="124F5C"/>
                </a:solidFill>
                <a:latin typeface="Calibri"/>
                <a:cs typeface="Calibri"/>
              </a:rPr>
              <a:t>d</a:t>
            </a:r>
            <a:r>
              <a:rPr sz="1500" b="1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500" b="1" spc="-75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500" b="1" spc="150" dirty="0">
                <a:solidFill>
                  <a:srgbClr val="124F5C"/>
                </a:solidFill>
                <a:latin typeface="Calibri"/>
                <a:cs typeface="Calibri"/>
              </a:rPr>
              <a:t>p</a:t>
            </a:r>
            <a:r>
              <a:rPr sz="1500" b="1" spc="145" dirty="0">
                <a:solidFill>
                  <a:srgbClr val="124F5C"/>
                </a:solidFill>
                <a:latin typeface="Calibri"/>
                <a:cs typeface="Calibri"/>
              </a:rPr>
              <a:t>x</a:t>
            </a:r>
            <a:r>
              <a:rPr sz="1500" b="1" spc="135" dirty="0">
                <a:solidFill>
                  <a:srgbClr val="124F5C"/>
                </a:solidFill>
                <a:latin typeface="Calibri"/>
                <a:cs typeface="Calibri"/>
              </a:rPr>
              <a:t>_</a:t>
            </a:r>
            <a:r>
              <a:rPr sz="1500" b="1" spc="145" dirty="0">
                <a:solidFill>
                  <a:srgbClr val="124F5C"/>
                </a:solidFill>
                <a:latin typeface="Calibri"/>
                <a:cs typeface="Calibri"/>
              </a:rPr>
              <a:t>w</a:t>
            </a:r>
            <a:r>
              <a:rPr sz="1500" b="1" spc="130" dirty="0">
                <a:solidFill>
                  <a:srgbClr val="124F5C"/>
                </a:solidFill>
                <a:latin typeface="Calibri"/>
                <a:cs typeface="Calibri"/>
              </a:rPr>
              <a:t>i</a:t>
            </a:r>
            <a:r>
              <a:rPr sz="1500" b="1" spc="150" dirty="0">
                <a:solidFill>
                  <a:srgbClr val="124F5C"/>
                </a:solidFill>
                <a:latin typeface="Calibri"/>
                <a:cs typeface="Calibri"/>
              </a:rPr>
              <a:t>dt</a:t>
            </a:r>
            <a:r>
              <a:rPr sz="1500" b="1" spc="5" dirty="0">
                <a:solidFill>
                  <a:srgbClr val="124F5C"/>
                </a:solidFill>
                <a:latin typeface="Calibri"/>
                <a:cs typeface="Calibri"/>
              </a:rPr>
              <a:t>h</a:t>
            </a:r>
            <a:r>
              <a:rPr sz="1500" b="1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500" b="1" spc="85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500" b="1" spc="95" dirty="0">
                <a:solidFill>
                  <a:srgbClr val="124F5C"/>
                </a:solidFill>
                <a:latin typeface="Calibri"/>
                <a:cs typeface="Calibri"/>
              </a:rPr>
              <a:t>a</a:t>
            </a:r>
            <a:r>
              <a:rPr sz="1500" b="1" spc="85" dirty="0">
                <a:solidFill>
                  <a:srgbClr val="124F5C"/>
                </a:solidFill>
                <a:latin typeface="Calibri"/>
                <a:cs typeface="Calibri"/>
              </a:rPr>
              <a:t>r</a:t>
            </a:r>
            <a:r>
              <a:rPr sz="1500" b="1" dirty="0">
                <a:solidFill>
                  <a:srgbClr val="124F5C"/>
                </a:solidFill>
                <a:latin typeface="Calibri"/>
                <a:cs typeface="Calibri"/>
              </a:rPr>
              <a:t>e  </a:t>
            </a:r>
            <a:r>
              <a:rPr sz="1500" b="1" spc="140" dirty="0">
                <a:solidFill>
                  <a:srgbClr val="124F5C"/>
                </a:solidFill>
                <a:latin typeface="Calibri"/>
                <a:cs typeface="Calibri"/>
              </a:rPr>
              <a:t>moderately</a:t>
            </a:r>
            <a:r>
              <a:rPr sz="1500" b="1" spc="415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500" b="1" spc="105" dirty="0">
                <a:solidFill>
                  <a:srgbClr val="124F5C"/>
                </a:solidFill>
                <a:latin typeface="Calibri"/>
                <a:cs typeface="Calibri"/>
              </a:rPr>
              <a:t>correlated.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124F5C"/>
              </a:buClr>
              <a:buFont typeface="Arial"/>
              <a:buChar char="●"/>
            </a:pPr>
            <a:endParaRPr sz="1400">
              <a:latin typeface="Calibri"/>
              <a:cs typeface="Calibri"/>
            </a:endParaRPr>
          </a:p>
          <a:p>
            <a:pPr marL="356870" marR="5080" indent="-344805">
              <a:lnSpc>
                <a:spcPct val="101299"/>
              </a:lnSpc>
              <a:spcBef>
                <a:spcPts val="5"/>
              </a:spcBef>
              <a:buFont typeface="Arial"/>
              <a:buChar char="●"/>
              <a:tabLst>
                <a:tab pos="356870" algn="l"/>
                <a:tab pos="357505" algn="l"/>
              </a:tabLst>
            </a:pPr>
            <a:r>
              <a:rPr sz="1500" b="1" spc="125" dirty="0">
                <a:solidFill>
                  <a:srgbClr val="124F5C"/>
                </a:solidFill>
                <a:latin typeface="Calibri"/>
                <a:cs typeface="Calibri"/>
              </a:rPr>
              <a:t>S</a:t>
            </a:r>
            <a:r>
              <a:rPr sz="1500" b="1" spc="110" dirty="0">
                <a:solidFill>
                  <a:srgbClr val="124F5C"/>
                </a:solidFill>
                <a:latin typeface="Calibri"/>
                <a:cs typeface="Calibri"/>
              </a:rPr>
              <a:t>c_</a:t>
            </a:r>
            <a:r>
              <a:rPr sz="1500" b="1" spc="5" dirty="0">
                <a:solidFill>
                  <a:srgbClr val="124F5C"/>
                </a:solidFill>
                <a:latin typeface="Calibri"/>
                <a:cs typeface="Calibri"/>
              </a:rPr>
              <a:t>h</a:t>
            </a:r>
            <a:r>
              <a:rPr sz="1500" b="1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500" b="1" spc="75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500" b="1" spc="5" dirty="0">
                <a:solidFill>
                  <a:srgbClr val="124F5C"/>
                </a:solidFill>
                <a:latin typeface="Calibri"/>
                <a:cs typeface="Calibri"/>
              </a:rPr>
              <a:t>a</a:t>
            </a:r>
            <a:r>
              <a:rPr sz="1500" b="1" spc="-130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500" b="1" spc="5" dirty="0">
                <a:solidFill>
                  <a:srgbClr val="124F5C"/>
                </a:solidFill>
                <a:latin typeface="Calibri"/>
                <a:cs typeface="Calibri"/>
              </a:rPr>
              <a:t>n</a:t>
            </a:r>
            <a:r>
              <a:rPr sz="1500" b="1" spc="-120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500" b="1" spc="5" dirty="0">
                <a:solidFill>
                  <a:srgbClr val="124F5C"/>
                </a:solidFill>
                <a:latin typeface="Calibri"/>
                <a:cs typeface="Calibri"/>
              </a:rPr>
              <a:t>d</a:t>
            </a:r>
            <a:r>
              <a:rPr sz="1500" b="1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500" b="1" spc="-75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500" b="1" spc="114" dirty="0">
                <a:solidFill>
                  <a:srgbClr val="124F5C"/>
                </a:solidFill>
                <a:latin typeface="Calibri"/>
                <a:cs typeface="Calibri"/>
              </a:rPr>
              <a:t>s</a:t>
            </a:r>
            <a:r>
              <a:rPr sz="1500" b="1" spc="110" dirty="0">
                <a:solidFill>
                  <a:srgbClr val="124F5C"/>
                </a:solidFill>
                <a:latin typeface="Calibri"/>
                <a:cs typeface="Calibri"/>
              </a:rPr>
              <a:t>c_</a:t>
            </a:r>
            <a:r>
              <a:rPr sz="1500" b="1" spc="5" dirty="0">
                <a:solidFill>
                  <a:srgbClr val="124F5C"/>
                </a:solidFill>
                <a:latin typeface="Calibri"/>
                <a:cs typeface="Calibri"/>
              </a:rPr>
              <a:t>w</a:t>
            </a:r>
            <a:r>
              <a:rPr sz="1500" b="1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500" b="1" spc="50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500" b="1" spc="95" dirty="0">
                <a:solidFill>
                  <a:srgbClr val="124F5C"/>
                </a:solidFill>
                <a:latin typeface="Calibri"/>
                <a:cs typeface="Calibri"/>
              </a:rPr>
              <a:t>a</a:t>
            </a:r>
            <a:r>
              <a:rPr sz="1500" b="1" spc="85" dirty="0">
                <a:solidFill>
                  <a:srgbClr val="124F5C"/>
                </a:solidFill>
                <a:latin typeface="Calibri"/>
                <a:cs typeface="Calibri"/>
              </a:rPr>
              <a:t>r</a:t>
            </a:r>
            <a:r>
              <a:rPr sz="1500" b="1" spc="5" dirty="0">
                <a:solidFill>
                  <a:srgbClr val="124F5C"/>
                </a:solidFill>
                <a:latin typeface="Calibri"/>
                <a:cs typeface="Calibri"/>
              </a:rPr>
              <a:t>e</a:t>
            </a:r>
            <a:r>
              <a:rPr sz="1500" b="1" dirty="0">
                <a:solidFill>
                  <a:srgbClr val="124F5C"/>
                </a:solidFill>
                <a:latin typeface="Calibri"/>
                <a:cs typeface="Calibri"/>
              </a:rPr>
              <a:t>  </a:t>
            </a:r>
            <a:r>
              <a:rPr sz="1500" b="1" spc="165" dirty="0">
                <a:solidFill>
                  <a:srgbClr val="124F5C"/>
                </a:solidFill>
                <a:latin typeface="Calibri"/>
                <a:cs typeface="Calibri"/>
              </a:rPr>
              <a:t>m</a:t>
            </a:r>
            <a:r>
              <a:rPr sz="1500" b="1" spc="150" dirty="0">
                <a:solidFill>
                  <a:srgbClr val="124F5C"/>
                </a:solidFill>
                <a:latin typeface="Calibri"/>
                <a:cs typeface="Calibri"/>
              </a:rPr>
              <a:t>od</a:t>
            </a:r>
            <a:r>
              <a:rPr sz="1500" b="1" spc="175" dirty="0">
                <a:solidFill>
                  <a:srgbClr val="124F5C"/>
                </a:solidFill>
                <a:latin typeface="Calibri"/>
                <a:cs typeface="Calibri"/>
              </a:rPr>
              <a:t>e</a:t>
            </a:r>
            <a:r>
              <a:rPr sz="1500" b="1" spc="130" dirty="0">
                <a:solidFill>
                  <a:srgbClr val="124F5C"/>
                </a:solidFill>
                <a:latin typeface="Calibri"/>
                <a:cs typeface="Calibri"/>
              </a:rPr>
              <a:t>r</a:t>
            </a:r>
            <a:r>
              <a:rPr sz="1500" b="1" spc="165" dirty="0">
                <a:solidFill>
                  <a:srgbClr val="124F5C"/>
                </a:solidFill>
                <a:latin typeface="Calibri"/>
                <a:cs typeface="Calibri"/>
              </a:rPr>
              <a:t>a</a:t>
            </a:r>
            <a:r>
              <a:rPr sz="1500" b="1" spc="145" dirty="0">
                <a:solidFill>
                  <a:srgbClr val="124F5C"/>
                </a:solidFill>
                <a:latin typeface="Calibri"/>
                <a:cs typeface="Calibri"/>
              </a:rPr>
              <a:t>t</a:t>
            </a:r>
            <a:r>
              <a:rPr sz="1500" b="1" spc="175" dirty="0">
                <a:solidFill>
                  <a:srgbClr val="124F5C"/>
                </a:solidFill>
                <a:latin typeface="Calibri"/>
                <a:cs typeface="Calibri"/>
              </a:rPr>
              <a:t>e</a:t>
            </a:r>
            <a:r>
              <a:rPr sz="1500" b="1" spc="130" dirty="0">
                <a:solidFill>
                  <a:srgbClr val="124F5C"/>
                </a:solidFill>
                <a:latin typeface="Calibri"/>
                <a:cs typeface="Calibri"/>
              </a:rPr>
              <a:t>l</a:t>
            </a:r>
            <a:r>
              <a:rPr sz="1500" b="1" dirty="0">
                <a:solidFill>
                  <a:srgbClr val="124F5C"/>
                </a:solidFill>
                <a:latin typeface="Calibri"/>
                <a:cs typeface="Calibri"/>
              </a:rPr>
              <a:t>y  </a:t>
            </a:r>
            <a:r>
              <a:rPr sz="1500" b="1" spc="105" dirty="0">
                <a:solidFill>
                  <a:srgbClr val="124F5C"/>
                </a:solidFill>
                <a:latin typeface="Calibri"/>
                <a:cs typeface="Calibri"/>
              </a:rPr>
              <a:t>correlated.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24F5C"/>
              </a:buClr>
              <a:buFont typeface="Arial"/>
              <a:buChar char="●"/>
            </a:pPr>
            <a:endParaRPr sz="1450">
              <a:latin typeface="Calibri"/>
              <a:cs typeface="Calibri"/>
            </a:endParaRPr>
          </a:p>
          <a:p>
            <a:pPr marL="356870" marR="76200" indent="-344805">
              <a:lnSpc>
                <a:spcPts val="1780"/>
              </a:lnSpc>
              <a:buFont typeface="Arial"/>
              <a:buChar char="●"/>
              <a:tabLst>
                <a:tab pos="356870" algn="l"/>
                <a:tab pos="357505" algn="l"/>
              </a:tabLst>
            </a:pPr>
            <a:r>
              <a:rPr sz="1500" b="1" spc="5" dirty="0">
                <a:solidFill>
                  <a:srgbClr val="124F5C"/>
                </a:solidFill>
                <a:latin typeface="Calibri"/>
                <a:cs typeface="Calibri"/>
              </a:rPr>
              <a:t>R</a:t>
            </a:r>
            <a:r>
              <a:rPr sz="1500" b="1" spc="-90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500" b="1" spc="5" dirty="0">
                <a:solidFill>
                  <a:srgbClr val="124F5C"/>
                </a:solidFill>
                <a:latin typeface="Calibri"/>
                <a:cs typeface="Calibri"/>
              </a:rPr>
              <a:t>a</a:t>
            </a:r>
            <a:r>
              <a:rPr sz="1500" b="1" spc="-80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500" b="1" spc="5" dirty="0">
                <a:solidFill>
                  <a:srgbClr val="124F5C"/>
                </a:solidFill>
                <a:latin typeface="Calibri"/>
                <a:cs typeface="Calibri"/>
              </a:rPr>
              <a:t>m</a:t>
            </a:r>
            <a:r>
              <a:rPr sz="1500" b="1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500" b="1" spc="60" dirty="0">
                <a:solidFill>
                  <a:srgbClr val="124F5C"/>
                </a:solidFill>
                <a:latin typeface="Calibri"/>
                <a:cs typeface="Calibri"/>
              </a:rPr>
              <a:t>i</a:t>
            </a:r>
            <a:r>
              <a:rPr sz="1500" b="1" dirty="0">
                <a:solidFill>
                  <a:srgbClr val="124F5C"/>
                </a:solidFill>
                <a:latin typeface="Calibri"/>
                <a:cs typeface="Calibri"/>
              </a:rPr>
              <a:t>s </a:t>
            </a:r>
            <a:r>
              <a:rPr sz="1500" b="1" spc="-85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500" b="1" spc="5" dirty="0">
                <a:solidFill>
                  <a:srgbClr val="124F5C"/>
                </a:solidFill>
                <a:latin typeface="Calibri"/>
                <a:cs typeface="Calibri"/>
              </a:rPr>
              <a:t>h</a:t>
            </a:r>
            <a:r>
              <a:rPr sz="1500" b="1" spc="-145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124F5C"/>
                </a:solidFill>
                <a:latin typeface="Calibri"/>
                <a:cs typeface="Calibri"/>
              </a:rPr>
              <a:t>i</a:t>
            </a:r>
            <a:r>
              <a:rPr sz="1500" b="1" spc="-160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500" b="1" spc="5" dirty="0">
                <a:solidFill>
                  <a:srgbClr val="124F5C"/>
                </a:solidFill>
                <a:latin typeface="Calibri"/>
                <a:cs typeface="Calibri"/>
              </a:rPr>
              <a:t>g</a:t>
            </a:r>
            <a:r>
              <a:rPr sz="1500" b="1" spc="-145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500" b="1" spc="5" dirty="0">
                <a:solidFill>
                  <a:srgbClr val="124F5C"/>
                </a:solidFill>
                <a:latin typeface="Calibri"/>
                <a:cs typeface="Calibri"/>
              </a:rPr>
              <a:t>h</a:t>
            </a:r>
            <a:r>
              <a:rPr sz="1500" b="1" spc="-145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124F5C"/>
                </a:solidFill>
                <a:latin typeface="Calibri"/>
                <a:cs typeface="Calibri"/>
              </a:rPr>
              <a:t>l</a:t>
            </a:r>
            <a:r>
              <a:rPr sz="1500" b="1" spc="-160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500" b="1" spc="5" dirty="0">
                <a:solidFill>
                  <a:srgbClr val="124F5C"/>
                </a:solidFill>
                <a:latin typeface="Calibri"/>
                <a:cs typeface="Calibri"/>
              </a:rPr>
              <a:t>y</a:t>
            </a:r>
            <a:r>
              <a:rPr sz="1500" b="1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500" b="1" spc="-100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500" b="1" spc="110" dirty="0">
                <a:solidFill>
                  <a:srgbClr val="124F5C"/>
                </a:solidFill>
                <a:latin typeface="Calibri"/>
                <a:cs typeface="Calibri"/>
              </a:rPr>
              <a:t>c</a:t>
            </a:r>
            <a:r>
              <a:rPr sz="1500" b="1" spc="150" dirty="0">
                <a:solidFill>
                  <a:srgbClr val="124F5C"/>
                </a:solidFill>
                <a:latin typeface="Calibri"/>
                <a:cs typeface="Calibri"/>
              </a:rPr>
              <a:t>o</a:t>
            </a:r>
            <a:r>
              <a:rPr sz="1500" b="1" spc="130" dirty="0">
                <a:solidFill>
                  <a:srgbClr val="124F5C"/>
                </a:solidFill>
                <a:latin typeface="Calibri"/>
                <a:cs typeface="Calibri"/>
              </a:rPr>
              <a:t>r</a:t>
            </a:r>
            <a:r>
              <a:rPr sz="1500" b="1" spc="105" dirty="0">
                <a:solidFill>
                  <a:srgbClr val="124F5C"/>
                </a:solidFill>
                <a:latin typeface="Calibri"/>
                <a:cs typeface="Calibri"/>
              </a:rPr>
              <a:t>r</a:t>
            </a:r>
            <a:r>
              <a:rPr sz="1500" b="1" spc="150" dirty="0">
                <a:solidFill>
                  <a:srgbClr val="124F5C"/>
                </a:solidFill>
                <a:latin typeface="Calibri"/>
                <a:cs typeface="Calibri"/>
              </a:rPr>
              <a:t>e</a:t>
            </a:r>
            <a:r>
              <a:rPr sz="1500" b="1" spc="105" dirty="0">
                <a:solidFill>
                  <a:srgbClr val="124F5C"/>
                </a:solidFill>
                <a:latin typeface="Calibri"/>
                <a:cs typeface="Calibri"/>
              </a:rPr>
              <a:t>l</a:t>
            </a:r>
            <a:r>
              <a:rPr sz="1500" b="1" spc="140" dirty="0">
                <a:solidFill>
                  <a:srgbClr val="124F5C"/>
                </a:solidFill>
                <a:latin typeface="Calibri"/>
                <a:cs typeface="Calibri"/>
              </a:rPr>
              <a:t>a</a:t>
            </a:r>
            <a:r>
              <a:rPr sz="1500" b="1" spc="125" dirty="0">
                <a:solidFill>
                  <a:srgbClr val="124F5C"/>
                </a:solidFill>
                <a:latin typeface="Calibri"/>
                <a:cs typeface="Calibri"/>
              </a:rPr>
              <a:t>te</a:t>
            </a:r>
            <a:r>
              <a:rPr sz="1500" b="1" spc="5" dirty="0">
                <a:solidFill>
                  <a:srgbClr val="124F5C"/>
                </a:solidFill>
                <a:latin typeface="Calibri"/>
                <a:cs typeface="Calibri"/>
              </a:rPr>
              <a:t>d</a:t>
            </a:r>
            <a:r>
              <a:rPr sz="1500" b="1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500" b="1" spc="110" dirty="0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sz="1500" b="1" spc="120" dirty="0">
                <a:solidFill>
                  <a:srgbClr val="124F5C"/>
                </a:solidFill>
                <a:latin typeface="Calibri"/>
                <a:cs typeface="Calibri"/>
              </a:rPr>
              <a:t>w</a:t>
            </a:r>
            <a:r>
              <a:rPr sz="1500" b="1" spc="105" dirty="0">
                <a:solidFill>
                  <a:srgbClr val="124F5C"/>
                </a:solidFill>
                <a:latin typeface="Calibri"/>
                <a:cs typeface="Calibri"/>
              </a:rPr>
              <a:t>i</a:t>
            </a:r>
            <a:r>
              <a:rPr sz="1500" b="1" spc="120" dirty="0">
                <a:solidFill>
                  <a:srgbClr val="124F5C"/>
                </a:solidFill>
                <a:latin typeface="Calibri"/>
                <a:cs typeface="Calibri"/>
              </a:rPr>
              <a:t>t</a:t>
            </a:r>
            <a:r>
              <a:rPr sz="1500" b="1" dirty="0">
                <a:solidFill>
                  <a:srgbClr val="124F5C"/>
                </a:solidFill>
                <a:latin typeface="Calibri"/>
                <a:cs typeface="Calibri"/>
              </a:rPr>
              <a:t>h  </a:t>
            </a:r>
            <a:r>
              <a:rPr sz="1500" b="1" spc="125" dirty="0">
                <a:solidFill>
                  <a:srgbClr val="124F5C"/>
                </a:solidFill>
                <a:latin typeface="Calibri"/>
                <a:cs typeface="Calibri"/>
              </a:rPr>
              <a:t>price_range.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0" y="918819"/>
            <a:ext cx="4983198" cy="32616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526" y="392633"/>
            <a:ext cx="570611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372485" algn="l"/>
                <a:tab pos="3997325" algn="l"/>
              </a:tabLst>
            </a:pPr>
            <a:r>
              <a:rPr sz="2800" spc="-90" dirty="0">
                <a:latin typeface="Calibri"/>
                <a:cs typeface="Calibri"/>
              </a:rPr>
              <a:t>P</a:t>
            </a:r>
            <a:r>
              <a:rPr sz="2800" spc="-210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204" dirty="0">
                <a:latin typeface="Calibri"/>
                <a:cs typeface="Calibri"/>
              </a:rPr>
              <a:t> </a:t>
            </a:r>
            <a:r>
              <a:rPr sz="2800" spc="-85" dirty="0">
                <a:latin typeface="Calibri"/>
                <a:cs typeface="Calibri"/>
              </a:rPr>
              <a:t>e</a:t>
            </a:r>
            <a:r>
              <a:rPr sz="2800" spc="-229" dirty="0">
                <a:latin typeface="Calibri"/>
                <a:cs typeface="Calibri"/>
              </a:rPr>
              <a:t> </a:t>
            </a:r>
            <a:r>
              <a:rPr sz="2800" spc="-95" dirty="0">
                <a:latin typeface="Calibri"/>
                <a:cs typeface="Calibri"/>
              </a:rPr>
              <a:t>p</a:t>
            </a:r>
            <a:r>
              <a:rPr sz="2800" spc="-200" dirty="0">
                <a:latin typeface="Calibri"/>
                <a:cs typeface="Calibri"/>
              </a:rPr>
              <a:t> </a:t>
            </a:r>
            <a:r>
              <a:rPr sz="2800" spc="-85" dirty="0">
                <a:latin typeface="Calibri"/>
                <a:cs typeface="Calibri"/>
              </a:rPr>
              <a:t>a</a:t>
            </a:r>
            <a:r>
              <a:rPr sz="2800" spc="-204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204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-225" dirty="0">
                <a:latin typeface="Calibri"/>
                <a:cs typeface="Calibri"/>
              </a:rPr>
              <a:t> </a:t>
            </a:r>
            <a:r>
              <a:rPr sz="2800" spc="-95" dirty="0">
                <a:latin typeface="Calibri"/>
                <a:cs typeface="Calibri"/>
              </a:rPr>
              <a:t>n</a:t>
            </a:r>
            <a:r>
              <a:rPr sz="2800" spc="-195" dirty="0">
                <a:latin typeface="Calibri"/>
                <a:cs typeface="Calibri"/>
              </a:rPr>
              <a:t> </a:t>
            </a:r>
            <a:r>
              <a:rPr sz="2800" spc="-80" dirty="0">
                <a:latin typeface="Calibri"/>
                <a:cs typeface="Calibri"/>
              </a:rPr>
              <a:t>g</a:t>
            </a:r>
            <a:r>
              <a:rPr sz="2800" spc="254" dirty="0">
                <a:latin typeface="Calibri"/>
                <a:cs typeface="Calibri"/>
              </a:rPr>
              <a:t> </a:t>
            </a:r>
            <a:r>
              <a:rPr sz="2800" spc="190" dirty="0">
                <a:latin typeface="Calibri"/>
                <a:cs typeface="Calibri"/>
              </a:rPr>
              <a:t>d</a:t>
            </a:r>
            <a:r>
              <a:rPr sz="2800" spc="170" dirty="0">
                <a:latin typeface="Calibri"/>
                <a:cs typeface="Calibri"/>
              </a:rPr>
              <a:t>a</a:t>
            </a:r>
            <a:r>
              <a:rPr sz="2800" spc="225" dirty="0">
                <a:latin typeface="Calibri"/>
                <a:cs typeface="Calibri"/>
              </a:rPr>
              <a:t>t</a:t>
            </a:r>
            <a:r>
              <a:rPr sz="2800" spc="195" dirty="0">
                <a:latin typeface="Calibri"/>
                <a:cs typeface="Calibri"/>
              </a:rPr>
              <a:t>a</a:t>
            </a:r>
            <a:r>
              <a:rPr sz="2800" spc="220" dirty="0">
                <a:latin typeface="Calibri"/>
                <a:cs typeface="Calibri"/>
              </a:rPr>
              <a:t>s</a:t>
            </a:r>
            <a:r>
              <a:rPr sz="2800" spc="195" dirty="0">
                <a:latin typeface="Calibri"/>
                <a:cs typeface="Calibri"/>
              </a:rPr>
              <a:t>e</a:t>
            </a:r>
            <a:r>
              <a:rPr sz="2800" spc="-60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114" dirty="0">
                <a:latin typeface="Calibri"/>
                <a:cs typeface="Calibri"/>
              </a:rPr>
              <a:t>f</a:t>
            </a:r>
            <a:r>
              <a:rPr sz="2800" spc="70" dirty="0">
                <a:latin typeface="Calibri"/>
                <a:cs typeface="Calibri"/>
              </a:rPr>
              <a:t>o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40" dirty="0">
                <a:latin typeface="Calibri"/>
                <a:cs typeface="Calibri"/>
              </a:rPr>
              <a:t>m</a:t>
            </a:r>
            <a:r>
              <a:rPr sz="2800" spc="-160" dirty="0">
                <a:latin typeface="Calibri"/>
                <a:cs typeface="Calibri"/>
              </a:rPr>
              <a:t> </a:t>
            </a:r>
            <a:r>
              <a:rPr sz="2800" spc="-95" dirty="0">
                <a:latin typeface="Calibri"/>
                <a:cs typeface="Calibri"/>
              </a:rPr>
              <a:t>o</a:t>
            </a:r>
            <a:r>
              <a:rPr sz="2800" spc="-200" dirty="0">
                <a:latin typeface="Calibri"/>
                <a:cs typeface="Calibri"/>
              </a:rPr>
              <a:t> </a:t>
            </a:r>
            <a:r>
              <a:rPr sz="2800" spc="-95" dirty="0">
                <a:latin typeface="Calibri"/>
                <a:cs typeface="Calibri"/>
              </a:rPr>
              <a:t>d</a:t>
            </a:r>
            <a:r>
              <a:rPr sz="2800" spc="-200" dirty="0">
                <a:latin typeface="Calibri"/>
                <a:cs typeface="Calibri"/>
              </a:rPr>
              <a:t> </a:t>
            </a:r>
            <a:r>
              <a:rPr sz="2800" spc="-85" dirty="0">
                <a:latin typeface="Calibri"/>
                <a:cs typeface="Calibri"/>
              </a:rPr>
              <a:t>e</a:t>
            </a:r>
            <a:r>
              <a:rPr sz="2800" spc="-204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l</a:t>
            </a:r>
            <a:r>
              <a:rPr sz="2800" spc="-20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-180" dirty="0">
                <a:latin typeface="Calibri"/>
                <a:cs typeface="Calibri"/>
              </a:rPr>
              <a:t> </a:t>
            </a:r>
            <a:r>
              <a:rPr sz="2800" spc="-95" dirty="0">
                <a:latin typeface="Calibri"/>
                <a:cs typeface="Calibri"/>
              </a:rPr>
              <a:t>n</a:t>
            </a:r>
            <a:r>
              <a:rPr sz="2800" spc="-200" dirty="0">
                <a:latin typeface="Calibri"/>
                <a:cs typeface="Calibri"/>
              </a:rPr>
              <a:t> </a:t>
            </a:r>
            <a:r>
              <a:rPr sz="2800" spc="-80" dirty="0">
                <a:latin typeface="Calibri"/>
                <a:cs typeface="Calibri"/>
              </a:rPr>
              <a:t>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764" y="1189101"/>
            <a:ext cx="2340610" cy="159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35609">
              <a:lnSpc>
                <a:spcPct val="113300"/>
              </a:lnSpc>
              <a:spcBef>
                <a:spcPts val="100"/>
              </a:spcBef>
            </a:pP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T</a:t>
            </a:r>
            <a:r>
              <a:rPr sz="1800" b="1" spc="-17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a</a:t>
            </a:r>
            <a:r>
              <a:rPr sz="1800" b="1" spc="-17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s</a:t>
            </a:r>
            <a:r>
              <a:rPr sz="1800" b="1" spc="-16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k </a:t>
            </a:r>
            <a:r>
              <a:rPr sz="1800" b="1" spc="-7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:</a:t>
            </a:r>
            <a:r>
              <a:rPr sz="1800" b="1" spc="12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spc="165" dirty="0">
                <a:solidFill>
                  <a:srgbClr val="004852"/>
                </a:solidFill>
                <a:latin typeface="Calibri"/>
                <a:cs typeface="Calibri"/>
              </a:rPr>
              <a:t>m</a:t>
            </a:r>
            <a:r>
              <a:rPr sz="1800" b="1" spc="160" dirty="0">
                <a:solidFill>
                  <a:srgbClr val="004852"/>
                </a:solidFill>
                <a:latin typeface="Calibri"/>
                <a:cs typeface="Calibri"/>
              </a:rPr>
              <a:t>u</a:t>
            </a:r>
            <a:r>
              <a:rPr sz="1800" b="1" spc="155" dirty="0">
                <a:solidFill>
                  <a:srgbClr val="004852"/>
                </a:solidFill>
                <a:latin typeface="Calibri"/>
                <a:cs typeface="Calibri"/>
              </a:rPr>
              <a:t>l</a:t>
            </a:r>
            <a:r>
              <a:rPr sz="1800" b="1" spc="185" dirty="0">
                <a:solidFill>
                  <a:srgbClr val="004852"/>
                </a:solidFill>
                <a:latin typeface="Calibri"/>
                <a:cs typeface="Calibri"/>
              </a:rPr>
              <a:t>t</a:t>
            </a:r>
            <a:r>
              <a:rPr sz="1800" b="1" spc="155" dirty="0">
                <a:solidFill>
                  <a:srgbClr val="004852"/>
                </a:solidFill>
                <a:latin typeface="Calibri"/>
                <a:cs typeface="Calibri"/>
              </a:rPr>
              <a:t>i</a:t>
            </a:r>
            <a:r>
              <a:rPr sz="1800" b="1" spc="180" dirty="0">
                <a:solidFill>
                  <a:srgbClr val="004852"/>
                </a:solidFill>
                <a:latin typeface="Calibri"/>
                <a:cs typeface="Calibri"/>
              </a:rPr>
              <a:t>c</a:t>
            </a:r>
            <a:r>
              <a:rPr sz="1800" b="1" spc="155" dirty="0">
                <a:solidFill>
                  <a:srgbClr val="004852"/>
                </a:solidFill>
                <a:latin typeface="Calibri"/>
                <a:cs typeface="Calibri"/>
              </a:rPr>
              <a:t>l</a:t>
            </a:r>
            <a:r>
              <a:rPr sz="1800" b="1" spc="185" dirty="0">
                <a:solidFill>
                  <a:srgbClr val="004852"/>
                </a:solidFill>
                <a:latin typeface="Calibri"/>
                <a:cs typeface="Calibri"/>
              </a:rPr>
              <a:t>a</a:t>
            </a:r>
            <a:r>
              <a:rPr sz="1800" b="1" spc="165" dirty="0">
                <a:solidFill>
                  <a:srgbClr val="004852"/>
                </a:solidFill>
                <a:latin typeface="Calibri"/>
                <a:cs typeface="Calibri"/>
              </a:rPr>
              <a:t>s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s  </a:t>
            </a:r>
            <a:r>
              <a:rPr sz="1800" b="1" spc="145" dirty="0">
                <a:solidFill>
                  <a:srgbClr val="004852"/>
                </a:solidFill>
                <a:latin typeface="Calibri"/>
                <a:cs typeface="Calibri"/>
              </a:rPr>
              <a:t>classification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13399"/>
              </a:lnSpc>
            </a:pPr>
            <a:r>
              <a:rPr sz="1800" b="1" spc="110" dirty="0">
                <a:solidFill>
                  <a:srgbClr val="004852"/>
                </a:solidFill>
                <a:latin typeface="Calibri"/>
                <a:cs typeface="Calibri"/>
              </a:rPr>
              <a:t>Train</a:t>
            </a:r>
            <a:r>
              <a:rPr sz="1800" b="1" spc="114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spc="85" dirty="0">
                <a:solidFill>
                  <a:srgbClr val="004852"/>
                </a:solidFill>
                <a:latin typeface="Calibri"/>
                <a:cs typeface="Calibri"/>
              </a:rPr>
              <a:t>set</a:t>
            </a:r>
            <a:r>
              <a:rPr sz="1800" b="1" spc="9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: </a:t>
            </a:r>
            <a:r>
              <a:rPr sz="1800" b="1" spc="70" dirty="0">
                <a:solidFill>
                  <a:srgbClr val="004852"/>
                </a:solidFill>
                <a:latin typeface="Calibri"/>
                <a:cs typeface="Calibri"/>
              </a:rPr>
              <a:t>(1340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, </a:t>
            </a:r>
            <a:r>
              <a:rPr sz="1800" b="1" spc="-5" dirty="0">
                <a:solidFill>
                  <a:srgbClr val="004852"/>
                </a:solidFill>
                <a:latin typeface="Calibri"/>
                <a:cs typeface="Calibri"/>
              </a:rPr>
              <a:t>20) </a:t>
            </a:r>
            <a:r>
              <a:rPr sz="1800" b="1" spc="-39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spc="135" dirty="0">
                <a:solidFill>
                  <a:srgbClr val="004852"/>
                </a:solidFill>
                <a:latin typeface="Calibri"/>
                <a:cs typeface="Calibri"/>
              </a:rPr>
              <a:t>T</a:t>
            </a:r>
            <a:r>
              <a:rPr sz="1800" b="1" spc="145" dirty="0">
                <a:solidFill>
                  <a:srgbClr val="004852"/>
                </a:solidFill>
                <a:latin typeface="Calibri"/>
                <a:cs typeface="Calibri"/>
              </a:rPr>
              <a:t>e</a:t>
            </a:r>
            <a:r>
              <a:rPr sz="1800" b="1" spc="140" dirty="0">
                <a:solidFill>
                  <a:srgbClr val="004852"/>
                </a:solidFill>
                <a:latin typeface="Calibri"/>
                <a:cs typeface="Calibri"/>
              </a:rPr>
              <a:t>s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t </a:t>
            </a:r>
            <a:r>
              <a:rPr sz="1800" b="1" spc="3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spc="120" dirty="0">
                <a:solidFill>
                  <a:srgbClr val="004852"/>
                </a:solidFill>
                <a:latin typeface="Calibri"/>
                <a:cs typeface="Calibri"/>
              </a:rPr>
              <a:t>se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t </a:t>
            </a:r>
            <a:r>
              <a:rPr sz="1800" b="1" spc="-2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:</a:t>
            </a:r>
            <a:r>
              <a:rPr sz="1800" b="1" spc="12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(</a:t>
            </a:r>
            <a:r>
              <a:rPr sz="1800" b="1" spc="-20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spc="140" dirty="0">
                <a:solidFill>
                  <a:srgbClr val="004852"/>
                </a:solidFill>
                <a:latin typeface="Calibri"/>
                <a:cs typeface="Calibri"/>
              </a:rPr>
              <a:t>66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0 </a:t>
            </a:r>
            <a:r>
              <a:rPr sz="1800" b="1" spc="2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,</a:t>
            </a:r>
            <a:r>
              <a:rPr sz="1800" b="1" spc="8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4852"/>
                </a:solidFill>
                <a:latin typeface="Calibri"/>
                <a:cs typeface="Calibri"/>
              </a:rPr>
              <a:t>20)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R</a:t>
            </a:r>
            <a:r>
              <a:rPr sz="1800" b="1" spc="-17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e</a:t>
            </a:r>
            <a:r>
              <a:rPr sz="1800" b="1" spc="-14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s</a:t>
            </a:r>
            <a:r>
              <a:rPr sz="1800" b="1" spc="-14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p</a:t>
            </a:r>
            <a:r>
              <a:rPr sz="1800" b="1" spc="-15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o</a:t>
            </a:r>
            <a:r>
              <a:rPr sz="1800" b="1" spc="-15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n</a:t>
            </a:r>
            <a:r>
              <a:rPr sz="1800" b="1" spc="-17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s</a:t>
            </a:r>
            <a:r>
              <a:rPr sz="1800" b="1" spc="-14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e </a:t>
            </a:r>
            <a:r>
              <a:rPr sz="1800" b="1" spc="-6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:</a:t>
            </a:r>
            <a:r>
              <a:rPr sz="1800" b="1" spc="15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0</a:t>
            </a:r>
            <a:r>
              <a:rPr sz="1800" b="1" spc="-17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-</a:t>
            </a:r>
            <a:r>
              <a:rPr sz="1800" b="1" spc="-17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1-</a:t>
            </a:r>
            <a:r>
              <a:rPr sz="1800" b="1" spc="-5" dirty="0">
                <a:solidFill>
                  <a:srgbClr val="004852"/>
                </a:solidFill>
                <a:latin typeface="Calibri"/>
                <a:cs typeface="Calibri"/>
              </a:rPr>
              <a:t>2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-3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878454" y="1117320"/>
            <a:ext cx="6000115" cy="3789045"/>
            <a:chOff x="2878454" y="1117320"/>
            <a:chExt cx="6000115" cy="378904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78454" y="1117320"/>
              <a:ext cx="6000115" cy="378904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56889" y="1276070"/>
              <a:ext cx="5442585" cy="32918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6777" y="228041"/>
            <a:ext cx="271462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667510" algn="l"/>
              </a:tabLst>
            </a:pPr>
            <a:r>
              <a:rPr sz="2800" spc="21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spc="220" dirty="0">
                <a:solidFill>
                  <a:srgbClr val="FF0000"/>
                </a:solidFill>
                <a:latin typeface="Calibri"/>
                <a:cs typeface="Calibri"/>
              </a:rPr>
              <a:t>ppl</a:t>
            </a:r>
            <a:r>
              <a:rPr sz="2800" spc="200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800" spc="220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g	</a:t>
            </a:r>
            <a:r>
              <a:rPr sz="2800" spc="135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800" spc="145" dirty="0">
                <a:solidFill>
                  <a:srgbClr val="FF0000"/>
                </a:solidFill>
                <a:latin typeface="Calibri"/>
                <a:cs typeface="Calibri"/>
              </a:rPr>
              <a:t>ode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6516" y="941908"/>
            <a:ext cx="7433945" cy="27616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46430">
              <a:lnSpc>
                <a:spcPct val="100000"/>
              </a:lnSpc>
              <a:spcBef>
                <a:spcPts val="110"/>
              </a:spcBef>
              <a:tabLst>
                <a:tab pos="5896610" algn="l"/>
              </a:tabLst>
            </a:pPr>
            <a:r>
              <a:rPr sz="2800" b="1" spc="-45" dirty="0">
                <a:solidFill>
                  <a:srgbClr val="CC0000"/>
                </a:solidFill>
                <a:latin typeface="Calibri"/>
                <a:cs typeface="Calibri"/>
              </a:rPr>
              <a:t>I</a:t>
            </a:r>
            <a:r>
              <a:rPr sz="2800" b="1" spc="-21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800" b="1" spc="-140" dirty="0">
                <a:solidFill>
                  <a:srgbClr val="CC0000"/>
                </a:solidFill>
                <a:latin typeface="Calibri"/>
                <a:cs typeface="Calibri"/>
              </a:rPr>
              <a:t>m</a:t>
            </a:r>
            <a:r>
              <a:rPr sz="2800" b="1" spc="-18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800" b="1" spc="-95" dirty="0">
                <a:solidFill>
                  <a:srgbClr val="CC0000"/>
                </a:solidFill>
                <a:latin typeface="Calibri"/>
                <a:cs typeface="Calibri"/>
              </a:rPr>
              <a:t>p</a:t>
            </a:r>
            <a:r>
              <a:rPr sz="2800" b="1" spc="-17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800" b="1" spc="-45" dirty="0">
                <a:solidFill>
                  <a:srgbClr val="CC0000"/>
                </a:solidFill>
                <a:latin typeface="Calibri"/>
                <a:cs typeface="Calibri"/>
              </a:rPr>
              <a:t>l</a:t>
            </a:r>
            <a:r>
              <a:rPr sz="2800" b="1" spc="-20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800" b="1" spc="-85" dirty="0">
                <a:solidFill>
                  <a:srgbClr val="CC0000"/>
                </a:solidFill>
                <a:latin typeface="Calibri"/>
                <a:cs typeface="Calibri"/>
              </a:rPr>
              <a:t>e</a:t>
            </a:r>
            <a:r>
              <a:rPr sz="2800" b="1" spc="-204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800" b="1" spc="-140" dirty="0">
                <a:solidFill>
                  <a:srgbClr val="CC0000"/>
                </a:solidFill>
                <a:latin typeface="Calibri"/>
                <a:cs typeface="Calibri"/>
              </a:rPr>
              <a:t>m</a:t>
            </a:r>
            <a:r>
              <a:rPr sz="2800" b="1" spc="-13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800" b="1" spc="-85" dirty="0">
                <a:solidFill>
                  <a:srgbClr val="CC0000"/>
                </a:solidFill>
                <a:latin typeface="Calibri"/>
                <a:cs typeface="Calibri"/>
              </a:rPr>
              <a:t>e</a:t>
            </a:r>
            <a:r>
              <a:rPr sz="2800" b="1" spc="-204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800" b="1" spc="-95" dirty="0">
                <a:solidFill>
                  <a:srgbClr val="CC0000"/>
                </a:solidFill>
                <a:latin typeface="Calibri"/>
                <a:cs typeface="Calibri"/>
              </a:rPr>
              <a:t>n</a:t>
            </a:r>
            <a:r>
              <a:rPr sz="2800" b="1" spc="-20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800" b="1" spc="-60" dirty="0">
                <a:solidFill>
                  <a:srgbClr val="CC0000"/>
                </a:solidFill>
                <a:latin typeface="Calibri"/>
                <a:cs typeface="Calibri"/>
              </a:rPr>
              <a:t>t</a:t>
            </a:r>
            <a:r>
              <a:rPr sz="2800" b="1" spc="-17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800" b="1" spc="-45" dirty="0">
                <a:solidFill>
                  <a:srgbClr val="CC0000"/>
                </a:solidFill>
                <a:latin typeface="Calibri"/>
                <a:cs typeface="Calibri"/>
              </a:rPr>
              <a:t>i</a:t>
            </a:r>
            <a:r>
              <a:rPr sz="2800" b="1" spc="-20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800" b="1" spc="-95" dirty="0">
                <a:solidFill>
                  <a:srgbClr val="CC0000"/>
                </a:solidFill>
                <a:latin typeface="Calibri"/>
                <a:cs typeface="Calibri"/>
              </a:rPr>
              <a:t>n</a:t>
            </a:r>
            <a:r>
              <a:rPr sz="2800" b="1" spc="-19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800" b="1" spc="-80" dirty="0">
                <a:solidFill>
                  <a:srgbClr val="CC0000"/>
                </a:solidFill>
                <a:latin typeface="Calibri"/>
                <a:cs typeface="Calibri"/>
              </a:rPr>
              <a:t>g</a:t>
            </a:r>
            <a:r>
              <a:rPr sz="2800" b="1" spc="33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800" b="1" spc="-95" dirty="0">
                <a:solidFill>
                  <a:srgbClr val="CC0000"/>
                </a:solidFill>
                <a:latin typeface="Calibri"/>
                <a:cs typeface="Calibri"/>
              </a:rPr>
              <a:t>K</a:t>
            </a:r>
            <a:r>
              <a:rPr sz="2800" b="1" spc="-15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800" b="1" spc="-114" dirty="0">
                <a:solidFill>
                  <a:srgbClr val="CC0000"/>
                </a:solidFill>
                <a:latin typeface="Calibri"/>
                <a:cs typeface="Calibri"/>
              </a:rPr>
              <a:t>N</a:t>
            </a:r>
            <a:r>
              <a:rPr sz="2800" b="1" spc="-18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800" b="1" spc="-85" dirty="0">
                <a:solidFill>
                  <a:srgbClr val="CC0000"/>
                </a:solidFill>
                <a:latin typeface="Calibri"/>
                <a:cs typeface="Calibri"/>
              </a:rPr>
              <a:t>e</a:t>
            </a:r>
            <a:r>
              <a:rPr sz="2800" b="1" spc="-18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800" b="1" spc="-45" dirty="0">
                <a:solidFill>
                  <a:srgbClr val="CC0000"/>
                </a:solidFill>
                <a:latin typeface="Calibri"/>
                <a:cs typeface="Calibri"/>
              </a:rPr>
              <a:t>i</a:t>
            </a:r>
            <a:r>
              <a:rPr sz="2800" b="1" spc="-17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800" b="1" spc="-80" dirty="0">
                <a:solidFill>
                  <a:srgbClr val="CC0000"/>
                </a:solidFill>
                <a:latin typeface="Calibri"/>
                <a:cs typeface="Calibri"/>
              </a:rPr>
              <a:t>g</a:t>
            </a:r>
            <a:r>
              <a:rPr sz="2800" b="1" spc="-18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800" b="1" spc="-95" dirty="0">
                <a:solidFill>
                  <a:srgbClr val="CC0000"/>
                </a:solidFill>
                <a:latin typeface="Calibri"/>
                <a:cs typeface="Calibri"/>
              </a:rPr>
              <a:t>h</a:t>
            </a:r>
            <a:r>
              <a:rPr sz="2800" b="1" spc="-17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800" b="1" spc="-95" dirty="0">
                <a:solidFill>
                  <a:srgbClr val="CC0000"/>
                </a:solidFill>
                <a:latin typeface="Calibri"/>
                <a:cs typeface="Calibri"/>
              </a:rPr>
              <a:t>b</a:t>
            </a:r>
            <a:r>
              <a:rPr sz="2800" b="1" spc="-17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800" b="1" spc="-95" dirty="0">
                <a:solidFill>
                  <a:srgbClr val="CC0000"/>
                </a:solidFill>
                <a:latin typeface="Calibri"/>
                <a:cs typeface="Calibri"/>
              </a:rPr>
              <a:t>o</a:t>
            </a:r>
            <a:r>
              <a:rPr sz="2800" b="1" spc="-17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800" b="1" spc="-95" dirty="0">
                <a:solidFill>
                  <a:srgbClr val="CC0000"/>
                </a:solidFill>
                <a:latin typeface="Calibri"/>
                <a:cs typeface="Calibri"/>
              </a:rPr>
              <a:t>u</a:t>
            </a:r>
            <a:r>
              <a:rPr sz="2800" b="1" spc="-17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800" b="1" spc="-60" dirty="0">
                <a:solidFill>
                  <a:srgbClr val="CC0000"/>
                </a:solidFill>
                <a:latin typeface="Calibri"/>
                <a:cs typeface="Calibri"/>
              </a:rPr>
              <a:t>r</a:t>
            </a:r>
            <a:r>
              <a:rPr sz="2800" b="1" spc="-17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800" b="1" spc="-70" dirty="0">
                <a:solidFill>
                  <a:srgbClr val="CC0000"/>
                </a:solidFill>
                <a:latin typeface="Calibri"/>
                <a:cs typeface="Calibri"/>
              </a:rPr>
              <a:t>s	</a:t>
            </a:r>
            <a:r>
              <a:rPr sz="2800" b="1" spc="150" dirty="0">
                <a:solidFill>
                  <a:srgbClr val="CC0000"/>
                </a:solidFill>
                <a:latin typeface="Calibri"/>
                <a:cs typeface="Calibri"/>
              </a:rPr>
              <a:t>Classifier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14"/>
              </a:spcBef>
            </a:pP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T</a:t>
            </a:r>
            <a:r>
              <a:rPr sz="1800" b="1" spc="-12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P</a:t>
            </a:r>
            <a:r>
              <a:rPr sz="1800" b="1" spc="-12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R</a:t>
            </a:r>
            <a:r>
              <a:rPr sz="1800" b="1" spc="-10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(</a:t>
            </a:r>
            <a:r>
              <a:rPr sz="1800" b="1" spc="-13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T</a:t>
            </a:r>
            <a:r>
              <a:rPr sz="1800" b="1" spc="-12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r</a:t>
            </a:r>
            <a:r>
              <a:rPr sz="1800" b="1" spc="-114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u</a:t>
            </a:r>
            <a:r>
              <a:rPr sz="1800" b="1" spc="-12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P</a:t>
            </a:r>
            <a:r>
              <a:rPr sz="1800" b="1" spc="-12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o</a:t>
            </a:r>
            <a:r>
              <a:rPr sz="1800" b="1" spc="-10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s</a:t>
            </a:r>
            <a:r>
              <a:rPr sz="1800" b="1" spc="-12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i</a:t>
            </a:r>
            <a:r>
              <a:rPr sz="1800" b="1" spc="-13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t</a:t>
            </a:r>
            <a:r>
              <a:rPr sz="1800" b="1" spc="-12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i</a:t>
            </a:r>
            <a:r>
              <a:rPr sz="1800" b="1" spc="-10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v</a:t>
            </a:r>
            <a:r>
              <a:rPr sz="1800" b="1" spc="-13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e</a:t>
            </a:r>
            <a:r>
              <a:rPr sz="1800" b="1" spc="15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r</a:t>
            </a:r>
            <a:r>
              <a:rPr sz="1800" b="1" spc="-114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a</a:t>
            </a:r>
            <a:r>
              <a:rPr sz="1800" b="1" spc="-12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t</a:t>
            </a:r>
            <a:r>
              <a:rPr sz="1800" b="1" spc="-12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e</a:t>
            </a:r>
            <a:r>
              <a:rPr sz="1800" b="1" spc="-9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360"/>
              </a:spcBef>
            </a:pP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= </a:t>
            </a:r>
            <a:r>
              <a:rPr sz="1800" b="1" spc="-10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spc="114" dirty="0">
                <a:solidFill>
                  <a:srgbClr val="004852"/>
                </a:solidFill>
                <a:latin typeface="Calibri"/>
                <a:cs typeface="Calibri"/>
              </a:rPr>
              <a:t>T</a:t>
            </a:r>
            <a:r>
              <a:rPr sz="1800" b="1" spc="120" dirty="0">
                <a:solidFill>
                  <a:srgbClr val="004852"/>
                </a:solidFill>
                <a:latin typeface="Calibri"/>
                <a:cs typeface="Calibri"/>
              </a:rPr>
              <a:t>P</a:t>
            </a:r>
            <a:r>
              <a:rPr sz="1800" b="1" spc="110" dirty="0">
                <a:solidFill>
                  <a:srgbClr val="004852"/>
                </a:solidFill>
                <a:latin typeface="Calibri"/>
                <a:cs typeface="Calibri"/>
              </a:rPr>
              <a:t>/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(</a:t>
            </a:r>
            <a:r>
              <a:rPr sz="1800" b="1" spc="-10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spc="135" dirty="0">
                <a:solidFill>
                  <a:srgbClr val="004852"/>
                </a:solidFill>
                <a:latin typeface="Calibri"/>
                <a:cs typeface="Calibri"/>
              </a:rPr>
              <a:t>T</a:t>
            </a:r>
            <a:r>
              <a:rPr sz="1800" b="1" spc="140" dirty="0">
                <a:solidFill>
                  <a:srgbClr val="004852"/>
                </a:solidFill>
                <a:latin typeface="Calibri"/>
                <a:cs typeface="Calibri"/>
              </a:rPr>
              <a:t>P</a:t>
            </a:r>
            <a:r>
              <a:rPr sz="1800" b="1" spc="155" dirty="0">
                <a:solidFill>
                  <a:srgbClr val="004852"/>
                </a:solidFill>
                <a:latin typeface="Calibri"/>
                <a:cs typeface="Calibri"/>
              </a:rPr>
              <a:t>+</a:t>
            </a:r>
            <a:r>
              <a:rPr sz="1800" b="1" spc="130" dirty="0">
                <a:solidFill>
                  <a:srgbClr val="004852"/>
                </a:solidFill>
                <a:latin typeface="Calibri"/>
                <a:cs typeface="Calibri"/>
              </a:rPr>
              <a:t>F</a:t>
            </a:r>
            <a:r>
              <a:rPr sz="1800" b="1" spc="155" dirty="0">
                <a:solidFill>
                  <a:srgbClr val="004852"/>
                </a:solidFill>
                <a:latin typeface="Calibri"/>
                <a:cs typeface="Calibri"/>
              </a:rPr>
              <a:t>N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200" dirty="0">
                <a:solidFill>
                  <a:srgbClr val="004852"/>
                </a:solidFill>
                <a:latin typeface="Calibri"/>
                <a:cs typeface="Calibri"/>
              </a:rPr>
              <a:t>F</a:t>
            </a:r>
            <a:r>
              <a:rPr sz="1800" b="1" spc="215" dirty="0">
                <a:solidFill>
                  <a:srgbClr val="004852"/>
                </a:solidFill>
                <a:latin typeface="Calibri"/>
                <a:cs typeface="Calibri"/>
              </a:rPr>
              <a:t>P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R</a:t>
            </a:r>
            <a:r>
              <a:rPr sz="1800" b="1" spc="12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(</a:t>
            </a:r>
            <a:r>
              <a:rPr sz="1800" b="1" spc="-8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F</a:t>
            </a:r>
            <a:r>
              <a:rPr sz="1800" b="1" spc="-8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a</a:t>
            </a:r>
            <a:r>
              <a:rPr sz="1800" b="1" spc="-9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l</a:t>
            </a:r>
            <a:r>
              <a:rPr sz="1800" b="1" spc="-10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s</a:t>
            </a:r>
            <a:r>
              <a:rPr sz="1800" b="1" spc="-7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183005" algn="l"/>
              </a:tabLst>
            </a:pP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P</a:t>
            </a:r>
            <a:r>
              <a:rPr sz="1800" b="1" spc="-9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o</a:t>
            </a:r>
            <a:r>
              <a:rPr sz="1800" b="1" spc="-10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s</a:t>
            </a:r>
            <a:r>
              <a:rPr sz="1800" b="1" spc="-7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i</a:t>
            </a:r>
            <a:r>
              <a:rPr sz="1800" b="1" spc="-10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t</a:t>
            </a:r>
            <a:r>
              <a:rPr sz="1800" b="1" spc="-7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i</a:t>
            </a:r>
            <a:r>
              <a:rPr sz="1800" b="1" spc="-8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v</a:t>
            </a:r>
            <a:r>
              <a:rPr sz="1800" b="1" spc="-10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e	r</a:t>
            </a:r>
            <a:r>
              <a:rPr sz="1800" b="1" spc="-9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a</a:t>
            </a:r>
            <a:r>
              <a:rPr sz="1800" b="1" spc="-10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t</a:t>
            </a:r>
            <a:r>
              <a:rPr sz="1800" b="1" spc="-9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e</a:t>
            </a:r>
            <a:r>
              <a:rPr sz="1800" b="1" spc="-7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=</a:t>
            </a:r>
            <a:r>
              <a:rPr sz="1800" b="1" spc="26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spc="100" dirty="0">
                <a:solidFill>
                  <a:srgbClr val="004852"/>
                </a:solidFill>
                <a:latin typeface="Calibri"/>
                <a:cs typeface="Calibri"/>
              </a:rPr>
              <a:t>FP/(</a:t>
            </a:r>
            <a:r>
              <a:rPr sz="1800" b="1" spc="-7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spc="130" dirty="0">
                <a:solidFill>
                  <a:srgbClr val="004852"/>
                </a:solidFill>
                <a:latin typeface="Calibri"/>
                <a:cs typeface="Calibri"/>
              </a:rPr>
              <a:t>FP+TN)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83609" y="1581548"/>
            <a:ext cx="5633085" cy="3503929"/>
            <a:chOff x="3483609" y="1581548"/>
            <a:chExt cx="5633085" cy="350392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3609" y="1581548"/>
              <a:ext cx="5633085" cy="350392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42359" y="1733943"/>
              <a:ext cx="5135880" cy="30238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636" y="508837"/>
            <a:ext cx="819277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762885" algn="l"/>
                <a:tab pos="5299075" algn="l"/>
                <a:tab pos="7082790" algn="l"/>
              </a:tabLst>
            </a:pP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-204" dirty="0">
                <a:latin typeface="Calibri"/>
                <a:cs typeface="Calibri"/>
              </a:rPr>
              <a:t> </a:t>
            </a:r>
            <a:r>
              <a:rPr sz="2800" spc="-140" dirty="0">
                <a:latin typeface="Calibri"/>
                <a:cs typeface="Calibri"/>
              </a:rPr>
              <a:t>m</a:t>
            </a:r>
            <a:r>
              <a:rPr sz="2800" spc="-160" dirty="0">
                <a:latin typeface="Calibri"/>
                <a:cs typeface="Calibri"/>
              </a:rPr>
              <a:t> </a:t>
            </a:r>
            <a:r>
              <a:rPr sz="2800" spc="-95" dirty="0">
                <a:latin typeface="Calibri"/>
                <a:cs typeface="Calibri"/>
              </a:rPr>
              <a:t>p</a:t>
            </a:r>
            <a:r>
              <a:rPr sz="2800" spc="-20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l</a:t>
            </a:r>
            <a:r>
              <a:rPr sz="2800" spc="-180" dirty="0">
                <a:latin typeface="Calibri"/>
                <a:cs typeface="Calibri"/>
              </a:rPr>
              <a:t> </a:t>
            </a:r>
            <a:r>
              <a:rPr sz="2800" spc="-85" dirty="0">
                <a:latin typeface="Calibri"/>
                <a:cs typeface="Calibri"/>
              </a:rPr>
              <a:t>e</a:t>
            </a:r>
            <a:r>
              <a:rPr sz="2800" spc="-204" dirty="0">
                <a:latin typeface="Calibri"/>
                <a:cs typeface="Calibri"/>
              </a:rPr>
              <a:t> </a:t>
            </a:r>
            <a:r>
              <a:rPr sz="2800" spc="-140" dirty="0">
                <a:latin typeface="Calibri"/>
                <a:cs typeface="Calibri"/>
              </a:rPr>
              <a:t>m</a:t>
            </a:r>
            <a:r>
              <a:rPr sz="2800" spc="-160" dirty="0">
                <a:latin typeface="Calibri"/>
                <a:cs typeface="Calibri"/>
              </a:rPr>
              <a:t> </a:t>
            </a:r>
            <a:r>
              <a:rPr sz="2800" spc="-85" dirty="0">
                <a:latin typeface="Calibri"/>
                <a:cs typeface="Calibri"/>
              </a:rPr>
              <a:t>e</a:t>
            </a:r>
            <a:r>
              <a:rPr sz="2800" spc="-185" dirty="0">
                <a:latin typeface="Calibri"/>
                <a:cs typeface="Calibri"/>
              </a:rPr>
              <a:t> </a:t>
            </a:r>
            <a:r>
              <a:rPr sz="2800" spc="-95" dirty="0">
                <a:latin typeface="Calibri"/>
                <a:cs typeface="Calibri"/>
              </a:rPr>
              <a:t>n</a:t>
            </a:r>
            <a:r>
              <a:rPr sz="2800" spc="-200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t</a:t>
            </a:r>
            <a:r>
              <a:rPr sz="2800" spc="-18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-200" dirty="0">
                <a:latin typeface="Calibri"/>
                <a:cs typeface="Calibri"/>
              </a:rPr>
              <a:t> </a:t>
            </a:r>
            <a:r>
              <a:rPr sz="2800" spc="-95" dirty="0">
                <a:latin typeface="Calibri"/>
                <a:cs typeface="Calibri"/>
              </a:rPr>
              <a:t>n</a:t>
            </a:r>
            <a:r>
              <a:rPr sz="2800" spc="-175" dirty="0">
                <a:latin typeface="Calibri"/>
                <a:cs typeface="Calibri"/>
              </a:rPr>
              <a:t> </a:t>
            </a:r>
            <a:r>
              <a:rPr sz="2800" spc="-80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95" dirty="0">
                <a:latin typeface="Calibri"/>
                <a:cs typeface="Calibri"/>
              </a:rPr>
              <a:t>K</a:t>
            </a:r>
            <a:r>
              <a:rPr sz="2800" spc="-180" dirty="0">
                <a:latin typeface="Calibri"/>
                <a:cs typeface="Calibri"/>
              </a:rPr>
              <a:t> </a:t>
            </a:r>
            <a:r>
              <a:rPr sz="2800" spc="-114" dirty="0">
                <a:latin typeface="Calibri"/>
                <a:cs typeface="Calibri"/>
              </a:rPr>
              <a:t>N</a:t>
            </a:r>
            <a:r>
              <a:rPr sz="2800" spc="-185" dirty="0">
                <a:latin typeface="Calibri"/>
                <a:cs typeface="Calibri"/>
              </a:rPr>
              <a:t> </a:t>
            </a:r>
            <a:r>
              <a:rPr sz="2800" spc="-85" dirty="0">
                <a:latin typeface="Calibri"/>
                <a:cs typeface="Calibri"/>
              </a:rPr>
              <a:t>e</a:t>
            </a:r>
            <a:r>
              <a:rPr sz="2800" spc="-18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-175" dirty="0">
                <a:latin typeface="Calibri"/>
                <a:cs typeface="Calibri"/>
              </a:rPr>
              <a:t> </a:t>
            </a:r>
            <a:r>
              <a:rPr sz="2800" spc="-80" dirty="0">
                <a:latin typeface="Calibri"/>
                <a:cs typeface="Calibri"/>
              </a:rPr>
              <a:t>g</a:t>
            </a:r>
            <a:r>
              <a:rPr sz="2800" spc="-180" dirty="0">
                <a:latin typeface="Calibri"/>
                <a:cs typeface="Calibri"/>
              </a:rPr>
              <a:t> </a:t>
            </a:r>
            <a:r>
              <a:rPr sz="2800" spc="-95" dirty="0">
                <a:latin typeface="Calibri"/>
                <a:cs typeface="Calibri"/>
              </a:rPr>
              <a:t>h</a:t>
            </a:r>
            <a:r>
              <a:rPr sz="2800" spc="-175" dirty="0">
                <a:latin typeface="Calibri"/>
                <a:cs typeface="Calibri"/>
              </a:rPr>
              <a:t> </a:t>
            </a:r>
            <a:r>
              <a:rPr sz="2800" spc="-95" dirty="0">
                <a:latin typeface="Calibri"/>
                <a:cs typeface="Calibri"/>
              </a:rPr>
              <a:t>b</a:t>
            </a:r>
            <a:r>
              <a:rPr sz="2800" spc="-175" dirty="0">
                <a:latin typeface="Calibri"/>
                <a:cs typeface="Calibri"/>
              </a:rPr>
              <a:t> </a:t>
            </a:r>
            <a:r>
              <a:rPr sz="2800" spc="-95" dirty="0">
                <a:latin typeface="Calibri"/>
                <a:cs typeface="Calibri"/>
              </a:rPr>
              <a:t>o</a:t>
            </a:r>
            <a:r>
              <a:rPr sz="2800" spc="-175" dirty="0">
                <a:latin typeface="Calibri"/>
                <a:cs typeface="Calibri"/>
              </a:rPr>
              <a:t> </a:t>
            </a:r>
            <a:r>
              <a:rPr sz="2800" spc="-95" dirty="0">
                <a:latin typeface="Calibri"/>
                <a:cs typeface="Calibri"/>
              </a:rPr>
              <a:t>u</a:t>
            </a:r>
            <a:r>
              <a:rPr sz="2800" spc="-150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80" dirty="0">
                <a:latin typeface="Calibri"/>
                <a:cs typeface="Calibri"/>
              </a:rPr>
              <a:t> </a:t>
            </a:r>
            <a:r>
              <a:rPr sz="2800" spc="-70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240" dirty="0">
                <a:latin typeface="Calibri"/>
                <a:cs typeface="Calibri"/>
              </a:rPr>
              <a:t>Cla</a:t>
            </a:r>
            <a:r>
              <a:rPr sz="2800" spc="215" dirty="0">
                <a:latin typeface="Calibri"/>
                <a:cs typeface="Calibri"/>
              </a:rPr>
              <a:t>s</a:t>
            </a:r>
            <a:r>
              <a:rPr sz="2800" spc="240" dirty="0">
                <a:latin typeface="Calibri"/>
                <a:cs typeface="Calibri"/>
              </a:rPr>
              <a:t>si</a:t>
            </a:r>
            <a:r>
              <a:rPr sz="2800" spc="210" dirty="0">
                <a:latin typeface="Calibri"/>
                <a:cs typeface="Calibri"/>
              </a:rPr>
              <a:t>f</a:t>
            </a:r>
            <a:r>
              <a:rPr sz="2800" spc="240" dirty="0">
                <a:latin typeface="Calibri"/>
                <a:cs typeface="Calibri"/>
              </a:rPr>
              <a:t>i</a:t>
            </a:r>
            <a:r>
              <a:rPr sz="2800" spc="220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r	</a:t>
            </a:r>
            <a:r>
              <a:rPr sz="2800" spc="240" dirty="0">
                <a:latin typeface="Calibri"/>
                <a:cs typeface="Calibri"/>
              </a:rPr>
              <a:t>con</a:t>
            </a:r>
            <a:r>
              <a:rPr sz="2800" spc="245" dirty="0">
                <a:latin typeface="Calibri"/>
                <a:cs typeface="Calibri"/>
              </a:rPr>
              <a:t>t</a:t>
            </a:r>
            <a:r>
              <a:rPr sz="2800" spc="240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764" y="1234820"/>
            <a:ext cx="1530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110" dirty="0">
                <a:solidFill>
                  <a:srgbClr val="001F5F"/>
                </a:solidFill>
                <a:uFill>
                  <a:solidFill>
                    <a:srgbClr val="001E5F"/>
                  </a:solidFill>
                </a:uFill>
                <a:latin typeface="Calibri"/>
                <a:cs typeface="Calibri"/>
              </a:rPr>
              <a:t>Train</a:t>
            </a:r>
            <a:r>
              <a:rPr sz="1800" b="1" u="heavy" spc="385" dirty="0">
                <a:solidFill>
                  <a:srgbClr val="001F5F"/>
                </a:solidFill>
                <a:uFill>
                  <a:solidFill>
                    <a:srgbClr val="001E5F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145" dirty="0">
                <a:solidFill>
                  <a:srgbClr val="001F5F"/>
                </a:solidFill>
                <a:uFill>
                  <a:solidFill>
                    <a:srgbClr val="001E5F"/>
                  </a:solidFill>
                </a:uFill>
                <a:latin typeface="Calibri"/>
                <a:cs typeface="Calibri"/>
              </a:rPr>
              <a:t>metrics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5764" y="3128213"/>
            <a:ext cx="14325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114" dirty="0">
                <a:solidFill>
                  <a:srgbClr val="001F5F"/>
                </a:solidFill>
                <a:uFill>
                  <a:solidFill>
                    <a:srgbClr val="001E5F"/>
                  </a:solidFill>
                </a:uFill>
                <a:latin typeface="Calibri"/>
                <a:cs typeface="Calibri"/>
              </a:rPr>
              <a:t>Test</a:t>
            </a:r>
            <a:r>
              <a:rPr sz="1800" b="1" u="heavy" spc="430" dirty="0">
                <a:solidFill>
                  <a:srgbClr val="001F5F"/>
                </a:solidFill>
                <a:uFill>
                  <a:solidFill>
                    <a:srgbClr val="001E5F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140" dirty="0">
                <a:solidFill>
                  <a:srgbClr val="001F5F"/>
                </a:solidFill>
                <a:uFill>
                  <a:solidFill>
                    <a:srgbClr val="001E5F"/>
                  </a:solidFill>
                </a:uFill>
                <a:latin typeface="Calibri"/>
                <a:cs typeface="Calibri"/>
              </a:rPr>
              <a:t>metrics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3045" y="1384934"/>
            <a:ext cx="4529455" cy="3758565"/>
            <a:chOff x="233045" y="1384934"/>
            <a:chExt cx="4529455" cy="375856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045" y="1384934"/>
              <a:ext cx="4500880" cy="20269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7990" y="1579879"/>
              <a:ext cx="3930650" cy="14573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1620" y="3238500"/>
              <a:ext cx="4500880" cy="19050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3433444"/>
              <a:ext cx="3930650" cy="1595755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4928234" y="792479"/>
            <a:ext cx="3261360" cy="4236720"/>
            <a:chOff x="4928234" y="792479"/>
            <a:chExt cx="3261360" cy="423672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28234" y="792479"/>
              <a:ext cx="3261360" cy="261874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28234" y="2930525"/>
              <a:ext cx="3261360" cy="204851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23179" y="984249"/>
              <a:ext cx="2691764" cy="204851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32704" y="3079748"/>
              <a:ext cx="2691764" cy="19494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636" y="252424"/>
            <a:ext cx="731774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762885" algn="l"/>
                <a:tab pos="4436745" algn="l"/>
                <a:tab pos="5717540" algn="l"/>
              </a:tabLst>
            </a:pP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-204" dirty="0">
                <a:latin typeface="Calibri"/>
                <a:cs typeface="Calibri"/>
              </a:rPr>
              <a:t> </a:t>
            </a:r>
            <a:r>
              <a:rPr sz="2800" spc="-140" dirty="0">
                <a:latin typeface="Calibri"/>
                <a:cs typeface="Calibri"/>
              </a:rPr>
              <a:t>m</a:t>
            </a:r>
            <a:r>
              <a:rPr sz="2800" spc="-160" dirty="0">
                <a:latin typeface="Calibri"/>
                <a:cs typeface="Calibri"/>
              </a:rPr>
              <a:t> </a:t>
            </a:r>
            <a:r>
              <a:rPr sz="2800" spc="-95" dirty="0">
                <a:latin typeface="Calibri"/>
                <a:cs typeface="Calibri"/>
              </a:rPr>
              <a:t>p</a:t>
            </a:r>
            <a:r>
              <a:rPr sz="2800" spc="-19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l</a:t>
            </a:r>
            <a:r>
              <a:rPr sz="2800" spc="-180" dirty="0">
                <a:latin typeface="Calibri"/>
                <a:cs typeface="Calibri"/>
              </a:rPr>
              <a:t> </a:t>
            </a:r>
            <a:r>
              <a:rPr sz="2800" spc="-85" dirty="0">
                <a:latin typeface="Calibri"/>
                <a:cs typeface="Calibri"/>
              </a:rPr>
              <a:t>e</a:t>
            </a:r>
            <a:r>
              <a:rPr sz="2800" spc="-200" dirty="0">
                <a:latin typeface="Calibri"/>
                <a:cs typeface="Calibri"/>
              </a:rPr>
              <a:t> </a:t>
            </a:r>
            <a:r>
              <a:rPr sz="2800" spc="-140" dirty="0">
                <a:latin typeface="Calibri"/>
                <a:cs typeface="Calibri"/>
              </a:rPr>
              <a:t>m</a:t>
            </a:r>
            <a:r>
              <a:rPr sz="2800" spc="-160" dirty="0">
                <a:latin typeface="Calibri"/>
                <a:cs typeface="Calibri"/>
              </a:rPr>
              <a:t> </a:t>
            </a:r>
            <a:r>
              <a:rPr sz="2800" spc="-85" dirty="0">
                <a:latin typeface="Calibri"/>
                <a:cs typeface="Calibri"/>
              </a:rPr>
              <a:t>e</a:t>
            </a:r>
            <a:r>
              <a:rPr sz="2800" spc="-180" dirty="0">
                <a:latin typeface="Calibri"/>
                <a:cs typeface="Calibri"/>
              </a:rPr>
              <a:t> </a:t>
            </a:r>
            <a:r>
              <a:rPr sz="2800" spc="-95" dirty="0">
                <a:latin typeface="Calibri"/>
                <a:cs typeface="Calibri"/>
              </a:rPr>
              <a:t>n</a:t>
            </a:r>
            <a:r>
              <a:rPr sz="2800" spc="-200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t</a:t>
            </a:r>
            <a:r>
              <a:rPr sz="2800" spc="-17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-180" dirty="0">
                <a:latin typeface="Calibri"/>
                <a:cs typeface="Calibri"/>
              </a:rPr>
              <a:t> </a:t>
            </a:r>
            <a:r>
              <a:rPr sz="2800" spc="-95" dirty="0">
                <a:latin typeface="Calibri"/>
                <a:cs typeface="Calibri"/>
              </a:rPr>
              <a:t>n</a:t>
            </a:r>
            <a:r>
              <a:rPr sz="2800" spc="-200" dirty="0">
                <a:latin typeface="Calibri"/>
                <a:cs typeface="Calibri"/>
              </a:rPr>
              <a:t> </a:t>
            </a:r>
            <a:r>
              <a:rPr sz="2800" spc="-80" dirty="0">
                <a:latin typeface="Calibri"/>
                <a:cs typeface="Calibri"/>
              </a:rPr>
              <a:t>g	</a:t>
            </a:r>
            <a:r>
              <a:rPr sz="2800" spc="-95" dirty="0">
                <a:latin typeface="Calibri"/>
                <a:cs typeface="Calibri"/>
              </a:rPr>
              <a:t>R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85" dirty="0">
                <a:latin typeface="Calibri"/>
                <a:cs typeface="Calibri"/>
              </a:rPr>
              <a:t>a </a:t>
            </a:r>
            <a:r>
              <a:rPr sz="2800" spc="-95" dirty="0">
                <a:latin typeface="Calibri"/>
                <a:cs typeface="Calibri"/>
              </a:rPr>
              <a:t>n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spc="-95" dirty="0">
                <a:latin typeface="Calibri"/>
                <a:cs typeface="Calibri"/>
              </a:rPr>
              <a:t>d o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140" dirty="0">
                <a:latin typeface="Calibri"/>
                <a:cs typeface="Calibri"/>
              </a:rPr>
              <a:t>m	</a:t>
            </a:r>
            <a:r>
              <a:rPr sz="2800" spc="220" dirty="0">
                <a:latin typeface="Calibri"/>
                <a:cs typeface="Calibri"/>
              </a:rPr>
              <a:t>Forest	</a:t>
            </a:r>
            <a:r>
              <a:rPr sz="2800" spc="200" dirty="0">
                <a:latin typeface="Calibri"/>
                <a:cs typeface="Calibri"/>
              </a:rPr>
              <a:t>Classifier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764" y="1228725"/>
            <a:ext cx="1530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110" dirty="0">
                <a:solidFill>
                  <a:srgbClr val="004852"/>
                </a:solidFill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Train</a:t>
            </a:r>
            <a:r>
              <a:rPr sz="1800" b="1" u="heavy" spc="385" dirty="0">
                <a:solidFill>
                  <a:srgbClr val="004852"/>
                </a:solidFill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145" dirty="0">
                <a:solidFill>
                  <a:srgbClr val="004852"/>
                </a:solidFill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metrics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5764" y="3128213"/>
            <a:ext cx="14325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114" dirty="0">
                <a:solidFill>
                  <a:srgbClr val="004852"/>
                </a:solidFill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Test</a:t>
            </a:r>
            <a:r>
              <a:rPr sz="1800" b="1" u="heavy" spc="430" dirty="0">
                <a:solidFill>
                  <a:srgbClr val="004852"/>
                </a:solidFill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140" dirty="0">
                <a:solidFill>
                  <a:srgbClr val="004852"/>
                </a:solidFill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metrics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673600" y="859154"/>
            <a:ext cx="3451860" cy="4284345"/>
            <a:chOff x="4673600" y="859154"/>
            <a:chExt cx="3451860" cy="428434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0430" y="859154"/>
              <a:ext cx="3240404" cy="235331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69179" y="1017904"/>
              <a:ext cx="2743200" cy="18567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73600" y="2930523"/>
              <a:ext cx="3451859" cy="221297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69179" y="3125469"/>
              <a:ext cx="2882264" cy="187198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243840" y="1345564"/>
            <a:ext cx="4064635" cy="3797935"/>
            <a:chOff x="243840" y="1345564"/>
            <a:chExt cx="4064635" cy="379793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3840" y="1345564"/>
              <a:ext cx="4064635" cy="20700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8785" y="1540509"/>
              <a:ext cx="3495040" cy="149987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3840" y="3301998"/>
              <a:ext cx="4064635" cy="18415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8785" y="3497579"/>
              <a:ext cx="3495040" cy="14998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484" y="316433"/>
            <a:ext cx="762190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762250" algn="l"/>
              </a:tabLst>
            </a:pP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-204" dirty="0">
                <a:latin typeface="Calibri"/>
                <a:cs typeface="Calibri"/>
              </a:rPr>
              <a:t> </a:t>
            </a:r>
            <a:r>
              <a:rPr sz="2800" spc="-140" dirty="0">
                <a:latin typeface="Calibri"/>
                <a:cs typeface="Calibri"/>
              </a:rPr>
              <a:t>m</a:t>
            </a:r>
            <a:r>
              <a:rPr sz="2800" spc="-160" dirty="0">
                <a:latin typeface="Calibri"/>
                <a:cs typeface="Calibri"/>
              </a:rPr>
              <a:t> </a:t>
            </a:r>
            <a:r>
              <a:rPr sz="2800" spc="-95" dirty="0">
                <a:latin typeface="Calibri"/>
                <a:cs typeface="Calibri"/>
              </a:rPr>
              <a:t>p</a:t>
            </a:r>
            <a:r>
              <a:rPr sz="2800" spc="-19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l</a:t>
            </a:r>
            <a:r>
              <a:rPr sz="2800" spc="-180" dirty="0">
                <a:latin typeface="Calibri"/>
                <a:cs typeface="Calibri"/>
              </a:rPr>
              <a:t> </a:t>
            </a:r>
            <a:r>
              <a:rPr sz="2800" spc="-85" dirty="0">
                <a:latin typeface="Calibri"/>
                <a:cs typeface="Calibri"/>
              </a:rPr>
              <a:t>e</a:t>
            </a:r>
            <a:r>
              <a:rPr sz="2800" spc="-200" dirty="0">
                <a:latin typeface="Calibri"/>
                <a:cs typeface="Calibri"/>
              </a:rPr>
              <a:t> </a:t>
            </a:r>
            <a:r>
              <a:rPr sz="2800" spc="-140" dirty="0">
                <a:latin typeface="Calibri"/>
                <a:cs typeface="Calibri"/>
              </a:rPr>
              <a:t>m</a:t>
            </a:r>
            <a:r>
              <a:rPr sz="2800" spc="-160" dirty="0">
                <a:latin typeface="Calibri"/>
                <a:cs typeface="Calibri"/>
              </a:rPr>
              <a:t> </a:t>
            </a:r>
            <a:r>
              <a:rPr sz="2800" spc="-85" dirty="0">
                <a:latin typeface="Calibri"/>
                <a:cs typeface="Calibri"/>
              </a:rPr>
              <a:t>e</a:t>
            </a:r>
            <a:r>
              <a:rPr sz="2800" spc="-180" dirty="0">
                <a:latin typeface="Calibri"/>
                <a:cs typeface="Calibri"/>
              </a:rPr>
              <a:t> </a:t>
            </a:r>
            <a:r>
              <a:rPr sz="2800" spc="-95" dirty="0">
                <a:latin typeface="Calibri"/>
                <a:cs typeface="Calibri"/>
              </a:rPr>
              <a:t>n</a:t>
            </a:r>
            <a:r>
              <a:rPr sz="2800" spc="-200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t</a:t>
            </a:r>
            <a:r>
              <a:rPr sz="2800" spc="-17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-200" dirty="0">
                <a:latin typeface="Calibri"/>
                <a:cs typeface="Calibri"/>
              </a:rPr>
              <a:t> </a:t>
            </a:r>
            <a:r>
              <a:rPr sz="2800" spc="-95" dirty="0">
                <a:latin typeface="Calibri"/>
                <a:cs typeface="Calibri"/>
              </a:rPr>
              <a:t>n</a:t>
            </a:r>
            <a:r>
              <a:rPr sz="2800" spc="-175" dirty="0">
                <a:latin typeface="Calibri"/>
                <a:cs typeface="Calibri"/>
              </a:rPr>
              <a:t> </a:t>
            </a:r>
            <a:r>
              <a:rPr sz="2800" spc="-80" dirty="0">
                <a:latin typeface="Calibri"/>
                <a:cs typeface="Calibri"/>
              </a:rPr>
              <a:t>g	</a:t>
            </a:r>
            <a:r>
              <a:rPr sz="2800" spc="229" dirty="0">
                <a:latin typeface="Calibri"/>
                <a:cs typeface="Calibri"/>
              </a:rPr>
              <a:t>Gradient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225" dirty="0">
                <a:latin typeface="Calibri"/>
                <a:cs typeface="Calibri"/>
              </a:rPr>
              <a:t>Boosting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240" dirty="0">
                <a:latin typeface="Calibri"/>
                <a:cs typeface="Calibri"/>
              </a:rPr>
              <a:t>Classifier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764" y="1231772"/>
            <a:ext cx="1530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110" dirty="0">
                <a:solidFill>
                  <a:srgbClr val="004852"/>
                </a:solidFill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Train</a:t>
            </a:r>
            <a:r>
              <a:rPr sz="1800" b="1" u="heavy" spc="385" dirty="0">
                <a:solidFill>
                  <a:srgbClr val="004852"/>
                </a:solidFill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145" dirty="0">
                <a:solidFill>
                  <a:srgbClr val="004852"/>
                </a:solidFill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metrics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5764" y="3128213"/>
            <a:ext cx="14325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114" dirty="0">
                <a:solidFill>
                  <a:srgbClr val="004852"/>
                </a:solidFill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Test</a:t>
            </a:r>
            <a:r>
              <a:rPr sz="1800" b="1" u="heavy" spc="430" dirty="0">
                <a:solidFill>
                  <a:srgbClr val="004852"/>
                </a:solidFill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140" dirty="0">
                <a:solidFill>
                  <a:srgbClr val="004852"/>
                </a:solidFill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metrics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890134" y="859154"/>
            <a:ext cx="3154680" cy="4284345"/>
            <a:chOff x="4890134" y="859154"/>
            <a:chExt cx="3154680" cy="428434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26964" y="859154"/>
              <a:ext cx="3081655" cy="2514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85079" y="1017904"/>
              <a:ext cx="2585085" cy="201803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0134" y="2976242"/>
              <a:ext cx="3154680" cy="216725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85079" y="3171188"/>
              <a:ext cx="2585085" cy="1861185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294004" y="1404619"/>
            <a:ext cx="4003675" cy="3738879"/>
            <a:chOff x="294004" y="1404619"/>
            <a:chExt cx="4003675" cy="3738879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4004" y="1404619"/>
              <a:ext cx="4003675" cy="208978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8950" y="1600199"/>
              <a:ext cx="3434079" cy="151955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4004" y="3347718"/>
              <a:ext cx="4003675" cy="179578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8950" y="3543298"/>
              <a:ext cx="3434079" cy="14890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636" y="340817"/>
            <a:ext cx="515493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769235" algn="l"/>
              </a:tabLst>
            </a:pP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-185" dirty="0">
                <a:latin typeface="Calibri"/>
                <a:cs typeface="Calibri"/>
              </a:rPr>
              <a:t> </a:t>
            </a:r>
            <a:r>
              <a:rPr sz="2800" spc="-140" dirty="0">
                <a:latin typeface="Calibri"/>
                <a:cs typeface="Calibri"/>
              </a:rPr>
              <a:t>m</a:t>
            </a:r>
            <a:r>
              <a:rPr sz="2800" spc="-160" dirty="0">
                <a:latin typeface="Calibri"/>
                <a:cs typeface="Calibri"/>
              </a:rPr>
              <a:t> </a:t>
            </a:r>
            <a:r>
              <a:rPr sz="2800" spc="-95" dirty="0">
                <a:latin typeface="Calibri"/>
                <a:cs typeface="Calibri"/>
              </a:rPr>
              <a:t>p</a:t>
            </a:r>
            <a:r>
              <a:rPr sz="2800" spc="-17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l</a:t>
            </a:r>
            <a:r>
              <a:rPr sz="2800" spc="-180" dirty="0">
                <a:latin typeface="Calibri"/>
                <a:cs typeface="Calibri"/>
              </a:rPr>
              <a:t> </a:t>
            </a:r>
            <a:r>
              <a:rPr sz="2800" spc="-85" dirty="0">
                <a:latin typeface="Calibri"/>
                <a:cs typeface="Calibri"/>
              </a:rPr>
              <a:t>e</a:t>
            </a:r>
            <a:r>
              <a:rPr sz="2800" spc="-175" dirty="0">
                <a:latin typeface="Calibri"/>
                <a:cs typeface="Calibri"/>
              </a:rPr>
              <a:t> </a:t>
            </a:r>
            <a:r>
              <a:rPr sz="2800" spc="-140" dirty="0">
                <a:latin typeface="Calibri"/>
                <a:cs typeface="Calibri"/>
              </a:rPr>
              <a:t>m</a:t>
            </a:r>
            <a:r>
              <a:rPr sz="2800" spc="-135" dirty="0">
                <a:latin typeface="Calibri"/>
                <a:cs typeface="Calibri"/>
              </a:rPr>
              <a:t> </a:t>
            </a:r>
            <a:r>
              <a:rPr sz="2800" spc="-85" dirty="0">
                <a:latin typeface="Calibri"/>
                <a:cs typeface="Calibri"/>
              </a:rPr>
              <a:t>e</a:t>
            </a:r>
            <a:r>
              <a:rPr sz="2800" spc="-204" dirty="0">
                <a:latin typeface="Calibri"/>
                <a:cs typeface="Calibri"/>
              </a:rPr>
              <a:t> </a:t>
            </a:r>
            <a:r>
              <a:rPr sz="2800" spc="-95" dirty="0">
                <a:latin typeface="Calibri"/>
                <a:cs typeface="Calibri"/>
              </a:rPr>
              <a:t>n</a:t>
            </a:r>
            <a:r>
              <a:rPr sz="2800" spc="-150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t</a:t>
            </a:r>
            <a:r>
              <a:rPr sz="2800" spc="-17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-180" dirty="0">
                <a:latin typeface="Calibri"/>
                <a:cs typeface="Calibri"/>
              </a:rPr>
              <a:t> </a:t>
            </a:r>
            <a:r>
              <a:rPr sz="2800" spc="-95" dirty="0">
                <a:latin typeface="Calibri"/>
                <a:cs typeface="Calibri"/>
              </a:rPr>
              <a:t>n</a:t>
            </a:r>
            <a:r>
              <a:rPr sz="2800" spc="-170" dirty="0">
                <a:latin typeface="Calibri"/>
                <a:cs typeface="Calibri"/>
              </a:rPr>
              <a:t> </a:t>
            </a:r>
            <a:r>
              <a:rPr sz="2800" spc="-80" dirty="0">
                <a:latin typeface="Calibri"/>
                <a:cs typeface="Calibri"/>
              </a:rPr>
              <a:t>g	</a:t>
            </a:r>
            <a:r>
              <a:rPr sz="2800" spc="250" dirty="0">
                <a:latin typeface="Calibri"/>
                <a:cs typeface="Calibri"/>
              </a:rPr>
              <a:t>XGBClassifier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764" y="1228725"/>
            <a:ext cx="1530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110" dirty="0">
                <a:solidFill>
                  <a:srgbClr val="004852"/>
                </a:solidFill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Train</a:t>
            </a:r>
            <a:r>
              <a:rPr sz="1800" b="1" u="heavy" spc="385" dirty="0">
                <a:solidFill>
                  <a:srgbClr val="004852"/>
                </a:solidFill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145" dirty="0">
                <a:solidFill>
                  <a:srgbClr val="004852"/>
                </a:solidFill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metrics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5764" y="3128213"/>
            <a:ext cx="14325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114" dirty="0">
                <a:solidFill>
                  <a:srgbClr val="004852"/>
                </a:solidFill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Test</a:t>
            </a:r>
            <a:r>
              <a:rPr sz="1800" b="1" u="heavy" spc="430" dirty="0">
                <a:solidFill>
                  <a:srgbClr val="004852"/>
                </a:solidFill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140" dirty="0">
                <a:solidFill>
                  <a:srgbClr val="004852"/>
                </a:solidFill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metrics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886959" y="993139"/>
            <a:ext cx="3313429" cy="4150360"/>
            <a:chOff x="4886959" y="993139"/>
            <a:chExt cx="3313429" cy="41503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23789" y="993139"/>
              <a:ext cx="3240405" cy="228473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82539" y="1151889"/>
              <a:ext cx="2743200" cy="17881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86959" y="2918459"/>
              <a:ext cx="3313430" cy="222504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82539" y="3113404"/>
              <a:ext cx="2743200" cy="2030095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325754" y="1398904"/>
            <a:ext cx="3954779" cy="3744595"/>
            <a:chOff x="325754" y="1398904"/>
            <a:chExt cx="3954779" cy="374459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5754" y="1398904"/>
              <a:ext cx="3954779" cy="206248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0700" y="1593849"/>
              <a:ext cx="3385185" cy="149225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5754" y="3323588"/>
              <a:ext cx="3954779" cy="181991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0700" y="3518534"/>
              <a:ext cx="3385185" cy="14922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636" y="255473"/>
            <a:ext cx="618109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762885" algn="l"/>
                <a:tab pos="4323715" algn="l"/>
              </a:tabLst>
            </a:pP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-204" dirty="0">
                <a:latin typeface="Calibri"/>
                <a:cs typeface="Calibri"/>
              </a:rPr>
              <a:t> </a:t>
            </a:r>
            <a:r>
              <a:rPr sz="2800" spc="-140" dirty="0">
                <a:latin typeface="Calibri"/>
                <a:cs typeface="Calibri"/>
              </a:rPr>
              <a:t>m</a:t>
            </a:r>
            <a:r>
              <a:rPr sz="2800" spc="-160" dirty="0">
                <a:latin typeface="Calibri"/>
                <a:cs typeface="Calibri"/>
              </a:rPr>
              <a:t> </a:t>
            </a:r>
            <a:r>
              <a:rPr sz="2800" spc="-95" dirty="0">
                <a:latin typeface="Calibri"/>
                <a:cs typeface="Calibri"/>
              </a:rPr>
              <a:t>p</a:t>
            </a:r>
            <a:r>
              <a:rPr sz="2800" spc="-19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l</a:t>
            </a:r>
            <a:r>
              <a:rPr sz="2800" spc="-180" dirty="0">
                <a:latin typeface="Calibri"/>
                <a:cs typeface="Calibri"/>
              </a:rPr>
              <a:t> </a:t>
            </a:r>
            <a:r>
              <a:rPr sz="2800" spc="-85" dirty="0">
                <a:latin typeface="Calibri"/>
                <a:cs typeface="Calibri"/>
              </a:rPr>
              <a:t>e</a:t>
            </a:r>
            <a:r>
              <a:rPr sz="2800" spc="-200" dirty="0">
                <a:latin typeface="Calibri"/>
                <a:cs typeface="Calibri"/>
              </a:rPr>
              <a:t> </a:t>
            </a:r>
            <a:r>
              <a:rPr sz="2800" spc="-140" dirty="0">
                <a:latin typeface="Calibri"/>
                <a:cs typeface="Calibri"/>
              </a:rPr>
              <a:t>m</a:t>
            </a:r>
            <a:r>
              <a:rPr sz="2800" spc="-160" dirty="0">
                <a:latin typeface="Calibri"/>
                <a:cs typeface="Calibri"/>
              </a:rPr>
              <a:t> </a:t>
            </a:r>
            <a:r>
              <a:rPr sz="2800" spc="-85" dirty="0">
                <a:latin typeface="Calibri"/>
                <a:cs typeface="Calibri"/>
              </a:rPr>
              <a:t>e</a:t>
            </a:r>
            <a:r>
              <a:rPr sz="2800" spc="-180" dirty="0">
                <a:latin typeface="Calibri"/>
                <a:cs typeface="Calibri"/>
              </a:rPr>
              <a:t> </a:t>
            </a:r>
            <a:r>
              <a:rPr sz="2800" spc="-95" dirty="0">
                <a:latin typeface="Calibri"/>
                <a:cs typeface="Calibri"/>
              </a:rPr>
              <a:t>n</a:t>
            </a:r>
            <a:r>
              <a:rPr sz="2800" spc="-200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t</a:t>
            </a:r>
            <a:r>
              <a:rPr sz="2800" spc="-17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-180" dirty="0">
                <a:latin typeface="Calibri"/>
                <a:cs typeface="Calibri"/>
              </a:rPr>
              <a:t> </a:t>
            </a:r>
            <a:r>
              <a:rPr sz="2800" spc="-95" dirty="0">
                <a:latin typeface="Calibri"/>
                <a:cs typeface="Calibri"/>
              </a:rPr>
              <a:t>n</a:t>
            </a:r>
            <a:r>
              <a:rPr sz="2800" spc="-200" dirty="0">
                <a:latin typeface="Calibri"/>
                <a:cs typeface="Calibri"/>
              </a:rPr>
              <a:t> </a:t>
            </a:r>
            <a:r>
              <a:rPr sz="2800" spc="-80" dirty="0">
                <a:latin typeface="Calibri"/>
                <a:cs typeface="Calibri"/>
              </a:rPr>
              <a:t>g	</a:t>
            </a:r>
            <a:r>
              <a:rPr sz="2800" spc="285" dirty="0">
                <a:latin typeface="Calibri"/>
                <a:cs typeface="Calibri"/>
              </a:rPr>
              <a:t>Logist</a:t>
            </a:r>
            <a:r>
              <a:rPr sz="2800" spc="-2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2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	</a:t>
            </a:r>
            <a:r>
              <a:rPr sz="2800" spc="240" dirty="0">
                <a:latin typeface="Calibri"/>
                <a:cs typeface="Calibri"/>
              </a:rPr>
              <a:t>regression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764" y="941653"/>
            <a:ext cx="152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110" dirty="0">
                <a:solidFill>
                  <a:srgbClr val="004852"/>
                </a:solidFill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Train</a:t>
            </a:r>
            <a:r>
              <a:rPr sz="1800" b="1" u="heavy" spc="395" dirty="0">
                <a:solidFill>
                  <a:srgbClr val="004852"/>
                </a:solidFill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140" dirty="0">
                <a:solidFill>
                  <a:srgbClr val="004852"/>
                </a:solidFill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metrics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5764" y="2835909"/>
            <a:ext cx="143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114" dirty="0">
                <a:solidFill>
                  <a:srgbClr val="004852"/>
                </a:solidFill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Test</a:t>
            </a:r>
            <a:r>
              <a:rPr sz="1800" b="1" u="heavy" spc="425" dirty="0">
                <a:solidFill>
                  <a:srgbClr val="004852"/>
                </a:solidFill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140" dirty="0">
                <a:solidFill>
                  <a:srgbClr val="004852"/>
                </a:solidFill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metrics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376420" y="734059"/>
            <a:ext cx="3441700" cy="4409440"/>
            <a:chOff x="4376420" y="734059"/>
            <a:chExt cx="3441700" cy="44094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2615" y="734059"/>
              <a:ext cx="3369310" cy="258254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0" y="892809"/>
              <a:ext cx="2871470" cy="20853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76420" y="3006725"/>
              <a:ext cx="3441700" cy="213677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0" y="3201669"/>
              <a:ext cx="2871470" cy="1746885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31750" y="1089659"/>
            <a:ext cx="4191000" cy="4053840"/>
            <a:chOff x="31750" y="1089659"/>
            <a:chExt cx="4191000" cy="405384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750" y="1089659"/>
              <a:ext cx="4191000" cy="212153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6695" y="1284604"/>
              <a:ext cx="3621404" cy="155194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750" y="3169920"/>
              <a:ext cx="4191000" cy="197358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6695" y="3364864"/>
              <a:ext cx="3621404" cy="15519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636" y="505790"/>
            <a:ext cx="671449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256665" algn="l"/>
                <a:tab pos="3247390" algn="l"/>
                <a:tab pos="5433695" algn="l"/>
              </a:tabLst>
            </a:pPr>
            <a:r>
              <a:rPr sz="2800" spc="210" dirty="0">
                <a:latin typeface="Calibri"/>
                <a:cs typeface="Calibri"/>
              </a:rPr>
              <a:t>M</a:t>
            </a:r>
            <a:r>
              <a:rPr sz="2800" spc="215" dirty="0">
                <a:latin typeface="Calibri"/>
                <a:cs typeface="Calibri"/>
              </a:rPr>
              <a:t>o</a:t>
            </a:r>
            <a:r>
              <a:rPr sz="2800" spc="220" dirty="0">
                <a:latin typeface="Calibri"/>
                <a:cs typeface="Calibri"/>
              </a:rPr>
              <a:t>de</a:t>
            </a:r>
            <a:r>
              <a:rPr sz="2800" dirty="0">
                <a:latin typeface="Calibri"/>
                <a:cs typeface="Calibri"/>
              </a:rPr>
              <a:t>l	</a:t>
            </a:r>
            <a:r>
              <a:rPr sz="2800" spc="254" dirty="0">
                <a:latin typeface="Calibri"/>
                <a:cs typeface="Calibri"/>
              </a:rPr>
              <a:t>V</a:t>
            </a:r>
            <a:r>
              <a:rPr sz="2800" spc="265" dirty="0">
                <a:latin typeface="Calibri"/>
                <a:cs typeface="Calibri"/>
              </a:rPr>
              <a:t>ali</a:t>
            </a:r>
            <a:r>
              <a:rPr sz="2800" spc="240" dirty="0">
                <a:latin typeface="Calibri"/>
                <a:cs typeface="Calibri"/>
              </a:rPr>
              <a:t>d</a:t>
            </a:r>
            <a:r>
              <a:rPr sz="2800" spc="245" dirty="0">
                <a:latin typeface="Calibri"/>
                <a:cs typeface="Calibri"/>
              </a:rPr>
              <a:t>a</a:t>
            </a:r>
            <a:r>
              <a:rPr sz="2800" spc="270" dirty="0">
                <a:latin typeface="Calibri"/>
                <a:cs typeface="Calibri"/>
              </a:rPr>
              <a:t>t</a:t>
            </a:r>
            <a:r>
              <a:rPr sz="2800" spc="240" dirty="0">
                <a:latin typeface="Calibri"/>
                <a:cs typeface="Calibri"/>
              </a:rPr>
              <a:t>i</a:t>
            </a:r>
            <a:r>
              <a:rPr sz="2800" spc="265" dirty="0">
                <a:latin typeface="Calibri"/>
                <a:cs typeface="Calibri"/>
              </a:rPr>
              <a:t>o</a:t>
            </a:r>
            <a:r>
              <a:rPr sz="2800" spc="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5" dirty="0">
                <a:latin typeface="Calibri"/>
                <a:cs typeface="Calibri"/>
              </a:rPr>
              <a:t>&amp;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spc="275" dirty="0">
                <a:latin typeface="Calibri"/>
                <a:cs typeface="Calibri"/>
              </a:rPr>
              <a:t>S</a:t>
            </a:r>
            <a:r>
              <a:rPr sz="2800" spc="290" dirty="0">
                <a:latin typeface="Calibri"/>
                <a:cs typeface="Calibri"/>
              </a:rPr>
              <a:t>el</a:t>
            </a:r>
            <a:r>
              <a:rPr sz="2800" spc="265" dirty="0">
                <a:latin typeface="Calibri"/>
                <a:cs typeface="Calibri"/>
              </a:rPr>
              <a:t>e</a:t>
            </a:r>
            <a:r>
              <a:rPr sz="2800" spc="285" dirty="0">
                <a:latin typeface="Calibri"/>
                <a:cs typeface="Calibri"/>
              </a:rPr>
              <a:t>c</a:t>
            </a:r>
            <a:r>
              <a:rPr sz="2800" spc="270" dirty="0">
                <a:latin typeface="Calibri"/>
                <a:cs typeface="Calibri"/>
              </a:rPr>
              <a:t>t</a:t>
            </a:r>
            <a:r>
              <a:rPr sz="2800" spc="265" dirty="0">
                <a:latin typeface="Calibri"/>
                <a:cs typeface="Calibri"/>
              </a:rPr>
              <a:t>i</a:t>
            </a:r>
            <a:r>
              <a:rPr sz="2800" spc="290" dirty="0">
                <a:latin typeface="Calibri"/>
                <a:cs typeface="Calibri"/>
              </a:rPr>
              <a:t>o</a:t>
            </a:r>
            <a:r>
              <a:rPr sz="2800" spc="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265" dirty="0">
                <a:latin typeface="Calibri"/>
                <a:cs typeface="Calibri"/>
              </a:rPr>
              <a:t>co</a:t>
            </a:r>
            <a:r>
              <a:rPr sz="2800" spc="270" dirty="0">
                <a:latin typeface="Calibri"/>
                <a:cs typeface="Calibri"/>
              </a:rPr>
              <a:t>n</a:t>
            </a:r>
            <a:r>
              <a:rPr sz="2800" spc="245" dirty="0">
                <a:latin typeface="Calibri"/>
                <a:cs typeface="Calibri"/>
              </a:rPr>
              <a:t>t</a:t>
            </a:r>
            <a:r>
              <a:rPr sz="2800" spc="270" dirty="0">
                <a:latin typeface="Calibri"/>
                <a:cs typeface="Calibri"/>
              </a:rPr>
              <a:t>d</a:t>
            </a:r>
            <a:r>
              <a:rPr sz="2800" spc="5" dirty="0">
                <a:latin typeface="Calibri"/>
                <a:cs typeface="Calibri"/>
              </a:rPr>
              <a:t>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2716" y="1225677"/>
            <a:ext cx="7968615" cy="3752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1800" b="1" spc="95" dirty="0">
                <a:solidFill>
                  <a:srgbClr val="CC0000"/>
                </a:solidFill>
                <a:latin typeface="Calibri"/>
                <a:cs typeface="Calibri"/>
              </a:rPr>
              <a:t>Observations</a:t>
            </a:r>
            <a:r>
              <a:rPr sz="1800" b="1" spc="-3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800" spc="-45" dirty="0">
                <a:solidFill>
                  <a:srgbClr val="CC0000"/>
                </a:solidFill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Verdana"/>
              <a:cs typeface="Verdana"/>
            </a:endParaRPr>
          </a:p>
          <a:p>
            <a:pPr marL="356870" marR="5080" indent="-341630">
              <a:lnSpc>
                <a:spcPct val="115599"/>
              </a:lnSpc>
              <a:buAutoNum type="arabicPeriod"/>
              <a:tabLst>
                <a:tab pos="356870" algn="l"/>
                <a:tab pos="357505" algn="l"/>
              </a:tabLst>
            </a:pPr>
            <a:r>
              <a:rPr sz="1800" spc="-65" dirty="0">
                <a:solidFill>
                  <a:srgbClr val="004852"/>
                </a:solidFill>
                <a:latin typeface="Verdana"/>
                <a:cs typeface="Verdana"/>
              </a:rPr>
              <a:t>As</a:t>
            </a:r>
            <a:r>
              <a:rPr sz="1800" spc="-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004852"/>
                </a:solidFill>
                <a:latin typeface="Verdana"/>
                <a:cs typeface="Verdana"/>
              </a:rPr>
              <a:t>seen</a:t>
            </a:r>
            <a:r>
              <a:rPr sz="1800" spc="2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4852"/>
                </a:solidFill>
                <a:latin typeface="Verdana"/>
                <a:cs typeface="Verdana"/>
              </a:rPr>
              <a:t>in</a:t>
            </a:r>
            <a:r>
              <a:rPr sz="1800" spc="14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004852"/>
                </a:solidFill>
                <a:latin typeface="Verdana"/>
                <a:cs typeface="Verdana"/>
              </a:rPr>
              <a:t>the</a:t>
            </a:r>
            <a:r>
              <a:rPr sz="1800" spc="-1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004852"/>
                </a:solidFill>
                <a:latin typeface="Verdana"/>
                <a:cs typeface="Verdana"/>
              </a:rPr>
              <a:t>above</a:t>
            </a:r>
            <a:r>
              <a:rPr sz="1800" spc="-12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4852"/>
                </a:solidFill>
                <a:latin typeface="Verdana"/>
                <a:cs typeface="Verdana"/>
              </a:rPr>
              <a:t>slides</a:t>
            </a:r>
            <a:r>
              <a:rPr sz="1800" spc="14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004852"/>
                </a:solidFill>
                <a:latin typeface="Verdana"/>
                <a:cs typeface="Verdana"/>
              </a:rPr>
              <a:t>Random</a:t>
            </a:r>
            <a:r>
              <a:rPr sz="1800" spc="-5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004852"/>
                </a:solidFill>
                <a:latin typeface="Verdana"/>
                <a:cs typeface="Verdana"/>
              </a:rPr>
              <a:t>forest</a:t>
            </a:r>
            <a:r>
              <a:rPr sz="1800" spc="7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004852"/>
                </a:solidFill>
                <a:latin typeface="Verdana"/>
                <a:cs typeface="Verdana"/>
              </a:rPr>
              <a:t>classifier</a:t>
            </a:r>
            <a:r>
              <a:rPr sz="1800" spc="1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4852"/>
                </a:solidFill>
                <a:latin typeface="Verdana"/>
                <a:cs typeface="Verdana"/>
              </a:rPr>
              <a:t>is</a:t>
            </a:r>
            <a:r>
              <a:rPr sz="1800" spc="21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004852"/>
                </a:solidFill>
                <a:latin typeface="Verdana"/>
                <a:cs typeface="Verdana"/>
              </a:rPr>
              <a:t>not</a:t>
            </a:r>
            <a:r>
              <a:rPr sz="1800" spc="-1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004852"/>
                </a:solidFill>
                <a:latin typeface="Verdana"/>
                <a:cs typeface="Verdana"/>
              </a:rPr>
              <a:t>giving </a:t>
            </a:r>
            <a:r>
              <a:rPr sz="1800" spc="-4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004852"/>
                </a:solidFill>
                <a:latin typeface="Verdana"/>
                <a:cs typeface="Verdana"/>
              </a:rPr>
              <a:t>great</a:t>
            </a:r>
            <a:r>
              <a:rPr sz="1800" spc="8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4852"/>
                </a:solidFill>
                <a:latin typeface="Verdana"/>
                <a:cs typeface="Verdana"/>
              </a:rPr>
              <a:t>results</a:t>
            </a:r>
            <a:r>
              <a:rPr sz="1800" spc="31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004852"/>
                </a:solidFill>
                <a:latin typeface="Verdana"/>
                <a:cs typeface="Verdana"/>
              </a:rPr>
              <a:t>,</a:t>
            </a:r>
            <a:r>
              <a:rPr sz="1800" spc="-5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004852"/>
                </a:solidFill>
                <a:latin typeface="Verdana"/>
                <a:cs typeface="Verdana"/>
              </a:rPr>
              <a:t>GradientBoostingClassifier</a:t>
            </a:r>
            <a:r>
              <a:rPr sz="1800" spc="9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4852"/>
                </a:solidFill>
                <a:latin typeface="Verdana"/>
                <a:cs typeface="Verdana"/>
              </a:rPr>
              <a:t>is</a:t>
            </a:r>
            <a:r>
              <a:rPr sz="1800" spc="27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4852"/>
                </a:solidFill>
                <a:latin typeface="Verdana"/>
                <a:cs typeface="Verdana"/>
              </a:rPr>
              <a:t>bit</a:t>
            </a:r>
            <a:r>
              <a:rPr sz="1800" spc="18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004852"/>
                </a:solidFill>
                <a:latin typeface="Verdana"/>
                <a:cs typeface="Verdana"/>
              </a:rPr>
              <a:t>better</a:t>
            </a:r>
            <a:r>
              <a:rPr sz="1800" spc="10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004852"/>
                </a:solidFill>
                <a:latin typeface="Verdana"/>
                <a:cs typeface="Verdana"/>
              </a:rPr>
              <a:t>than</a:t>
            </a:r>
            <a:r>
              <a:rPr sz="1800" spc="6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004852"/>
                </a:solidFill>
                <a:latin typeface="Verdana"/>
                <a:cs typeface="Verdana"/>
              </a:rPr>
              <a:t>Random </a:t>
            </a:r>
            <a:r>
              <a:rPr sz="1800" spc="-62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004852"/>
                </a:solidFill>
                <a:latin typeface="Verdana"/>
                <a:cs typeface="Verdana"/>
              </a:rPr>
              <a:t>fo</a:t>
            </a:r>
            <a:r>
              <a:rPr sz="1800" spc="-60" dirty="0">
                <a:solidFill>
                  <a:srgbClr val="004852"/>
                </a:solidFill>
                <a:latin typeface="Verdana"/>
                <a:cs typeface="Verdana"/>
              </a:rPr>
              <a:t>r</a:t>
            </a:r>
            <a:r>
              <a:rPr sz="1800" spc="-70" dirty="0">
                <a:solidFill>
                  <a:srgbClr val="004852"/>
                </a:solidFill>
                <a:latin typeface="Verdana"/>
                <a:cs typeface="Verdana"/>
              </a:rPr>
              <a:t>e</a:t>
            </a:r>
            <a:r>
              <a:rPr sz="1800" spc="-45" dirty="0">
                <a:solidFill>
                  <a:srgbClr val="004852"/>
                </a:solidFill>
                <a:latin typeface="Verdana"/>
                <a:cs typeface="Verdana"/>
              </a:rPr>
              <a:t>st</a:t>
            </a:r>
            <a:r>
              <a:rPr sz="1800" spc="-10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04852"/>
                </a:solidFill>
                <a:latin typeface="Verdana"/>
                <a:cs typeface="Verdana"/>
              </a:rPr>
              <a:t>i</a:t>
            </a:r>
            <a:r>
              <a:rPr sz="1800" spc="-60" dirty="0">
                <a:solidFill>
                  <a:srgbClr val="004852"/>
                </a:solidFill>
                <a:latin typeface="Verdana"/>
                <a:cs typeface="Verdana"/>
              </a:rPr>
              <a:t>n</a:t>
            </a:r>
            <a:r>
              <a:rPr sz="1800" spc="1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004852"/>
                </a:solidFill>
                <a:latin typeface="Verdana"/>
                <a:cs typeface="Verdana"/>
              </a:rPr>
              <a:t>r</a:t>
            </a:r>
            <a:r>
              <a:rPr sz="1800" spc="-70" dirty="0">
                <a:solidFill>
                  <a:srgbClr val="004852"/>
                </a:solidFill>
                <a:latin typeface="Verdana"/>
                <a:cs typeface="Verdana"/>
              </a:rPr>
              <a:t>e</a:t>
            </a:r>
            <a:r>
              <a:rPr sz="1800" spc="-50" dirty="0">
                <a:solidFill>
                  <a:srgbClr val="004852"/>
                </a:solidFill>
                <a:latin typeface="Verdana"/>
                <a:cs typeface="Verdana"/>
              </a:rPr>
              <a:t>c</a:t>
            </a:r>
            <a:r>
              <a:rPr sz="1800" spc="-40" dirty="0">
                <a:solidFill>
                  <a:srgbClr val="004852"/>
                </a:solidFill>
                <a:latin typeface="Verdana"/>
                <a:cs typeface="Verdana"/>
              </a:rPr>
              <a:t>al</a:t>
            </a:r>
            <a:r>
              <a:rPr sz="1800" spc="-30" dirty="0">
                <a:solidFill>
                  <a:srgbClr val="004852"/>
                </a:solidFill>
                <a:latin typeface="Verdana"/>
                <a:cs typeface="Verdana"/>
              </a:rPr>
              <a:t>l</a:t>
            </a:r>
            <a:r>
              <a:rPr sz="1800" spc="-18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004852"/>
                </a:solidFill>
                <a:latin typeface="Verdana"/>
                <a:cs typeface="Verdana"/>
              </a:rPr>
              <a:t>a</a:t>
            </a:r>
            <a:r>
              <a:rPr sz="1800" spc="-60" dirty="0">
                <a:solidFill>
                  <a:srgbClr val="004852"/>
                </a:solidFill>
                <a:latin typeface="Verdana"/>
                <a:cs typeface="Verdana"/>
              </a:rPr>
              <a:t>nd</a:t>
            </a:r>
            <a:r>
              <a:rPr sz="1800" spc="-16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004852"/>
                </a:solidFill>
                <a:latin typeface="Verdana"/>
                <a:cs typeface="Verdana"/>
              </a:rPr>
              <a:t>p</a:t>
            </a:r>
            <a:r>
              <a:rPr sz="1800" spc="-35" dirty="0">
                <a:solidFill>
                  <a:srgbClr val="004852"/>
                </a:solidFill>
                <a:latin typeface="Verdana"/>
                <a:cs typeface="Verdana"/>
              </a:rPr>
              <a:t>r</a:t>
            </a:r>
            <a:r>
              <a:rPr sz="1800" spc="-70" dirty="0">
                <a:solidFill>
                  <a:srgbClr val="004852"/>
                </a:solidFill>
                <a:latin typeface="Verdana"/>
                <a:cs typeface="Verdana"/>
              </a:rPr>
              <a:t>e</a:t>
            </a:r>
            <a:r>
              <a:rPr sz="1800" spc="-50" dirty="0">
                <a:solidFill>
                  <a:srgbClr val="004852"/>
                </a:solidFill>
                <a:latin typeface="Verdana"/>
                <a:cs typeface="Verdana"/>
              </a:rPr>
              <a:t>c</a:t>
            </a:r>
            <a:r>
              <a:rPr sz="1800" spc="-40" dirty="0">
                <a:solidFill>
                  <a:srgbClr val="004852"/>
                </a:solidFill>
                <a:latin typeface="Verdana"/>
                <a:cs typeface="Verdana"/>
              </a:rPr>
              <a:t>i</a:t>
            </a:r>
            <a:r>
              <a:rPr sz="1800" spc="-30" dirty="0">
                <a:solidFill>
                  <a:srgbClr val="004852"/>
                </a:solidFill>
                <a:latin typeface="Verdana"/>
                <a:cs typeface="Verdana"/>
              </a:rPr>
              <a:t>s</a:t>
            </a:r>
            <a:r>
              <a:rPr sz="1800" spc="-45" dirty="0">
                <a:solidFill>
                  <a:srgbClr val="004852"/>
                </a:solidFill>
                <a:latin typeface="Verdana"/>
                <a:cs typeface="Verdana"/>
              </a:rPr>
              <a:t>i</a:t>
            </a:r>
            <a:r>
              <a:rPr sz="1800" spc="-60" dirty="0">
                <a:solidFill>
                  <a:srgbClr val="004852"/>
                </a:solidFill>
                <a:latin typeface="Verdana"/>
                <a:cs typeface="Verdana"/>
              </a:rPr>
              <a:t>on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4852"/>
              </a:buClr>
              <a:buFont typeface="Verdana"/>
              <a:buAutoNum type="arabicPeriod"/>
            </a:pPr>
            <a:endParaRPr sz="2100">
              <a:latin typeface="Verdana"/>
              <a:cs typeface="Verdana"/>
            </a:endParaRPr>
          </a:p>
          <a:p>
            <a:pPr marL="356870" marR="38735" indent="-344805">
              <a:lnSpc>
                <a:spcPct val="114599"/>
              </a:lnSpc>
              <a:spcBef>
                <a:spcPts val="5"/>
              </a:spcBef>
              <a:buAutoNum type="arabicPeriod"/>
              <a:tabLst>
                <a:tab pos="356870" algn="l"/>
                <a:tab pos="357505" algn="l"/>
                <a:tab pos="3601085" algn="l"/>
              </a:tabLst>
            </a:pPr>
            <a:r>
              <a:rPr sz="1800" spc="-60" dirty="0">
                <a:solidFill>
                  <a:srgbClr val="004852"/>
                </a:solidFill>
                <a:latin typeface="Verdana"/>
                <a:cs typeface="Verdana"/>
              </a:rPr>
              <a:t>XGboost</a:t>
            </a:r>
            <a:r>
              <a:rPr sz="1800" spc="-5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004852"/>
                </a:solidFill>
                <a:latin typeface="Verdana"/>
                <a:cs typeface="Verdana"/>
              </a:rPr>
              <a:t>classifier</a:t>
            </a:r>
            <a:r>
              <a:rPr sz="1800" spc="-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4852"/>
                </a:solidFill>
                <a:latin typeface="Verdana"/>
                <a:cs typeface="Verdana"/>
              </a:rPr>
              <a:t>is</a:t>
            </a:r>
            <a:r>
              <a:rPr sz="1800" spc="19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4852"/>
                </a:solidFill>
                <a:latin typeface="Verdana"/>
                <a:cs typeface="Verdana"/>
              </a:rPr>
              <a:t>giving</a:t>
            </a:r>
            <a:r>
              <a:rPr sz="1800" spc="9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004852"/>
                </a:solidFill>
                <a:latin typeface="Verdana"/>
                <a:cs typeface="Verdana"/>
              </a:rPr>
              <a:t>the</a:t>
            </a:r>
            <a:r>
              <a:rPr sz="1800" spc="3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004852"/>
                </a:solidFill>
                <a:latin typeface="Verdana"/>
                <a:cs typeface="Verdana"/>
              </a:rPr>
              <a:t>better</a:t>
            </a:r>
            <a:r>
              <a:rPr sz="1800" spc="-1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4852"/>
                </a:solidFill>
                <a:latin typeface="Verdana"/>
                <a:cs typeface="Verdana"/>
              </a:rPr>
              <a:t>results</a:t>
            </a:r>
            <a:r>
              <a:rPr sz="1800" spc="22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004852"/>
                </a:solidFill>
                <a:latin typeface="Verdana"/>
                <a:cs typeface="Verdana"/>
              </a:rPr>
              <a:t>than</a:t>
            </a:r>
            <a:r>
              <a:rPr sz="1800" spc="-5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004852"/>
                </a:solidFill>
                <a:latin typeface="Verdana"/>
                <a:cs typeface="Verdana"/>
              </a:rPr>
              <a:t>GB</a:t>
            </a:r>
            <a:r>
              <a:rPr sz="1800" spc="5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004852"/>
                </a:solidFill>
                <a:latin typeface="Verdana"/>
                <a:cs typeface="Verdana"/>
              </a:rPr>
              <a:t>but</a:t>
            </a:r>
            <a:r>
              <a:rPr sz="1800" spc="6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004852"/>
                </a:solidFill>
                <a:latin typeface="Verdana"/>
                <a:cs typeface="Verdana"/>
              </a:rPr>
              <a:t>the</a:t>
            </a:r>
            <a:r>
              <a:rPr sz="1800" spc="-3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004852"/>
                </a:solidFill>
                <a:latin typeface="Verdana"/>
                <a:cs typeface="Verdana"/>
              </a:rPr>
              <a:t>recall </a:t>
            </a:r>
            <a:r>
              <a:rPr sz="1800" spc="-61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004852"/>
                </a:solidFill>
                <a:latin typeface="Verdana"/>
                <a:cs typeface="Verdana"/>
              </a:rPr>
              <a:t>of</a:t>
            </a:r>
            <a:r>
              <a:rPr sz="1800" spc="22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004852"/>
                </a:solidFill>
                <a:latin typeface="Verdana"/>
                <a:cs typeface="Verdana"/>
              </a:rPr>
              <a:t>random</a:t>
            </a:r>
            <a:r>
              <a:rPr sz="1800" spc="21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004852"/>
                </a:solidFill>
                <a:latin typeface="Verdana"/>
                <a:cs typeface="Verdana"/>
              </a:rPr>
              <a:t>forest</a:t>
            </a:r>
            <a:r>
              <a:rPr sz="1800" spc="28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004852"/>
                </a:solidFill>
                <a:latin typeface="Verdana"/>
                <a:cs typeface="Verdana"/>
              </a:rPr>
              <a:t>classifier</a:t>
            </a:r>
            <a:r>
              <a:rPr sz="1800" spc="34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004852"/>
                </a:solidFill>
                <a:latin typeface="Verdana"/>
                <a:cs typeface="Verdana"/>
              </a:rPr>
              <a:t>is	</a:t>
            </a:r>
            <a:r>
              <a:rPr sz="1800" spc="-120" dirty="0">
                <a:solidFill>
                  <a:srgbClr val="004852"/>
                </a:solidFill>
                <a:latin typeface="Verdana"/>
                <a:cs typeface="Verdana"/>
              </a:rPr>
              <a:t>somewhat</a:t>
            </a:r>
            <a:r>
              <a:rPr sz="1800" spc="34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004852"/>
                </a:solidFill>
                <a:latin typeface="Verdana"/>
                <a:cs typeface="Verdana"/>
              </a:rPr>
              <a:t>similar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4852"/>
              </a:buClr>
              <a:buFont typeface="Verdana"/>
              <a:buAutoNum type="arabicPeriod"/>
            </a:pPr>
            <a:endParaRPr sz="225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buAutoNum type="arabicPeriod"/>
              <a:tabLst>
                <a:tab pos="356870" algn="l"/>
                <a:tab pos="357505" algn="l"/>
              </a:tabLst>
            </a:pPr>
            <a:r>
              <a:rPr sz="1800" spc="-5" dirty="0">
                <a:solidFill>
                  <a:srgbClr val="004852"/>
                </a:solidFill>
                <a:latin typeface="Verdana"/>
                <a:cs typeface="Verdana"/>
              </a:rPr>
              <a:t>KNeighbors</a:t>
            </a:r>
            <a:r>
              <a:rPr sz="1800" spc="8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4852"/>
                </a:solidFill>
                <a:latin typeface="Verdana"/>
                <a:cs typeface="Verdana"/>
              </a:rPr>
              <a:t>is</a:t>
            </a:r>
            <a:r>
              <a:rPr sz="1800" spc="9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4852"/>
                </a:solidFill>
                <a:latin typeface="Verdana"/>
                <a:cs typeface="Verdana"/>
              </a:rPr>
              <a:t>giving</a:t>
            </a:r>
            <a:r>
              <a:rPr sz="180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004852"/>
                </a:solidFill>
                <a:latin typeface="Verdana"/>
                <a:cs typeface="Verdana"/>
              </a:rPr>
              <a:t>the</a:t>
            </a:r>
            <a:r>
              <a:rPr sz="1800" spc="-3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004852"/>
                </a:solidFill>
                <a:latin typeface="Verdana"/>
                <a:cs typeface="Verdana"/>
              </a:rPr>
              <a:t>best</a:t>
            </a:r>
            <a:r>
              <a:rPr sz="1800" spc="-2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4852"/>
                </a:solidFill>
                <a:latin typeface="Verdana"/>
                <a:cs typeface="Verdana"/>
              </a:rPr>
              <a:t>results</a:t>
            </a:r>
            <a:r>
              <a:rPr sz="1800" spc="15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004852"/>
                </a:solidFill>
                <a:latin typeface="Verdana"/>
                <a:cs typeface="Verdana"/>
              </a:rPr>
              <a:t>among</a:t>
            </a:r>
            <a:r>
              <a:rPr sz="1800" spc="-12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004852"/>
                </a:solidFill>
                <a:latin typeface="Verdana"/>
                <a:cs typeface="Verdana"/>
              </a:rPr>
              <a:t>all</a:t>
            </a:r>
            <a:r>
              <a:rPr sz="1800" spc="-11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004852"/>
                </a:solidFill>
                <a:latin typeface="Verdana"/>
                <a:cs typeface="Verdana"/>
              </a:rPr>
              <a:t>of</a:t>
            </a:r>
            <a:r>
              <a:rPr sz="1800" spc="-12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004852"/>
                </a:solidFill>
                <a:latin typeface="Verdana"/>
                <a:cs typeface="Verdana"/>
              </a:rPr>
              <a:t>the</a:t>
            </a:r>
            <a:r>
              <a:rPr sz="1800" spc="-3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4852"/>
                </a:solidFill>
                <a:latin typeface="Verdana"/>
                <a:cs typeface="Verdana"/>
              </a:rPr>
              <a:t>algorithms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4852"/>
              </a:buClr>
              <a:buFont typeface="Verdana"/>
              <a:buAutoNum type="arabicPeriod"/>
            </a:pPr>
            <a:endParaRPr sz="230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buAutoNum type="arabicPeriod"/>
              <a:tabLst>
                <a:tab pos="356870" algn="l"/>
                <a:tab pos="357505" algn="l"/>
                <a:tab pos="4936490" algn="l"/>
              </a:tabLst>
            </a:pPr>
            <a:r>
              <a:rPr sz="1800" spc="-40" dirty="0">
                <a:solidFill>
                  <a:srgbClr val="004852"/>
                </a:solidFill>
                <a:latin typeface="Verdana"/>
                <a:cs typeface="Verdana"/>
              </a:rPr>
              <a:t>Logistic</a:t>
            </a:r>
            <a:r>
              <a:rPr sz="1800" spc="23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004852"/>
                </a:solidFill>
                <a:latin typeface="Verdana"/>
                <a:cs typeface="Verdana"/>
              </a:rPr>
              <a:t>regression</a:t>
            </a:r>
            <a:r>
              <a:rPr sz="1800" spc="27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004852"/>
                </a:solidFill>
                <a:latin typeface="Verdana"/>
                <a:cs typeface="Verdana"/>
              </a:rPr>
              <a:t>is</a:t>
            </a:r>
            <a:r>
              <a:rPr sz="1800" spc="34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004852"/>
                </a:solidFill>
                <a:latin typeface="Verdana"/>
                <a:cs typeface="Verdana"/>
              </a:rPr>
              <a:t>giving</a:t>
            </a:r>
            <a:r>
              <a:rPr sz="1800" spc="23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004852"/>
                </a:solidFill>
                <a:latin typeface="Verdana"/>
                <a:cs typeface="Verdana"/>
              </a:rPr>
              <a:t>low</a:t>
            </a:r>
            <a:r>
              <a:rPr sz="1800" spc="20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4852"/>
                </a:solidFill>
                <a:latin typeface="Verdana"/>
                <a:cs typeface="Verdana"/>
              </a:rPr>
              <a:t>results	</a:t>
            </a:r>
            <a:r>
              <a:rPr sz="1800" spc="-140" dirty="0">
                <a:solidFill>
                  <a:srgbClr val="004852"/>
                </a:solidFill>
                <a:latin typeface="Verdana"/>
                <a:cs typeface="Verdana"/>
              </a:rPr>
              <a:t>among</a:t>
            </a:r>
            <a:r>
              <a:rPr sz="1800" spc="8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004852"/>
                </a:solidFill>
                <a:latin typeface="Verdana"/>
                <a:cs typeface="Verdana"/>
              </a:rPr>
              <a:t>all</a:t>
            </a:r>
            <a:r>
              <a:rPr sz="1800" spc="6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004852"/>
                </a:solidFill>
                <a:latin typeface="Verdana"/>
                <a:cs typeface="Verdana"/>
              </a:rPr>
              <a:t>of</a:t>
            </a:r>
            <a:r>
              <a:rPr sz="1800" spc="6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135" dirty="0">
                <a:solidFill>
                  <a:srgbClr val="004852"/>
                </a:solidFill>
                <a:latin typeface="Verdana"/>
                <a:cs typeface="Verdana"/>
              </a:rPr>
              <a:t>them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636" y="542366"/>
            <a:ext cx="197929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54200" algn="l"/>
              </a:tabLst>
            </a:pPr>
            <a:r>
              <a:rPr sz="3200" spc="-5" dirty="0">
                <a:latin typeface="Calibri"/>
                <a:cs typeface="Calibri"/>
              </a:rPr>
              <a:t>C</a:t>
            </a:r>
            <a:r>
              <a:rPr sz="3200" spc="-3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3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-3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</a:t>
            </a:r>
            <a:r>
              <a:rPr sz="3200" spc="-3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</a:t>
            </a:r>
            <a:r>
              <a:rPr sz="3200" spc="-295" dirty="0">
                <a:latin typeface="Calibri"/>
                <a:cs typeface="Calibri"/>
              </a:rPr>
              <a:t> </a:t>
            </a:r>
            <a:r>
              <a:rPr sz="3200" spc="390" dirty="0">
                <a:latin typeface="Calibri"/>
                <a:cs typeface="Calibri"/>
              </a:rPr>
              <a:t>n</a:t>
            </a:r>
            <a:r>
              <a:rPr sz="3200" spc="-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5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2716" y="1416161"/>
            <a:ext cx="4502785" cy="28987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05"/>
              </a:spcBef>
              <a:buSzPct val="90000"/>
              <a:buAutoNum type="arabicPeriod"/>
              <a:tabLst>
                <a:tab pos="356870" algn="l"/>
                <a:tab pos="357505" algn="l"/>
              </a:tabLst>
            </a:pPr>
            <a:r>
              <a:rPr sz="2000" b="1" spc="105" dirty="0">
                <a:solidFill>
                  <a:srgbClr val="004852"/>
                </a:solidFill>
                <a:latin typeface="Calibri"/>
                <a:cs typeface="Calibri"/>
              </a:rPr>
              <a:t>D</a:t>
            </a:r>
            <a:r>
              <a:rPr sz="2000" b="1" spc="-5" dirty="0">
                <a:solidFill>
                  <a:srgbClr val="004852"/>
                </a:solidFill>
                <a:latin typeface="Calibri"/>
                <a:cs typeface="Calibri"/>
              </a:rPr>
              <a:t>e</a:t>
            </a:r>
            <a:r>
              <a:rPr sz="2000" b="1" spc="-9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4852"/>
                </a:solidFill>
                <a:latin typeface="Calibri"/>
                <a:cs typeface="Calibri"/>
              </a:rPr>
              <a:t>f</a:t>
            </a:r>
            <a:r>
              <a:rPr sz="2000" b="1" spc="-19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2000" b="1" spc="225" dirty="0">
                <a:solidFill>
                  <a:srgbClr val="004852"/>
                </a:solidFill>
                <a:latin typeface="Calibri"/>
                <a:cs typeface="Calibri"/>
              </a:rPr>
              <a:t>i</a:t>
            </a:r>
            <a:r>
              <a:rPr sz="2000" b="1" spc="-5" dirty="0">
                <a:solidFill>
                  <a:srgbClr val="004852"/>
                </a:solidFill>
                <a:latin typeface="Calibri"/>
                <a:cs typeface="Calibri"/>
              </a:rPr>
              <a:t>n</a:t>
            </a:r>
            <a:r>
              <a:rPr sz="2000" b="1" spc="-18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4852"/>
                </a:solidFill>
                <a:latin typeface="Calibri"/>
                <a:cs typeface="Calibri"/>
              </a:rPr>
              <a:t>i</a:t>
            </a:r>
            <a:r>
              <a:rPr sz="2000" b="1" spc="-20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4852"/>
                </a:solidFill>
                <a:latin typeface="Calibri"/>
                <a:cs typeface="Calibri"/>
              </a:rPr>
              <a:t>n</a:t>
            </a:r>
            <a:r>
              <a:rPr sz="2000" b="1" spc="-18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4852"/>
                </a:solidFill>
                <a:latin typeface="Calibri"/>
                <a:cs typeface="Calibri"/>
              </a:rPr>
              <a:t>g</a:t>
            </a:r>
            <a:r>
              <a:rPr sz="2000" b="1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2000" b="1" spc="-5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4852"/>
                </a:solidFill>
                <a:latin typeface="Calibri"/>
                <a:cs typeface="Calibri"/>
              </a:rPr>
              <a:t>p</a:t>
            </a:r>
            <a:r>
              <a:rPr sz="2000" b="1" spc="-18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2000" b="1" spc="125" dirty="0">
                <a:solidFill>
                  <a:srgbClr val="004852"/>
                </a:solidFill>
                <a:latin typeface="Calibri"/>
                <a:cs typeface="Calibri"/>
              </a:rPr>
              <a:t>r</a:t>
            </a:r>
            <a:r>
              <a:rPr sz="2000" b="1" spc="-5" dirty="0">
                <a:solidFill>
                  <a:srgbClr val="004852"/>
                </a:solidFill>
                <a:latin typeface="Calibri"/>
                <a:cs typeface="Calibri"/>
              </a:rPr>
              <a:t>o</a:t>
            </a:r>
            <a:r>
              <a:rPr sz="2000" b="1" spc="-8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4852"/>
                </a:solidFill>
                <a:latin typeface="Calibri"/>
                <a:cs typeface="Calibri"/>
              </a:rPr>
              <a:t>b</a:t>
            </a:r>
            <a:r>
              <a:rPr sz="2000" b="1" spc="-18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4852"/>
                </a:solidFill>
                <a:latin typeface="Calibri"/>
                <a:cs typeface="Calibri"/>
              </a:rPr>
              <a:t>l</a:t>
            </a:r>
            <a:r>
              <a:rPr sz="2000" b="1" spc="-20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2000" b="1" spc="235" dirty="0">
                <a:solidFill>
                  <a:srgbClr val="004852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004852"/>
                </a:solidFill>
                <a:latin typeface="Calibri"/>
                <a:cs typeface="Calibri"/>
              </a:rPr>
              <a:t>m</a:t>
            </a:r>
            <a:r>
              <a:rPr sz="2000" b="1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2000" b="1" spc="-5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4852"/>
                </a:solidFill>
                <a:latin typeface="Calibri"/>
                <a:cs typeface="Calibri"/>
              </a:rPr>
              <a:t>s</a:t>
            </a:r>
            <a:r>
              <a:rPr sz="2000" b="1" spc="-22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2000" b="1" spc="210" dirty="0">
                <a:solidFill>
                  <a:srgbClr val="004852"/>
                </a:solidFill>
                <a:latin typeface="Calibri"/>
                <a:cs typeface="Calibri"/>
              </a:rPr>
              <a:t>t</a:t>
            </a:r>
            <a:r>
              <a:rPr sz="2000" b="1" spc="185" dirty="0">
                <a:solidFill>
                  <a:srgbClr val="004852"/>
                </a:solidFill>
                <a:latin typeface="Calibri"/>
                <a:cs typeface="Calibri"/>
              </a:rPr>
              <a:t>a</a:t>
            </a:r>
            <a:r>
              <a:rPr sz="2000" b="1" spc="210" dirty="0">
                <a:solidFill>
                  <a:srgbClr val="004852"/>
                </a:solidFill>
                <a:latin typeface="Calibri"/>
                <a:cs typeface="Calibri"/>
              </a:rPr>
              <a:t>t</a:t>
            </a:r>
            <a:r>
              <a:rPr sz="2000" b="1" spc="185" dirty="0">
                <a:solidFill>
                  <a:srgbClr val="004852"/>
                </a:solidFill>
                <a:latin typeface="Calibri"/>
                <a:cs typeface="Calibri"/>
              </a:rPr>
              <a:t>e</a:t>
            </a:r>
            <a:r>
              <a:rPr sz="2000" b="1" spc="215" dirty="0">
                <a:solidFill>
                  <a:srgbClr val="004852"/>
                </a:solidFill>
                <a:latin typeface="Calibri"/>
                <a:cs typeface="Calibri"/>
              </a:rPr>
              <a:t>m</a:t>
            </a:r>
            <a:r>
              <a:rPr sz="2000" b="1" spc="185" dirty="0">
                <a:solidFill>
                  <a:srgbClr val="004852"/>
                </a:solidFill>
                <a:latin typeface="Calibri"/>
                <a:cs typeface="Calibri"/>
              </a:rPr>
              <a:t>e</a:t>
            </a:r>
            <a:r>
              <a:rPr sz="2000" b="1" spc="195" dirty="0">
                <a:solidFill>
                  <a:srgbClr val="004852"/>
                </a:solidFill>
                <a:latin typeface="Calibri"/>
                <a:cs typeface="Calibri"/>
              </a:rPr>
              <a:t>n</a:t>
            </a:r>
            <a:r>
              <a:rPr sz="2000" b="1" spc="-5" dirty="0">
                <a:solidFill>
                  <a:srgbClr val="004852"/>
                </a:solidFill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09"/>
              </a:spcBef>
              <a:buSzPct val="90000"/>
              <a:buAutoNum type="arabicPeriod"/>
              <a:tabLst>
                <a:tab pos="356870" algn="l"/>
                <a:tab pos="357505" algn="l"/>
                <a:tab pos="1064260" algn="l"/>
              </a:tabLst>
            </a:pPr>
            <a:r>
              <a:rPr sz="2000" b="1" spc="120" dirty="0">
                <a:solidFill>
                  <a:srgbClr val="004852"/>
                </a:solidFill>
                <a:latin typeface="Calibri"/>
                <a:cs typeface="Calibri"/>
              </a:rPr>
              <a:t>Data	</a:t>
            </a:r>
            <a:r>
              <a:rPr sz="2000" b="1" spc="165" dirty="0">
                <a:solidFill>
                  <a:srgbClr val="004852"/>
                </a:solidFill>
                <a:latin typeface="Calibri"/>
                <a:cs typeface="Calibri"/>
              </a:rPr>
              <a:t>Summary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385"/>
              </a:spcBef>
              <a:buSzPct val="90000"/>
              <a:buAutoNum type="arabicPeriod"/>
              <a:tabLst>
                <a:tab pos="356870" algn="l"/>
                <a:tab pos="357505" algn="l"/>
                <a:tab pos="2564130" algn="l"/>
              </a:tabLst>
            </a:pPr>
            <a:r>
              <a:rPr sz="2000" b="1" spc="-5" dirty="0">
                <a:solidFill>
                  <a:srgbClr val="004852"/>
                </a:solidFill>
                <a:latin typeface="Calibri"/>
                <a:cs typeface="Calibri"/>
              </a:rPr>
              <a:t>E</a:t>
            </a:r>
            <a:r>
              <a:rPr sz="2000" b="1" spc="-10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4852"/>
                </a:solidFill>
                <a:latin typeface="Calibri"/>
                <a:cs typeface="Calibri"/>
              </a:rPr>
              <a:t>D</a:t>
            </a:r>
            <a:r>
              <a:rPr sz="2000" b="1" spc="-10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4852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4852"/>
                </a:solidFill>
                <a:latin typeface="Calibri"/>
                <a:cs typeface="Calibri"/>
              </a:rPr>
              <a:t>a</a:t>
            </a:r>
            <a:r>
              <a:rPr sz="2000" b="1" spc="-19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4852"/>
                </a:solidFill>
                <a:latin typeface="Calibri"/>
                <a:cs typeface="Calibri"/>
              </a:rPr>
              <a:t>n</a:t>
            </a:r>
            <a:r>
              <a:rPr sz="2000" b="1" spc="-15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4852"/>
                </a:solidFill>
                <a:latin typeface="Calibri"/>
                <a:cs typeface="Calibri"/>
              </a:rPr>
              <a:t>d</a:t>
            </a:r>
            <a:r>
              <a:rPr sz="2000" b="1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2000" b="1" spc="-3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2000" b="1" spc="175" dirty="0">
                <a:solidFill>
                  <a:srgbClr val="004852"/>
                </a:solidFill>
                <a:latin typeface="Calibri"/>
                <a:cs typeface="Calibri"/>
              </a:rPr>
              <a:t>f</a:t>
            </a:r>
            <a:r>
              <a:rPr sz="2000" b="1" spc="185" dirty="0">
                <a:solidFill>
                  <a:srgbClr val="004852"/>
                </a:solidFill>
                <a:latin typeface="Calibri"/>
                <a:cs typeface="Calibri"/>
              </a:rPr>
              <a:t>ea</a:t>
            </a:r>
            <a:r>
              <a:rPr sz="2000" b="1" spc="165" dirty="0">
                <a:solidFill>
                  <a:srgbClr val="004852"/>
                </a:solidFill>
                <a:latin typeface="Calibri"/>
                <a:cs typeface="Calibri"/>
              </a:rPr>
              <a:t>t</a:t>
            </a:r>
            <a:r>
              <a:rPr sz="2000" b="1" spc="170" dirty="0">
                <a:solidFill>
                  <a:srgbClr val="004852"/>
                </a:solidFill>
                <a:latin typeface="Calibri"/>
                <a:cs typeface="Calibri"/>
              </a:rPr>
              <a:t>u</a:t>
            </a:r>
            <a:r>
              <a:rPr sz="2000" b="1" spc="195" dirty="0">
                <a:solidFill>
                  <a:srgbClr val="004852"/>
                </a:solidFill>
                <a:latin typeface="Calibri"/>
                <a:cs typeface="Calibri"/>
              </a:rPr>
              <a:t>r</a:t>
            </a:r>
            <a:r>
              <a:rPr sz="2000" b="1" spc="-5" dirty="0">
                <a:solidFill>
                  <a:srgbClr val="004852"/>
                </a:solidFill>
                <a:latin typeface="Calibri"/>
                <a:cs typeface="Calibri"/>
              </a:rPr>
              <a:t>e</a:t>
            </a:r>
            <a:r>
              <a:rPr sz="2000" b="1" dirty="0">
                <a:solidFill>
                  <a:srgbClr val="004852"/>
                </a:solidFill>
                <a:latin typeface="Calibri"/>
                <a:cs typeface="Calibri"/>
              </a:rPr>
              <a:t>	</a:t>
            </a:r>
            <a:r>
              <a:rPr sz="2000" b="1" spc="240" dirty="0">
                <a:solidFill>
                  <a:srgbClr val="004852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004852"/>
                </a:solidFill>
                <a:latin typeface="Calibri"/>
                <a:cs typeface="Calibri"/>
              </a:rPr>
              <a:t>n</a:t>
            </a:r>
            <a:r>
              <a:rPr sz="2000" b="1" spc="-204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4852"/>
                </a:solidFill>
                <a:latin typeface="Calibri"/>
                <a:cs typeface="Calibri"/>
              </a:rPr>
              <a:t>g</a:t>
            </a:r>
            <a:r>
              <a:rPr sz="2000" b="1" spc="-20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2000" b="1" spc="225" dirty="0">
                <a:solidFill>
                  <a:srgbClr val="004852"/>
                </a:solidFill>
                <a:latin typeface="Calibri"/>
                <a:cs typeface="Calibri"/>
              </a:rPr>
              <a:t>i</a:t>
            </a:r>
            <a:r>
              <a:rPr sz="2000" b="1" spc="-5" dirty="0">
                <a:solidFill>
                  <a:srgbClr val="004852"/>
                </a:solidFill>
                <a:latin typeface="Calibri"/>
                <a:cs typeface="Calibri"/>
              </a:rPr>
              <a:t>n</a:t>
            </a:r>
            <a:r>
              <a:rPr sz="2000" b="1" spc="-18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2000" b="1" spc="235" dirty="0">
                <a:solidFill>
                  <a:srgbClr val="004852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004852"/>
                </a:solidFill>
                <a:latin typeface="Calibri"/>
                <a:cs typeface="Calibri"/>
              </a:rPr>
              <a:t>e</a:t>
            </a:r>
            <a:r>
              <a:rPr sz="2000" b="1" spc="-18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4852"/>
                </a:solidFill>
                <a:latin typeface="Calibri"/>
                <a:cs typeface="Calibri"/>
              </a:rPr>
              <a:t>r</a:t>
            </a:r>
            <a:r>
              <a:rPr sz="2000" b="1" spc="-204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4852"/>
                </a:solidFill>
                <a:latin typeface="Calibri"/>
                <a:cs typeface="Calibri"/>
              </a:rPr>
              <a:t>i</a:t>
            </a:r>
            <a:r>
              <a:rPr sz="2000" b="1" spc="-20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4852"/>
                </a:solidFill>
                <a:latin typeface="Calibri"/>
                <a:cs typeface="Calibri"/>
              </a:rPr>
              <a:t>n</a:t>
            </a:r>
            <a:r>
              <a:rPr sz="2000" b="1" spc="-204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4852"/>
                </a:solidFill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409"/>
              </a:spcBef>
              <a:buSzPct val="90000"/>
              <a:buAutoNum type="arabicPeriod"/>
              <a:tabLst>
                <a:tab pos="356870" algn="l"/>
                <a:tab pos="357505" algn="l"/>
                <a:tab pos="1451610" algn="l"/>
              </a:tabLst>
            </a:pPr>
            <a:r>
              <a:rPr sz="2000" b="1" spc="165" dirty="0">
                <a:solidFill>
                  <a:srgbClr val="004852"/>
                </a:solidFill>
                <a:latin typeface="Calibri"/>
                <a:cs typeface="Calibri"/>
              </a:rPr>
              <a:t>Feature	</a:t>
            </a:r>
            <a:r>
              <a:rPr sz="2000" b="1" spc="160" dirty="0">
                <a:solidFill>
                  <a:srgbClr val="004852"/>
                </a:solidFill>
                <a:latin typeface="Calibri"/>
                <a:cs typeface="Calibri"/>
              </a:rPr>
              <a:t>Selection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409"/>
              </a:spcBef>
              <a:buSzPct val="90000"/>
              <a:buAutoNum type="arabicPeriod"/>
              <a:tabLst>
                <a:tab pos="356870" algn="l"/>
                <a:tab pos="357505" algn="l"/>
              </a:tabLst>
            </a:pPr>
            <a:r>
              <a:rPr sz="2000" b="1" spc="-5" dirty="0">
                <a:solidFill>
                  <a:srgbClr val="004852"/>
                </a:solidFill>
                <a:latin typeface="Calibri"/>
                <a:cs typeface="Calibri"/>
              </a:rPr>
              <a:t>P</a:t>
            </a:r>
            <a:r>
              <a:rPr sz="2000" b="1" spc="-19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4852"/>
                </a:solidFill>
                <a:latin typeface="Calibri"/>
                <a:cs typeface="Calibri"/>
              </a:rPr>
              <a:t>r</a:t>
            </a:r>
            <a:r>
              <a:rPr sz="2000" b="1" spc="-18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4852"/>
                </a:solidFill>
                <a:latin typeface="Calibri"/>
                <a:cs typeface="Calibri"/>
              </a:rPr>
              <a:t>e</a:t>
            </a:r>
            <a:r>
              <a:rPr sz="2000" b="1" spc="-18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4852"/>
                </a:solidFill>
                <a:latin typeface="Calibri"/>
                <a:cs typeface="Calibri"/>
              </a:rPr>
              <a:t>p</a:t>
            </a:r>
            <a:r>
              <a:rPr sz="2000" b="1" spc="-18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4852"/>
                </a:solidFill>
                <a:latin typeface="Calibri"/>
                <a:cs typeface="Calibri"/>
              </a:rPr>
              <a:t>a</a:t>
            </a:r>
            <a:r>
              <a:rPr sz="2000" b="1" spc="-19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4852"/>
                </a:solidFill>
                <a:latin typeface="Calibri"/>
                <a:cs typeface="Calibri"/>
              </a:rPr>
              <a:t>r</a:t>
            </a:r>
            <a:r>
              <a:rPr sz="2000" b="1" spc="-18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4852"/>
                </a:solidFill>
                <a:latin typeface="Calibri"/>
                <a:cs typeface="Calibri"/>
              </a:rPr>
              <a:t>i</a:t>
            </a:r>
            <a:r>
              <a:rPr sz="2000" b="1" spc="-20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4852"/>
                </a:solidFill>
                <a:latin typeface="Calibri"/>
                <a:cs typeface="Calibri"/>
              </a:rPr>
              <a:t>n</a:t>
            </a:r>
            <a:r>
              <a:rPr sz="2000" b="1" spc="-18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4852"/>
                </a:solidFill>
                <a:latin typeface="Calibri"/>
                <a:cs typeface="Calibri"/>
              </a:rPr>
              <a:t>g</a:t>
            </a:r>
            <a:r>
              <a:rPr sz="2000" b="1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2000" b="1" spc="-10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2000" b="1" spc="195" dirty="0">
                <a:solidFill>
                  <a:srgbClr val="004852"/>
                </a:solidFill>
                <a:latin typeface="Calibri"/>
                <a:cs typeface="Calibri"/>
              </a:rPr>
              <a:t>d</a:t>
            </a:r>
            <a:r>
              <a:rPr sz="2000" b="1" spc="185" dirty="0">
                <a:solidFill>
                  <a:srgbClr val="004852"/>
                </a:solidFill>
                <a:latin typeface="Calibri"/>
                <a:cs typeface="Calibri"/>
              </a:rPr>
              <a:t>ata</a:t>
            </a:r>
            <a:r>
              <a:rPr sz="2000" b="1" spc="180" dirty="0">
                <a:solidFill>
                  <a:srgbClr val="004852"/>
                </a:solidFill>
                <a:latin typeface="Calibri"/>
                <a:cs typeface="Calibri"/>
              </a:rPr>
              <a:t>s</a:t>
            </a:r>
            <a:r>
              <a:rPr sz="2000" b="1" spc="210" dirty="0">
                <a:solidFill>
                  <a:srgbClr val="004852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004852"/>
                </a:solidFill>
                <a:latin typeface="Calibri"/>
                <a:cs typeface="Calibri"/>
              </a:rPr>
              <a:t>t</a:t>
            </a:r>
            <a:r>
              <a:rPr sz="2000" b="1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2000" b="1" spc="7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2000" b="1" spc="105" dirty="0">
                <a:solidFill>
                  <a:srgbClr val="004852"/>
                </a:solidFill>
                <a:latin typeface="Calibri"/>
                <a:cs typeface="Calibri"/>
              </a:rPr>
              <a:t>f</a:t>
            </a:r>
            <a:r>
              <a:rPr sz="2000" b="1" spc="120" dirty="0">
                <a:solidFill>
                  <a:srgbClr val="004852"/>
                </a:solidFill>
                <a:latin typeface="Calibri"/>
                <a:cs typeface="Calibri"/>
              </a:rPr>
              <a:t>o</a:t>
            </a:r>
            <a:r>
              <a:rPr sz="2000" b="1" spc="-5" dirty="0">
                <a:solidFill>
                  <a:srgbClr val="004852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2000" b="1" spc="-3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4852"/>
                </a:solidFill>
                <a:latin typeface="Calibri"/>
                <a:cs typeface="Calibri"/>
              </a:rPr>
              <a:t>m</a:t>
            </a:r>
            <a:r>
              <a:rPr sz="2000" b="1" spc="-18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4852"/>
                </a:solidFill>
                <a:latin typeface="Calibri"/>
                <a:cs typeface="Calibri"/>
              </a:rPr>
              <a:t>o</a:t>
            </a:r>
            <a:r>
              <a:rPr sz="2000" b="1" spc="-18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4852"/>
                </a:solidFill>
                <a:latin typeface="Calibri"/>
                <a:cs typeface="Calibri"/>
              </a:rPr>
              <a:t>d</a:t>
            </a:r>
            <a:r>
              <a:rPr sz="2000" b="1" spc="-18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4852"/>
                </a:solidFill>
                <a:latin typeface="Calibri"/>
                <a:cs typeface="Calibri"/>
              </a:rPr>
              <a:t>e</a:t>
            </a:r>
            <a:r>
              <a:rPr sz="2000" b="1" spc="-18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4852"/>
                </a:solidFill>
                <a:latin typeface="Calibri"/>
                <a:cs typeface="Calibri"/>
              </a:rPr>
              <a:t>l</a:t>
            </a:r>
            <a:r>
              <a:rPr sz="2000" b="1" spc="-20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4852"/>
                </a:solidFill>
                <a:latin typeface="Calibri"/>
                <a:cs typeface="Calibri"/>
              </a:rPr>
              <a:t>i</a:t>
            </a:r>
            <a:r>
              <a:rPr sz="2000" b="1" spc="-20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4852"/>
                </a:solidFill>
                <a:latin typeface="Calibri"/>
                <a:cs typeface="Calibri"/>
              </a:rPr>
              <a:t>n</a:t>
            </a:r>
            <a:r>
              <a:rPr sz="2000" b="1" spc="-18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4852"/>
                </a:solidFill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385"/>
              </a:spcBef>
              <a:buSzPct val="90000"/>
              <a:buAutoNum type="arabicPeriod"/>
              <a:tabLst>
                <a:tab pos="356870" algn="l"/>
                <a:tab pos="357505" algn="l"/>
              </a:tabLst>
            </a:pPr>
            <a:r>
              <a:rPr sz="2000" b="1" spc="-5" dirty="0">
                <a:solidFill>
                  <a:srgbClr val="004852"/>
                </a:solidFill>
                <a:latin typeface="Calibri"/>
                <a:cs typeface="Calibri"/>
              </a:rPr>
              <a:t>A</a:t>
            </a:r>
            <a:r>
              <a:rPr sz="2000" b="1" spc="-20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4852"/>
                </a:solidFill>
                <a:latin typeface="Calibri"/>
                <a:cs typeface="Calibri"/>
              </a:rPr>
              <a:t>p</a:t>
            </a:r>
            <a:r>
              <a:rPr sz="2000" b="1" spc="-18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4852"/>
                </a:solidFill>
                <a:latin typeface="Calibri"/>
                <a:cs typeface="Calibri"/>
              </a:rPr>
              <a:t>p</a:t>
            </a:r>
            <a:r>
              <a:rPr sz="2000" b="1" spc="-18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4852"/>
                </a:solidFill>
                <a:latin typeface="Calibri"/>
                <a:cs typeface="Calibri"/>
              </a:rPr>
              <a:t>l</a:t>
            </a:r>
            <a:r>
              <a:rPr sz="2000" b="1" spc="-20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4852"/>
                </a:solidFill>
                <a:latin typeface="Calibri"/>
                <a:cs typeface="Calibri"/>
              </a:rPr>
              <a:t>y</a:t>
            </a:r>
            <a:r>
              <a:rPr sz="2000" b="1" spc="-20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4852"/>
                </a:solidFill>
                <a:latin typeface="Calibri"/>
                <a:cs typeface="Calibri"/>
              </a:rPr>
              <a:t>i</a:t>
            </a:r>
            <a:r>
              <a:rPr sz="2000" b="1" spc="-20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4852"/>
                </a:solidFill>
                <a:latin typeface="Calibri"/>
                <a:cs typeface="Calibri"/>
              </a:rPr>
              <a:t>n</a:t>
            </a:r>
            <a:r>
              <a:rPr sz="2000" b="1" spc="-18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4852"/>
                </a:solidFill>
                <a:latin typeface="Calibri"/>
                <a:cs typeface="Calibri"/>
              </a:rPr>
              <a:t>g</a:t>
            </a:r>
            <a:r>
              <a:rPr sz="2000" b="1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2000" b="1" spc="-10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2000" b="1" spc="145" dirty="0">
                <a:solidFill>
                  <a:srgbClr val="004852"/>
                </a:solidFill>
                <a:latin typeface="Calibri"/>
                <a:cs typeface="Calibri"/>
              </a:rPr>
              <a:t>Mod</a:t>
            </a:r>
            <a:r>
              <a:rPr sz="2000" b="1" spc="165" dirty="0">
                <a:solidFill>
                  <a:srgbClr val="004852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004852"/>
                </a:solidFill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405"/>
              </a:spcBef>
              <a:buSzPct val="90000"/>
              <a:buAutoNum type="arabicPeriod"/>
              <a:tabLst>
                <a:tab pos="356870" algn="l"/>
                <a:tab pos="357505" algn="l"/>
                <a:tab pos="2671445" algn="l"/>
              </a:tabLst>
            </a:pPr>
            <a:r>
              <a:rPr sz="2000" b="1" spc="170" dirty="0">
                <a:solidFill>
                  <a:srgbClr val="004852"/>
                </a:solidFill>
                <a:latin typeface="Calibri"/>
                <a:cs typeface="Calibri"/>
              </a:rPr>
              <a:t>M</a:t>
            </a:r>
            <a:r>
              <a:rPr sz="2000" b="1" spc="145" dirty="0">
                <a:solidFill>
                  <a:srgbClr val="004852"/>
                </a:solidFill>
                <a:latin typeface="Calibri"/>
                <a:cs typeface="Calibri"/>
              </a:rPr>
              <a:t>o</a:t>
            </a:r>
            <a:r>
              <a:rPr sz="2000" b="1" spc="170" dirty="0">
                <a:solidFill>
                  <a:srgbClr val="004852"/>
                </a:solidFill>
                <a:latin typeface="Calibri"/>
                <a:cs typeface="Calibri"/>
              </a:rPr>
              <a:t>d</a:t>
            </a:r>
            <a:r>
              <a:rPr sz="2000" b="1" spc="165" dirty="0">
                <a:solidFill>
                  <a:srgbClr val="004852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004852"/>
                </a:solidFill>
                <a:latin typeface="Calibri"/>
                <a:cs typeface="Calibri"/>
              </a:rPr>
              <a:t>l</a:t>
            </a:r>
            <a:r>
              <a:rPr sz="2000" b="1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2000" b="1" spc="3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2000" b="1" spc="180" dirty="0">
                <a:solidFill>
                  <a:srgbClr val="004852"/>
                </a:solidFill>
                <a:latin typeface="Calibri"/>
                <a:cs typeface="Calibri"/>
              </a:rPr>
              <a:t>V</a:t>
            </a:r>
            <a:r>
              <a:rPr sz="2000" b="1" spc="185" dirty="0">
                <a:solidFill>
                  <a:srgbClr val="004852"/>
                </a:solidFill>
                <a:latin typeface="Calibri"/>
                <a:cs typeface="Calibri"/>
              </a:rPr>
              <a:t>a</a:t>
            </a:r>
            <a:r>
              <a:rPr sz="2000" b="1" spc="175" dirty="0">
                <a:solidFill>
                  <a:srgbClr val="004852"/>
                </a:solidFill>
                <a:latin typeface="Calibri"/>
                <a:cs typeface="Calibri"/>
              </a:rPr>
              <a:t>li</a:t>
            </a:r>
            <a:r>
              <a:rPr sz="2000" b="1" spc="195" dirty="0">
                <a:solidFill>
                  <a:srgbClr val="004852"/>
                </a:solidFill>
                <a:latin typeface="Calibri"/>
                <a:cs typeface="Calibri"/>
              </a:rPr>
              <a:t>d</a:t>
            </a:r>
            <a:r>
              <a:rPr sz="2000" b="1" spc="185" dirty="0">
                <a:solidFill>
                  <a:srgbClr val="004852"/>
                </a:solidFill>
                <a:latin typeface="Calibri"/>
                <a:cs typeface="Calibri"/>
              </a:rPr>
              <a:t>at</a:t>
            </a:r>
            <a:r>
              <a:rPr sz="2000" b="1" spc="175" dirty="0">
                <a:solidFill>
                  <a:srgbClr val="004852"/>
                </a:solidFill>
                <a:latin typeface="Calibri"/>
                <a:cs typeface="Calibri"/>
              </a:rPr>
              <a:t>i</a:t>
            </a:r>
            <a:r>
              <a:rPr sz="2000" b="1" spc="190" dirty="0">
                <a:solidFill>
                  <a:srgbClr val="004852"/>
                </a:solidFill>
                <a:latin typeface="Calibri"/>
                <a:cs typeface="Calibri"/>
              </a:rPr>
              <a:t>o</a:t>
            </a:r>
            <a:r>
              <a:rPr sz="2000" b="1" spc="-5" dirty="0">
                <a:solidFill>
                  <a:srgbClr val="004852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004852"/>
                </a:solidFill>
                <a:latin typeface="Calibri"/>
                <a:cs typeface="Calibri"/>
              </a:rPr>
              <a:t>	</a:t>
            </a:r>
            <a:r>
              <a:rPr sz="2000" b="1" spc="-5" dirty="0">
                <a:solidFill>
                  <a:srgbClr val="004852"/>
                </a:solidFill>
                <a:latin typeface="Calibri"/>
                <a:cs typeface="Calibri"/>
              </a:rPr>
              <a:t>a</a:t>
            </a:r>
            <a:r>
              <a:rPr sz="2000" b="1" spc="-16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4852"/>
                </a:solidFill>
                <a:latin typeface="Calibri"/>
                <a:cs typeface="Calibri"/>
              </a:rPr>
              <a:t>n</a:t>
            </a:r>
            <a:r>
              <a:rPr sz="2000" b="1" spc="-18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4852"/>
                </a:solidFill>
                <a:latin typeface="Calibri"/>
                <a:cs typeface="Calibri"/>
              </a:rPr>
              <a:t>d</a:t>
            </a:r>
            <a:r>
              <a:rPr sz="2000" b="1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2000" b="1" spc="155" dirty="0">
                <a:solidFill>
                  <a:srgbClr val="004852"/>
                </a:solidFill>
                <a:latin typeface="Calibri"/>
                <a:cs typeface="Calibri"/>
              </a:rPr>
              <a:t>S</a:t>
            </a:r>
            <a:r>
              <a:rPr sz="2000" b="1" spc="185" dirty="0">
                <a:solidFill>
                  <a:srgbClr val="004852"/>
                </a:solidFill>
                <a:latin typeface="Calibri"/>
                <a:cs typeface="Calibri"/>
              </a:rPr>
              <a:t>e</a:t>
            </a:r>
            <a:r>
              <a:rPr sz="2000" b="1" spc="175" dirty="0">
                <a:solidFill>
                  <a:srgbClr val="004852"/>
                </a:solidFill>
                <a:latin typeface="Calibri"/>
                <a:cs typeface="Calibri"/>
              </a:rPr>
              <a:t>l</a:t>
            </a:r>
            <a:r>
              <a:rPr sz="2000" b="1" spc="185" dirty="0">
                <a:solidFill>
                  <a:srgbClr val="004852"/>
                </a:solidFill>
                <a:latin typeface="Calibri"/>
                <a:cs typeface="Calibri"/>
              </a:rPr>
              <a:t>ect</a:t>
            </a:r>
            <a:r>
              <a:rPr sz="2000" b="1" spc="150" dirty="0">
                <a:solidFill>
                  <a:srgbClr val="004852"/>
                </a:solidFill>
                <a:latin typeface="Calibri"/>
                <a:cs typeface="Calibri"/>
              </a:rPr>
              <a:t>i</a:t>
            </a:r>
            <a:r>
              <a:rPr sz="2000" b="1" spc="190" dirty="0">
                <a:solidFill>
                  <a:srgbClr val="004852"/>
                </a:solidFill>
                <a:latin typeface="Calibri"/>
                <a:cs typeface="Calibri"/>
              </a:rPr>
              <a:t>o</a:t>
            </a:r>
            <a:r>
              <a:rPr sz="2000" b="1" spc="-5" dirty="0">
                <a:solidFill>
                  <a:srgbClr val="004852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414"/>
              </a:spcBef>
              <a:buSzPct val="90000"/>
              <a:buAutoNum type="arabicPeriod"/>
              <a:tabLst>
                <a:tab pos="356870" algn="l"/>
                <a:tab pos="357505" algn="l"/>
              </a:tabLst>
            </a:pPr>
            <a:r>
              <a:rPr sz="2000" b="1" spc="180" dirty="0">
                <a:solidFill>
                  <a:srgbClr val="004852"/>
                </a:solidFill>
                <a:latin typeface="Calibri"/>
                <a:cs typeface="Calibri"/>
              </a:rPr>
              <a:t>Conclusion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636" y="505790"/>
            <a:ext cx="671449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256665" algn="l"/>
                <a:tab pos="3247390" algn="l"/>
                <a:tab pos="5433695" algn="l"/>
              </a:tabLst>
            </a:pPr>
            <a:r>
              <a:rPr sz="2800" spc="210" dirty="0">
                <a:latin typeface="Calibri"/>
                <a:cs typeface="Calibri"/>
              </a:rPr>
              <a:t>M</a:t>
            </a:r>
            <a:r>
              <a:rPr sz="2800" spc="215" dirty="0">
                <a:latin typeface="Calibri"/>
                <a:cs typeface="Calibri"/>
              </a:rPr>
              <a:t>o</a:t>
            </a:r>
            <a:r>
              <a:rPr sz="2800" spc="220" dirty="0">
                <a:latin typeface="Calibri"/>
                <a:cs typeface="Calibri"/>
              </a:rPr>
              <a:t>de</a:t>
            </a:r>
            <a:r>
              <a:rPr sz="2800" dirty="0">
                <a:latin typeface="Calibri"/>
                <a:cs typeface="Calibri"/>
              </a:rPr>
              <a:t>l	</a:t>
            </a:r>
            <a:r>
              <a:rPr sz="2800" spc="254" dirty="0">
                <a:latin typeface="Calibri"/>
                <a:cs typeface="Calibri"/>
              </a:rPr>
              <a:t>V</a:t>
            </a:r>
            <a:r>
              <a:rPr sz="2800" spc="265" dirty="0">
                <a:latin typeface="Calibri"/>
                <a:cs typeface="Calibri"/>
              </a:rPr>
              <a:t>ali</a:t>
            </a:r>
            <a:r>
              <a:rPr sz="2800" spc="240" dirty="0">
                <a:latin typeface="Calibri"/>
                <a:cs typeface="Calibri"/>
              </a:rPr>
              <a:t>d</a:t>
            </a:r>
            <a:r>
              <a:rPr sz="2800" spc="245" dirty="0">
                <a:latin typeface="Calibri"/>
                <a:cs typeface="Calibri"/>
              </a:rPr>
              <a:t>a</a:t>
            </a:r>
            <a:r>
              <a:rPr sz="2800" spc="270" dirty="0">
                <a:latin typeface="Calibri"/>
                <a:cs typeface="Calibri"/>
              </a:rPr>
              <a:t>t</a:t>
            </a:r>
            <a:r>
              <a:rPr sz="2800" spc="240" dirty="0">
                <a:latin typeface="Calibri"/>
                <a:cs typeface="Calibri"/>
              </a:rPr>
              <a:t>i</a:t>
            </a:r>
            <a:r>
              <a:rPr sz="2800" spc="265" dirty="0">
                <a:latin typeface="Calibri"/>
                <a:cs typeface="Calibri"/>
              </a:rPr>
              <a:t>o</a:t>
            </a:r>
            <a:r>
              <a:rPr sz="2800" spc="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5" dirty="0">
                <a:latin typeface="Calibri"/>
                <a:cs typeface="Calibri"/>
              </a:rPr>
              <a:t>&amp;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spc="275" dirty="0">
                <a:latin typeface="Calibri"/>
                <a:cs typeface="Calibri"/>
              </a:rPr>
              <a:t>S</a:t>
            </a:r>
            <a:r>
              <a:rPr sz="2800" spc="290" dirty="0">
                <a:latin typeface="Calibri"/>
                <a:cs typeface="Calibri"/>
              </a:rPr>
              <a:t>el</a:t>
            </a:r>
            <a:r>
              <a:rPr sz="2800" spc="265" dirty="0">
                <a:latin typeface="Calibri"/>
                <a:cs typeface="Calibri"/>
              </a:rPr>
              <a:t>e</a:t>
            </a:r>
            <a:r>
              <a:rPr sz="2800" spc="285" dirty="0">
                <a:latin typeface="Calibri"/>
                <a:cs typeface="Calibri"/>
              </a:rPr>
              <a:t>c</a:t>
            </a:r>
            <a:r>
              <a:rPr sz="2800" spc="270" dirty="0">
                <a:latin typeface="Calibri"/>
                <a:cs typeface="Calibri"/>
              </a:rPr>
              <a:t>t</a:t>
            </a:r>
            <a:r>
              <a:rPr sz="2800" spc="265" dirty="0">
                <a:latin typeface="Calibri"/>
                <a:cs typeface="Calibri"/>
              </a:rPr>
              <a:t>i</a:t>
            </a:r>
            <a:r>
              <a:rPr sz="2800" spc="290" dirty="0">
                <a:latin typeface="Calibri"/>
                <a:cs typeface="Calibri"/>
              </a:rPr>
              <a:t>o</a:t>
            </a:r>
            <a:r>
              <a:rPr sz="2800" spc="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265" dirty="0">
                <a:latin typeface="Calibri"/>
                <a:cs typeface="Calibri"/>
              </a:rPr>
              <a:t>co</a:t>
            </a:r>
            <a:r>
              <a:rPr sz="2800" spc="270" dirty="0">
                <a:latin typeface="Calibri"/>
                <a:cs typeface="Calibri"/>
              </a:rPr>
              <a:t>n</a:t>
            </a:r>
            <a:r>
              <a:rPr sz="2800" spc="245" dirty="0">
                <a:latin typeface="Calibri"/>
                <a:cs typeface="Calibri"/>
              </a:rPr>
              <a:t>t</a:t>
            </a:r>
            <a:r>
              <a:rPr sz="2800" spc="270" dirty="0">
                <a:latin typeface="Calibri"/>
                <a:cs typeface="Calibri"/>
              </a:rPr>
              <a:t>d</a:t>
            </a:r>
            <a:r>
              <a:rPr sz="2800" spc="5" dirty="0">
                <a:latin typeface="Calibri"/>
                <a:cs typeface="Calibri"/>
              </a:rPr>
              <a:t>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764" y="1195196"/>
            <a:ext cx="7986395" cy="343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399"/>
              </a:lnSpc>
              <a:spcBef>
                <a:spcPts val="100"/>
              </a:spcBef>
            </a:pPr>
            <a:r>
              <a:rPr sz="1800" spc="-70" dirty="0">
                <a:solidFill>
                  <a:srgbClr val="004852"/>
                </a:solidFill>
                <a:latin typeface="Verdana"/>
                <a:cs typeface="Verdana"/>
              </a:rPr>
              <a:t>So</a:t>
            </a:r>
            <a:r>
              <a:rPr sz="1800" spc="12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004852"/>
                </a:solidFill>
                <a:latin typeface="Verdana"/>
                <a:cs typeface="Verdana"/>
              </a:rPr>
              <a:t>we</a:t>
            </a:r>
            <a:r>
              <a:rPr sz="1800" spc="10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004852"/>
                </a:solidFill>
                <a:latin typeface="Verdana"/>
                <a:cs typeface="Verdana"/>
              </a:rPr>
              <a:t>had</a:t>
            </a:r>
            <a:r>
              <a:rPr sz="1800" spc="6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004852"/>
                </a:solidFill>
                <a:latin typeface="Verdana"/>
                <a:cs typeface="Verdana"/>
              </a:rPr>
              <a:t>chosen</a:t>
            </a:r>
            <a:r>
              <a:rPr sz="1800" spc="6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4852"/>
                </a:solidFill>
                <a:latin typeface="Verdana"/>
                <a:cs typeface="Verdana"/>
              </a:rPr>
              <a:t>Kneighbors</a:t>
            </a:r>
            <a:r>
              <a:rPr sz="1800" spc="27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004852"/>
                </a:solidFill>
                <a:latin typeface="Verdana"/>
                <a:cs typeface="Verdana"/>
              </a:rPr>
              <a:t>classifier</a:t>
            </a:r>
            <a:r>
              <a:rPr sz="1800" spc="9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004852"/>
                </a:solidFill>
                <a:latin typeface="Verdana"/>
                <a:cs typeface="Verdana"/>
              </a:rPr>
              <a:t>for</a:t>
            </a:r>
            <a:r>
              <a:rPr sz="1800" spc="12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004852"/>
                </a:solidFill>
                <a:latin typeface="Verdana"/>
                <a:cs typeface="Verdana"/>
              </a:rPr>
              <a:t>the</a:t>
            </a:r>
            <a:r>
              <a:rPr sz="1800" spc="12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004852"/>
                </a:solidFill>
                <a:latin typeface="Verdana"/>
                <a:cs typeface="Verdana"/>
              </a:rPr>
              <a:t>prediction</a:t>
            </a:r>
            <a:r>
              <a:rPr sz="1800" spc="2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004852"/>
                </a:solidFill>
                <a:latin typeface="Verdana"/>
                <a:cs typeface="Verdana"/>
              </a:rPr>
              <a:t>and</a:t>
            </a:r>
            <a:r>
              <a:rPr sz="1800" spc="3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004852"/>
                </a:solidFill>
                <a:latin typeface="Verdana"/>
                <a:cs typeface="Verdana"/>
              </a:rPr>
              <a:t>the</a:t>
            </a:r>
            <a:r>
              <a:rPr sz="1800" spc="8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004852"/>
                </a:solidFill>
                <a:latin typeface="Verdana"/>
                <a:cs typeface="Verdana"/>
              </a:rPr>
              <a:t>best </a:t>
            </a:r>
            <a:r>
              <a:rPr sz="1800" spc="-62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4852"/>
                </a:solidFill>
                <a:latin typeface="Verdana"/>
                <a:cs typeface="Verdana"/>
              </a:rPr>
              <a:t>hyperparameters</a:t>
            </a:r>
            <a:r>
              <a:rPr sz="1800" spc="-8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4852"/>
                </a:solidFill>
                <a:latin typeface="Verdana"/>
                <a:cs typeface="Verdana"/>
              </a:rPr>
              <a:t>obtained</a:t>
            </a:r>
            <a:r>
              <a:rPr sz="1800" spc="-10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4852"/>
                </a:solidFill>
                <a:latin typeface="Verdana"/>
                <a:cs typeface="Verdana"/>
              </a:rPr>
              <a:t>are</a:t>
            </a:r>
            <a:r>
              <a:rPr sz="1800" spc="-7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4852"/>
                </a:solidFill>
                <a:latin typeface="Verdana"/>
                <a:cs typeface="Verdana"/>
              </a:rPr>
              <a:t>as</a:t>
            </a:r>
            <a:r>
              <a:rPr sz="1800" spc="-11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4852"/>
                </a:solidFill>
                <a:latin typeface="Verdana"/>
                <a:cs typeface="Verdana"/>
              </a:rPr>
              <a:t>below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4852"/>
                </a:solidFill>
                <a:latin typeface="Arial"/>
                <a:cs typeface="Arial"/>
              </a:rPr>
              <a:t>Best</a:t>
            </a:r>
            <a:r>
              <a:rPr sz="1800" b="1" spc="-85" dirty="0">
                <a:solidFill>
                  <a:srgbClr val="004852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852"/>
                </a:solidFill>
                <a:latin typeface="Arial"/>
                <a:cs typeface="Arial"/>
              </a:rPr>
              <a:t>hyperparameters</a:t>
            </a:r>
            <a:r>
              <a:rPr sz="1800" b="1" spc="-15" dirty="0">
                <a:solidFill>
                  <a:srgbClr val="004852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852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800" b="1" spc="65" dirty="0">
                <a:solidFill>
                  <a:srgbClr val="004852"/>
                </a:solidFill>
                <a:latin typeface="Calibri"/>
                <a:cs typeface="Calibri"/>
              </a:rPr>
              <a:t>Train</a:t>
            </a:r>
            <a:r>
              <a:rPr sz="1800" b="1" spc="42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004852"/>
                </a:solidFill>
                <a:latin typeface="Calibri"/>
                <a:cs typeface="Calibri"/>
              </a:rPr>
              <a:t>:</a:t>
            </a:r>
            <a:r>
              <a:rPr sz="1800" b="1" spc="8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spc="-55" dirty="0">
                <a:solidFill>
                  <a:srgbClr val="004852"/>
                </a:solidFill>
                <a:latin typeface="Verdana"/>
                <a:cs typeface="Verdana"/>
              </a:rPr>
              <a:t>(algorithm='auto',</a:t>
            </a:r>
            <a:r>
              <a:rPr sz="1800" spc="15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004852"/>
                </a:solidFill>
                <a:latin typeface="Verdana"/>
                <a:cs typeface="Verdana"/>
              </a:rPr>
              <a:t>leaf_size=30,</a:t>
            </a:r>
            <a:r>
              <a:rPr sz="1800" spc="14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004852"/>
                </a:solidFill>
                <a:latin typeface="Verdana"/>
                <a:cs typeface="Verdana"/>
              </a:rPr>
              <a:t>metric=‘Euclidean',</a:t>
            </a:r>
            <a:endParaRPr sz="1800">
              <a:latin typeface="Verdana"/>
              <a:cs typeface="Verdana"/>
            </a:endParaRPr>
          </a:p>
          <a:p>
            <a:pPr marL="12700" marR="1437005">
              <a:lnSpc>
                <a:spcPct val="112200"/>
              </a:lnSpc>
              <a:spcBef>
                <a:spcPts val="125"/>
              </a:spcBef>
              <a:tabLst>
                <a:tab pos="2491105" algn="l"/>
                <a:tab pos="4107179" algn="l"/>
                <a:tab pos="6036945" algn="l"/>
              </a:tabLst>
            </a:pPr>
            <a:r>
              <a:rPr sz="1800" spc="-195" dirty="0">
                <a:solidFill>
                  <a:srgbClr val="004852"/>
                </a:solidFill>
                <a:latin typeface="Verdana"/>
                <a:cs typeface="Verdana"/>
              </a:rPr>
              <a:t>m</a:t>
            </a:r>
            <a:r>
              <a:rPr sz="1800" spc="-114" dirty="0">
                <a:solidFill>
                  <a:srgbClr val="004852"/>
                </a:solidFill>
                <a:latin typeface="Verdana"/>
                <a:cs typeface="Verdana"/>
              </a:rPr>
              <a:t>e</a:t>
            </a:r>
            <a:r>
              <a:rPr sz="1800" spc="-85" dirty="0">
                <a:solidFill>
                  <a:srgbClr val="004852"/>
                </a:solidFill>
                <a:latin typeface="Verdana"/>
                <a:cs typeface="Verdana"/>
              </a:rPr>
              <a:t>t</a:t>
            </a:r>
            <a:r>
              <a:rPr sz="1800" spc="-55" dirty="0">
                <a:solidFill>
                  <a:srgbClr val="004852"/>
                </a:solidFill>
                <a:latin typeface="Verdana"/>
                <a:cs typeface="Verdana"/>
              </a:rPr>
              <a:t>r</a:t>
            </a:r>
            <a:r>
              <a:rPr sz="1800" spc="-70" dirty="0">
                <a:solidFill>
                  <a:srgbClr val="004852"/>
                </a:solidFill>
                <a:latin typeface="Verdana"/>
                <a:cs typeface="Verdana"/>
              </a:rPr>
              <a:t>i</a:t>
            </a:r>
            <a:r>
              <a:rPr sz="1800" spc="-100" dirty="0">
                <a:solidFill>
                  <a:srgbClr val="004852"/>
                </a:solidFill>
                <a:latin typeface="Verdana"/>
                <a:cs typeface="Verdana"/>
              </a:rPr>
              <a:t>c</a:t>
            </a:r>
            <a:r>
              <a:rPr sz="1800" spc="-120" dirty="0">
                <a:solidFill>
                  <a:srgbClr val="004852"/>
                </a:solidFill>
                <a:latin typeface="Verdana"/>
                <a:cs typeface="Verdana"/>
              </a:rPr>
              <a:t>_</a:t>
            </a:r>
            <a:r>
              <a:rPr sz="1800" spc="-125" dirty="0">
                <a:solidFill>
                  <a:srgbClr val="004852"/>
                </a:solidFill>
                <a:latin typeface="Verdana"/>
                <a:cs typeface="Verdana"/>
              </a:rPr>
              <a:t>pa</a:t>
            </a:r>
            <a:r>
              <a:rPr sz="1800" spc="-85" dirty="0">
                <a:solidFill>
                  <a:srgbClr val="004852"/>
                </a:solidFill>
                <a:latin typeface="Verdana"/>
                <a:cs typeface="Verdana"/>
              </a:rPr>
              <a:t>r</a:t>
            </a:r>
            <a:r>
              <a:rPr sz="1800" spc="-100" dirty="0">
                <a:solidFill>
                  <a:srgbClr val="004852"/>
                </a:solidFill>
                <a:latin typeface="Verdana"/>
                <a:cs typeface="Verdana"/>
              </a:rPr>
              <a:t>a</a:t>
            </a:r>
            <a:r>
              <a:rPr sz="1800" spc="-195" dirty="0">
                <a:solidFill>
                  <a:srgbClr val="004852"/>
                </a:solidFill>
                <a:latin typeface="Verdana"/>
                <a:cs typeface="Verdana"/>
              </a:rPr>
              <a:t>m</a:t>
            </a:r>
            <a:r>
              <a:rPr sz="1800" spc="-100" dirty="0">
                <a:solidFill>
                  <a:srgbClr val="004852"/>
                </a:solidFill>
                <a:latin typeface="Verdana"/>
                <a:cs typeface="Verdana"/>
              </a:rPr>
              <a:t>s</a:t>
            </a:r>
            <a:r>
              <a:rPr sz="1800" spc="-135" dirty="0">
                <a:solidFill>
                  <a:srgbClr val="004852"/>
                </a:solidFill>
                <a:latin typeface="Verdana"/>
                <a:cs typeface="Verdana"/>
              </a:rPr>
              <a:t>=No</a:t>
            </a:r>
            <a:r>
              <a:rPr sz="1800" spc="-130" dirty="0">
                <a:solidFill>
                  <a:srgbClr val="004852"/>
                </a:solidFill>
                <a:latin typeface="Verdana"/>
                <a:cs typeface="Verdana"/>
              </a:rPr>
              <a:t>n</a:t>
            </a:r>
            <a:r>
              <a:rPr sz="1800" spc="-95" dirty="0">
                <a:solidFill>
                  <a:srgbClr val="004852"/>
                </a:solidFill>
                <a:latin typeface="Verdana"/>
                <a:cs typeface="Verdana"/>
              </a:rPr>
              <a:t>e</a:t>
            </a:r>
            <a:r>
              <a:rPr sz="1800" spc="-70" dirty="0">
                <a:solidFill>
                  <a:srgbClr val="004852"/>
                </a:solidFill>
                <a:latin typeface="Verdana"/>
                <a:cs typeface="Verdana"/>
              </a:rPr>
              <a:t>,</a:t>
            </a:r>
            <a:r>
              <a:rPr sz="1800" dirty="0">
                <a:solidFill>
                  <a:srgbClr val="004852"/>
                </a:solidFill>
                <a:latin typeface="Verdana"/>
                <a:cs typeface="Verdana"/>
              </a:rPr>
              <a:t>	</a:t>
            </a:r>
            <a:r>
              <a:rPr sz="1800" spc="-135" dirty="0">
                <a:solidFill>
                  <a:srgbClr val="004852"/>
                </a:solidFill>
                <a:latin typeface="Verdana"/>
                <a:cs typeface="Verdana"/>
              </a:rPr>
              <a:t>n</a:t>
            </a:r>
            <a:r>
              <a:rPr sz="1800" spc="-120" dirty="0">
                <a:solidFill>
                  <a:srgbClr val="004852"/>
                </a:solidFill>
                <a:latin typeface="Verdana"/>
                <a:cs typeface="Verdana"/>
              </a:rPr>
              <a:t>_</a:t>
            </a:r>
            <a:r>
              <a:rPr sz="1800" spc="-100" dirty="0">
                <a:solidFill>
                  <a:srgbClr val="004852"/>
                </a:solidFill>
                <a:latin typeface="Verdana"/>
                <a:cs typeface="Verdana"/>
              </a:rPr>
              <a:t>jo</a:t>
            </a:r>
            <a:r>
              <a:rPr sz="1800" spc="-90" dirty="0">
                <a:solidFill>
                  <a:srgbClr val="004852"/>
                </a:solidFill>
                <a:latin typeface="Verdana"/>
                <a:cs typeface="Verdana"/>
              </a:rPr>
              <a:t>b</a:t>
            </a:r>
            <a:r>
              <a:rPr sz="1800" spc="-130" dirty="0">
                <a:solidFill>
                  <a:srgbClr val="004852"/>
                </a:solidFill>
                <a:latin typeface="Verdana"/>
                <a:cs typeface="Verdana"/>
              </a:rPr>
              <a:t>s=No</a:t>
            </a:r>
            <a:r>
              <a:rPr sz="1800" spc="-135" dirty="0">
                <a:solidFill>
                  <a:srgbClr val="004852"/>
                </a:solidFill>
                <a:latin typeface="Verdana"/>
                <a:cs typeface="Verdana"/>
              </a:rPr>
              <a:t>n</a:t>
            </a:r>
            <a:r>
              <a:rPr sz="1800" spc="-95" dirty="0">
                <a:solidFill>
                  <a:srgbClr val="004852"/>
                </a:solidFill>
                <a:latin typeface="Verdana"/>
                <a:cs typeface="Verdana"/>
              </a:rPr>
              <a:t>e</a:t>
            </a:r>
            <a:r>
              <a:rPr sz="1800" spc="-70" dirty="0">
                <a:solidFill>
                  <a:srgbClr val="004852"/>
                </a:solidFill>
                <a:latin typeface="Verdana"/>
                <a:cs typeface="Verdana"/>
              </a:rPr>
              <a:t>,</a:t>
            </a:r>
            <a:r>
              <a:rPr sz="1800" dirty="0">
                <a:solidFill>
                  <a:srgbClr val="004852"/>
                </a:solidFill>
                <a:latin typeface="Verdana"/>
                <a:cs typeface="Verdana"/>
              </a:rPr>
              <a:t>	</a:t>
            </a:r>
            <a:r>
              <a:rPr sz="1800" spc="-135" dirty="0">
                <a:solidFill>
                  <a:srgbClr val="004852"/>
                </a:solidFill>
                <a:latin typeface="Verdana"/>
                <a:cs typeface="Verdana"/>
              </a:rPr>
              <a:t>n</a:t>
            </a:r>
            <a:r>
              <a:rPr sz="1800" spc="-95" dirty="0">
                <a:solidFill>
                  <a:srgbClr val="004852"/>
                </a:solidFill>
                <a:latin typeface="Verdana"/>
                <a:cs typeface="Verdana"/>
              </a:rPr>
              <a:t>_</a:t>
            </a:r>
            <a:r>
              <a:rPr sz="1800" spc="-135" dirty="0">
                <a:solidFill>
                  <a:srgbClr val="004852"/>
                </a:solidFill>
                <a:latin typeface="Verdana"/>
                <a:cs typeface="Verdana"/>
              </a:rPr>
              <a:t>n</a:t>
            </a:r>
            <a:r>
              <a:rPr sz="1800" spc="-95" dirty="0">
                <a:solidFill>
                  <a:srgbClr val="004852"/>
                </a:solidFill>
                <a:latin typeface="Verdana"/>
                <a:cs typeface="Verdana"/>
              </a:rPr>
              <a:t>e</a:t>
            </a:r>
            <a:r>
              <a:rPr sz="1800" spc="-70" dirty="0">
                <a:solidFill>
                  <a:srgbClr val="004852"/>
                </a:solidFill>
                <a:latin typeface="Verdana"/>
                <a:cs typeface="Verdana"/>
              </a:rPr>
              <a:t>i</a:t>
            </a:r>
            <a:r>
              <a:rPr sz="1800" spc="-125" dirty="0">
                <a:solidFill>
                  <a:srgbClr val="004852"/>
                </a:solidFill>
                <a:latin typeface="Verdana"/>
                <a:cs typeface="Verdana"/>
              </a:rPr>
              <a:t>g</a:t>
            </a:r>
            <a:r>
              <a:rPr sz="1800" spc="-130" dirty="0">
                <a:solidFill>
                  <a:srgbClr val="004852"/>
                </a:solidFill>
                <a:latin typeface="Verdana"/>
                <a:cs typeface="Verdana"/>
              </a:rPr>
              <a:t>h</a:t>
            </a:r>
            <a:r>
              <a:rPr sz="1800" spc="-125" dirty="0">
                <a:solidFill>
                  <a:srgbClr val="004852"/>
                </a:solidFill>
                <a:latin typeface="Verdana"/>
                <a:cs typeface="Verdana"/>
              </a:rPr>
              <a:t>b</a:t>
            </a:r>
            <a:r>
              <a:rPr sz="1800" spc="-95" dirty="0">
                <a:solidFill>
                  <a:srgbClr val="004852"/>
                </a:solidFill>
                <a:latin typeface="Verdana"/>
                <a:cs typeface="Verdana"/>
              </a:rPr>
              <a:t>or</a:t>
            </a:r>
            <a:r>
              <a:rPr sz="1800" spc="-130" dirty="0">
                <a:solidFill>
                  <a:srgbClr val="004852"/>
                </a:solidFill>
                <a:latin typeface="Verdana"/>
                <a:cs typeface="Verdana"/>
              </a:rPr>
              <a:t>s=</a:t>
            </a:r>
            <a:r>
              <a:rPr sz="1800" spc="-120" dirty="0">
                <a:solidFill>
                  <a:srgbClr val="004852"/>
                </a:solidFill>
                <a:latin typeface="Verdana"/>
                <a:cs typeface="Verdana"/>
              </a:rPr>
              <a:t>11</a:t>
            </a:r>
            <a:r>
              <a:rPr sz="1800" spc="-70" dirty="0">
                <a:solidFill>
                  <a:srgbClr val="004852"/>
                </a:solidFill>
                <a:latin typeface="Verdana"/>
                <a:cs typeface="Verdana"/>
              </a:rPr>
              <a:t>,</a:t>
            </a:r>
            <a:r>
              <a:rPr sz="1800" dirty="0">
                <a:solidFill>
                  <a:srgbClr val="004852"/>
                </a:solidFill>
                <a:latin typeface="Verdana"/>
                <a:cs typeface="Verdana"/>
              </a:rPr>
              <a:t>	</a:t>
            </a:r>
            <a:r>
              <a:rPr sz="1800" spc="-95" dirty="0">
                <a:solidFill>
                  <a:srgbClr val="004852"/>
                </a:solidFill>
                <a:latin typeface="Verdana"/>
                <a:cs typeface="Verdana"/>
              </a:rPr>
              <a:t>p</a:t>
            </a:r>
            <a:r>
              <a:rPr sz="1800" spc="-165" dirty="0">
                <a:solidFill>
                  <a:srgbClr val="004852"/>
                </a:solidFill>
                <a:latin typeface="Verdana"/>
                <a:cs typeface="Verdana"/>
              </a:rPr>
              <a:t>=</a:t>
            </a:r>
            <a:r>
              <a:rPr sz="1800" spc="-120" dirty="0">
                <a:solidFill>
                  <a:srgbClr val="004852"/>
                </a:solidFill>
                <a:latin typeface="Verdana"/>
                <a:cs typeface="Verdana"/>
              </a:rPr>
              <a:t>2</a:t>
            </a:r>
            <a:r>
              <a:rPr sz="1800" spc="-70" dirty="0">
                <a:solidFill>
                  <a:srgbClr val="004852"/>
                </a:solidFill>
                <a:latin typeface="Verdana"/>
                <a:cs typeface="Verdana"/>
              </a:rPr>
              <a:t>,  </a:t>
            </a:r>
            <a:r>
              <a:rPr sz="1800" spc="-5" dirty="0">
                <a:solidFill>
                  <a:srgbClr val="004852"/>
                </a:solidFill>
                <a:latin typeface="Verdana"/>
                <a:cs typeface="Verdana"/>
              </a:rPr>
              <a:t>weights='distance’)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Verdana"/>
              <a:cs typeface="Verdana"/>
            </a:endParaRPr>
          </a:p>
          <a:p>
            <a:pPr marL="12700" marR="1598295" algn="just">
              <a:lnSpc>
                <a:spcPct val="115100"/>
              </a:lnSpc>
            </a:pPr>
            <a:r>
              <a:rPr sz="1800" b="1" spc="45" dirty="0">
                <a:solidFill>
                  <a:srgbClr val="004852"/>
                </a:solidFill>
                <a:latin typeface="Calibri"/>
                <a:cs typeface="Calibri"/>
              </a:rPr>
              <a:t>Test </a:t>
            </a:r>
            <a:r>
              <a:rPr sz="1800" b="1" spc="-25" dirty="0">
                <a:solidFill>
                  <a:srgbClr val="004852"/>
                </a:solidFill>
                <a:latin typeface="Calibri"/>
                <a:cs typeface="Calibri"/>
              </a:rPr>
              <a:t>: </a:t>
            </a:r>
            <a:r>
              <a:rPr sz="1800" spc="-55" dirty="0">
                <a:solidFill>
                  <a:srgbClr val="004852"/>
                </a:solidFill>
                <a:latin typeface="Verdana"/>
                <a:cs typeface="Verdana"/>
              </a:rPr>
              <a:t>(algorithm='auto', leaf_size=30, </a:t>
            </a:r>
            <a:r>
              <a:rPr sz="1800" spc="-50" dirty="0">
                <a:solidFill>
                  <a:srgbClr val="004852"/>
                </a:solidFill>
                <a:latin typeface="Verdana"/>
                <a:cs typeface="Verdana"/>
              </a:rPr>
              <a:t>metric='euclidean', </a:t>
            </a:r>
            <a:r>
              <a:rPr sz="1800" spc="-4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004852"/>
                </a:solidFill>
                <a:latin typeface="Verdana"/>
                <a:cs typeface="Verdana"/>
              </a:rPr>
              <a:t>metric_params=None, n_jobs=None,</a:t>
            </a:r>
            <a:r>
              <a:rPr sz="1800" spc="-110" dirty="0">
                <a:solidFill>
                  <a:srgbClr val="004852"/>
                </a:solidFill>
                <a:latin typeface="Verdana"/>
                <a:cs typeface="Verdana"/>
              </a:rPr>
              <a:t> n_neighbors=17, p=2, </a:t>
            </a:r>
            <a:r>
              <a:rPr sz="1800" spc="-62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4852"/>
                </a:solidFill>
                <a:latin typeface="Verdana"/>
                <a:cs typeface="Verdana"/>
              </a:rPr>
              <a:t>weights='distance')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636" y="487502"/>
            <a:ext cx="769556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256665" algn="l"/>
                <a:tab pos="3250565" algn="l"/>
              </a:tabLst>
            </a:pPr>
            <a:r>
              <a:rPr sz="2800" spc="170" dirty="0">
                <a:latin typeface="Calibri"/>
                <a:cs typeface="Calibri"/>
              </a:rPr>
              <a:t>Model	</a:t>
            </a:r>
            <a:r>
              <a:rPr sz="2800" spc="229" dirty="0">
                <a:latin typeface="Calibri"/>
                <a:cs typeface="Calibri"/>
              </a:rPr>
              <a:t>Validation	</a:t>
            </a:r>
            <a:r>
              <a:rPr sz="2800" spc="5" dirty="0">
                <a:latin typeface="Calibri"/>
                <a:cs typeface="Calibri"/>
              </a:rPr>
              <a:t>&amp;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spc="185" dirty="0">
                <a:latin typeface="Calibri"/>
                <a:cs typeface="Calibri"/>
              </a:rPr>
              <a:t>Selection</a:t>
            </a:r>
            <a:r>
              <a:rPr sz="1600" spc="185" dirty="0">
                <a:latin typeface="Calibri"/>
                <a:cs typeface="Calibri"/>
              </a:rPr>
              <a:t>(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H</a:t>
            </a:r>
            <a:r>
              <a:rPr sz="1600" spc="-1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</a:t>
            </a:r>
            <a:r>
              <a:rPr sz="1600" spc="-1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</a:t>
            </a:r>
            <a:r>
              <a:rPr sz="1600" spc="-1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</a:t>
            </a:r>
            <a:r>
              <a:rPr sz="1600" spc="-1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</a:t>
            </a:r>
            <a:r>
              <a:rPr sz="1600" spc="-1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</a:t>
            </a:r>
            <a:r>
              <a:rPr sz="1600" spc="-1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1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</a:t>
            </a:r>
            <a:r>
              <a:rPr sz="1600" spc="-1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12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m</a:t>
            </a:r>
            <a:r>
              <a:rPr sz="1600" spc="-1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</a:t>
            </a:r>
            <a:r>
              <a:rPr sz="1600" spc="-1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</a:t>
            </a:r>
            <a:r>
              <a:rPr sz="1600" spc="-11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 </a:t>
            </a:r>
            <a:r>
              <a:rPr sz="1600" spc="95" dirty="0">
                <a:latin typeface="Calibri"/>
                <a:cs typeface="Calibri"/>
              </a:rPr>
              <a:t>tuned)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93065" y="1271257"/>
            <a:ext cx="7839709" cy="3037840"/>
            <a:chOff x="393065" y="1271257"/>
            <a:chExt cx="7839709" cy="30378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7285" y="1487169"/>
              <a:ext cx="4555490" cy="223011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35399" y="1647189"/>
              <a:ext cx="4058920" cy="173291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3065" y="1271257"/>
              <a:ext cx="3580129" cy="30378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8010" y="1466202"/>
              <a:ext cx="3009900" cy="24676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636" y="487502"/>
            <a:ext cx="3672204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558290" algn="l"/>
              </a:tabLst>
            </a:pPr>
            <a:r>
              <a:rPr sz="2800" spc="290" dirty="0">
                <a:latin typeface="Calibri"/>
                <a:cs typeface="Calibri"/>
              </a:rPr>
              <a:t>Fe</a:t>
            </a:r>
            <a:r>
              <a:rPr sz="2800" spc="295" dirty="0">
                <a:latin typeface="Calibri"/>
                <a:cs typeface="Calibri"/>
              </a:rPr>
              <a:t>a</a:t>
            </a:r>
            <a:r>
              <a:rPr sz="2800" spc="270" dirty="0">
                <a:latin typeface="Calibri"/>
                <a:cs typeface="Calibri"/>
              </a:rPr>
              <a:t>t</a:t>
            </a:r>
            <a:r>
              <a:rPr sz="2800" spc="290" dirty="0">
                <a:latin typeface="Calibri"/>
                <a:cs typeface="Calibri"/>
              </a:rPr>
              <a:t>ur</a:t>
            </a:r>
            <a:r>
              <a:rPr sz="2800" spc="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160" dirty="0">
                <a:latin typeface="Calibri"/>
                <a:cs typeface="Calibri"/>
              </a:rPr>
              <a:t>I</a:t>
            </a:r>
            <a:r>
              <a:rPr sz="2800" spc="5" dirty="0">
                <a:latin typeface="Calibri"/>
                <a:cs typeface="Calibri"/>
              </a:rPr>
              <a:t>m</a:t>
            </a:r>
            <a:r>
              <a:rPr sz="2800" spc="-135" dirty="0">
                <a:latin typeface="Calibri"/>
                <a:cs typeface="Calibri"/>
              </a:rPr>
              <a:t> </a:t>
            </a:r>
            <a:r>
              <a:rPr sz="2800" spc="290" dirty="0">
                <a:latin typeface="Calibri"/>
                <a:cs typeface="Calibri"/>
              </a:rPr>
              <a:t>por</a:t>
            </a:r>
            <a:r>
              <a:rPr sz="2800" spc="295" dirty="0">
                <a:latin typeface="Calibri"/>
                <a:cs typeface="Calibri"/>
              </a:rPr>
              <a:t>t</a:t>
            </a:r>
            <a:r>
              <a:rPr sz="2800" spc="270" dirty="0">
                <a:latin typeface="Calibri"/>
                <a:cs typeface="Calibri"/>
              </a:rPr>
              <a:t>a</a:t>
            </a:r>
            <a:r>
              <a:rPr sz="2800" spc="290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2716" y="1219580"/>
            <a:ext cx="3729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4069" indent="-802005">
              <a:lnSpc>
                <a:spcPct val="100000"/>
              </a:lnSpc>
              <a:spcBef>
                <a:spcPts val="100"/>
              </a:spcBef>
              <a:buClr>
                <a:srgbClr val="F5FAFF"/>
              </a:buClr>
              <a:buFont typeface="Microsoft Sans Serif"/>
              <a:buChar char="●"/>
              <a:tabLst>
                <a:tab pos="814069" algn="l"/>
                <a:tab pos="814705" algn="l"/>
              </a:tabLst>
            </a:pP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R</a:t>
            </a:r>
            <a:r>
              <a:rPr sz="1800" b="1" spc="-15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a</a:t>
            </a:r>
            <a:r>
              <a:rPr sz="1800" b="1" spc="-12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n</a:t>
            </a:r>
            <a:r>
              <a:rPr sz="1800" b="1" spc="-12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d</a:t>
            </a:r>
            <a:r>
              <a:rPr sz="1800" b="1" spc="-12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o</a:t>
            </a:r>
            <a:r>
              <a:rPr sz="1800" b="1" spc="-13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m  </a:t>
            </a:r>
            <a:r>
              <a:rPr sz="1800" b="1" spc="155" dirty="0">
                <a:solidFill>
                  <a:srgbClr val="004852"/>
                </a:solidFill>
                <a:latin typeface="Calibri"/>
                <a:cs typeface="Calibri"/>
              </a:rPr>
              <a:t>Fo</a:t>
            </a:r>
            <a:r>
              <a:rPr sz="1800" b="1" spc="170" dirty="0">
                <a:solidFill>
                  <a:srgbClr val="004852"/>
                </a:solidFill>
                <a:latin typeface="Calibri"/>
                <a:cs typeface="Calibri"/>
              </a:rPr>
              <a:t>re</a:t>
            </a:r>
            <a:r>
              <a:rPr sz="1800" b="1" spc="165" dirty="0">
                <a:solidFill>
                  <a:srgbClr val="004852"/>
                </a:solidFill>
                <a:latin typeface="Calibri"/>
                <a:cs typeface="Calibri"/>
              </a:rPr>
              <a:t>s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t </a:t>
            </a:r>
            <a:r>
              <a:rPr sz="1800" b="1" spc="6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spc="145" dirty="0">
                <a:solidFill>
                  <a:srgbClr val="004852"/>
                </a:solidFill>
                <a:latin typeface="Calibri"/>
                <a:cs typeface="Calibri"/>
              </a:rPr>
              <a:t>C</a:t>
            </a:r>
            <a:r>
              <a:rPr sz="1800" b="1" spc="130" dirty="0">
                <a:solidFill>
                  <a:srgbClr val="004852"/>
                </a:solidFill>
                <a:latin typeface="Calibri"/>
                <a:cs typeface="Calibri"/>
              </a:rPr>
              <a:t>l</a:t>
            </a:r>
            <a:r>
              <a:rPr sz="1800" b="1" spc="140" dirty="0">
                <a:solidFill>
                  <a:srgbClr val="004852"/>
                </a:solidFill>
                <a:latin typeface="Calibri"/>
                <a:cs typeface="Calibri"/>
              </a:rPr>
              <a:t>ass</a:t>
            </a:r>
            <a:r>
              <a:rPr sz="1800" b="1" spc="130" dirty="0">
                <a:solidFill>
                  <a:srgbClr val="004852"/>
                </a:solidFill>
                <a:latin typeface="Calibri"/>
                <a:cs typeface="Calibri"/>
              </a:rPr>
              <a:t>i</a:t>
            </a:r>
            <a:r>
              <a:rPr sz="1800" b="1" spc="145" dirty="0">
                <a:solidFill>
                  <a:srgbClr val="004852"/>
                </a:solidFill>
                <a:latin typeface="Calibri"/>
                <a:cs typeface="Calibri"/>
              </a:rPr>
              <a:t>f</a:t>
            </a:r>
            <a:r>
              <a:rPr sz="1800" b="1" spc="130" dirty="0">
                <a:solidFill>
                  <a:srgbClr val="004852"/>
                </a:solidFill>
                <a:latin typeface="Calibri"/>
                <a:cs typeface="Calibri"/>
              </a:rPr>
              <a:t>i</a:t>
            </a:r>
            <a:r>
              <a:rPr sz="1800" b="1" spc="145" dirty="0">
                <a:solidFill>
                  <a:srgbClr val="004852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58358" y="1219580"/>
            <a:ext cx="2135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X</a:t>
            </a:r>
            <a:r>
              <a:rPr sz="1800" b="1" spc="-17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G</a:t>
            </a:r>
            <a:r>
              <a:rPr sz="1800" b="1" spc="-16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B</a:t>
            </a:r>
            <a:r>
              <a:rPr sz="1800" b="1" spc="-17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o</a:t>
            </a:r>
            <a:r>
              <a:rPr sz="1800" b="1" spc="-17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o</a:t>
            </a:r>
            <a:r>
              <a:rPr sz="1800" b="1" spc="-17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s</a:t>
            </a:r>
            <a:r>
              <a:rPr sz="1800" b="1" spc="-16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t </a:t>
            </a:r>
            <a:r>
              <a:rPr sz="1800" b="1" spc="-7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spc="145" dirty="0">
                <a:solidFill>
                  <a:srgbClr val="004852"/>
                </a:solidFill>
                <a:latin typeface="Calibri"/>
                <a:cs typeface="Calibri"/>
              </a:rPr>
              <a:t>C</a:t>
            </a:r>
            <a:r>
              <a:rPr sz="1800" b="1" spc="130" dirty="0">
                <a:solidFill>
                  <a:srgbClr val="004852"/>
                </a:solidFill>
                <a:latin typeface="Calibri"/>
                <a:cs typeface="Calibri"/>
              </a:rPr>
              <a:t>l</a:t>
            </a:r>
            <a:r>
              <a:rPr sz="1800" b="1" spc="140" dirty="0">
                <a:solidFill>
                  <a:srgbClr val="004852"/>
                </a:solidFill>
                <a:latin typeface="Calibri"/>
                <a:cs typeface="Calibri"/>
              </a:rPr>
              <a:t>ass</a:t>
            </a:r>
            <a:r>
              <a:rPr sz="1800" b="1" spc="130" dirty="0">
                <a:solidFill>
                  <a:srgbClr val="004852"/>
                </a:solidFill>
                <a:latin typeface="Calibri"/>
                <a:cs typeface="Calibri"/>
              </a:rPr>
              <a:t>i</a:t>
            </a:r>
            <a:r>
              <a:rPr sz="1800" b="1" spc="170" dirty="0">
                <a:solidFill>
                  <a:srgbClr val="004852"/>
                </a:solidFill>
                <a:latin typeface="Calibri"/>
                <a:cs typeface="Calibri"/>
              </a:rPr>
              <a:t>f</a:t>
            </a:r>
            <a:r>
              <a:rPr sz="1800" b="1" spc="130" dirty="0">
                <a:solidFill>
                  <a:srgbClr val="004852"/>
                </a:solidFill>
                <a:latin typeface="Calibri"/>
                <a:cs typeface="Calibri"/>
              </a:rPr>
              <a:t>i</a:t>
            </a:r>
            <a:r>
              <a:rPr sz="1800" b="1" spc="145" dirty="0">
                <a:solidFill>
                  <a:srgbClr val="004852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15265" y="1550669"/>
            <a:ext cx="3979545" cy="2933065"/>
            <a:chOff x="215265" y="1550669"/>
            <a:chExt cx="3979545" cy="293306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5265" y="2141181"/>
              <a:ext cx="3979545" cy="234251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315210" y="1562099"/>
              <a:ext cx="575945" cy="575310"/>
            </a:xfrm>
            <a:custGeom>
              <a:avLst/>
              <a:gdLst/>
              <a:ahLst/>
              <a:cxnLst/>
              <a:rect l="l" t="t" r="r" b="b"/>
              <a:pathLst>
                <a:path w="575944" h="575310">
                  <a:moveTo>
                    <a:pt x="431800" y="0"/>
                  </a:moveTo>
                  <a:lnTo>
                    <a:pt x="144144" y="0"/>
                  </a:lnTo>
                  <a:lnTo>
                    <a:pt x="144144" y="304164"/>
                  </a:lnTo>
                  <a:lnTo>
                    <a:pt x="0" y="304164"/>
                  </a:lnTo>
                  <a:lnTo>
                    <a:pt x="288289" y="575310"/>
                  </a:lnTo>
                  <a:lnTo>
                    <a:pt x="575944" y="304164"/>
                  </a:lnTo>
                  <a:lnTo>
                    <a:pt x="431800" y="304164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EC8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15844" y="1563369"/>
              <a:ext cx="575945" cy="575310"/>
            </a:xfrm>
            <a:custGeom>
              <a:avLst/>
              <a:gdLst/>
              <a:ahLst/>
              <a:cxnLst/>
              <a:rect l="l" t="t" r="r" b="b"/>
              <a:pathLst>
                <a:path w="575944" h="575310">
                  <a:moveTo>
                    <a:pt x="0" y="304800"/>
                  </a:moveTo>
                  <a:lnTo>
                    <a:pt x="144144" y="304800"/>
                  </a:lnTo>
                  <a:lnTo>
                    <a:pt x="144144" y="0"/>
                  </a:lnTo>
                  <a:lnTo>
                    <a:pt x="432435" y="0"/>
                  </a:lnTo>
                  <a:lnTo>
                    <a:pt x="432435" y="304800"/>
                  </a:lnTo>
                  <a:lnTo>
                    <a:pt x="575944" y="304800"/>
                  </a:lnTo>
                  <a:lnTo>
                    <a:pt x="288290" y="575309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B97A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485004" y="1529714"/>
            <a:ext cx="3846829" cy="2938145"/>
            <a:chOff x="4485004" y="1529714"/>
            <a:chExt cx="3846829" cy="293814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5004" y="2108161"/>
              <a:ext cx="3846829" cy="235966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424929" y="1541144"/>
              <a:ext cx="572770" cy="577215"/>
            </a:xfrm>
            <a:custGeom>
              <a:avLst/>
              <a:gdLst/>
              <a:ahLst/>
              <a:cxnLst/>
              <a:rect l="l" t="t" r="r" b="b"/>
              <a:pathLst>
                <a:path w="572770" h="577214">
                  <a:moveTo>
                    <a:pt x="429895" y="0"/>
                  </a:moveTo>
                  <a:lnTo>
                    <a:pt x="143510" y="0"/>
                  </a:lnTo>
                  <a:lnTo>
                    <a:pt x="143510" y="290194"/>
                  </a:lnTo>
                  <a:lnTo>
                    <a:pt x="0" y="290194"/>
                  </a:lnTo>
                  <a:lnTo>
                    <a:pt x="286385" y="577214"/>
                  </a:lnTo>
                  <a:lnTo>
                    <a:pt x="572770" y="290194"/>
                  </a:lnTo>
                  <a:lnTo>
                    <a:pt x="429895" y="290194"/>
                  </a:lnTo>
                  <a:lnTo>
                    <a:pt x="429895" y="0"/>
                  </a:lnTo>
                  <a:close/>
                </a:path>
              </a:pathLst>
            </a:custGeom>
            <a:solidFill>
              <a:srgbClr val="EC8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25564" y="1542414"/>
              <a:ext cx="572770" cy="577215"/>
            </a:xfrm>
            <a:custGeom>
              <a:avLst/>
              <a:gdLst/>
              <a:ahLst/>
              <a:cxnLst/>
              <a:rect l="l" t="t" r="r" b="b"/>
              <a:pathLst>
                <a:path w="572770" h="577214">
                  <a:moveTo>
                    <a:pt x="0" y="290195"/>
                  </a:moveTo>
                  <a:lnTo>
                    <a:pt x="143510" y="290195"/>
                  </a:lnTo>
                  <a:lnTo>
                    <a:pt x="143510" y="0"/>
                  </a:lnTo>
                  <a:lnTo>
                    <a:pt x="429894" y="0"/>
                  </a:lnTo>
                  <a:lnTo>
                    <a:pt x="429894" y="290195"/>
                  </a:lnTo>
                  <a:lnTo>
                    <a:pt x="572769" y="290195"/>
                  </a:lnTo>
                  <a:lnTo>
                    <a:pt x="286385" y="577215"/>
                  </a:lnTo>
                  <a:lnTo>
                    <a:pt x="0" y="290195"/>
                  </a:lnTo>
                  <a:close/>
                </a:path>
              </a:pathLst>
            </a:custGeom>
            <a:ln w="25400">
              <a:solidFill>
                <a:srgbClr val="B97A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636" y="487502"/>
            <a:ext cx="199072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265" dirty="0">
                <a:latin typeface="Calibri"/>
                <a:cs typeface="Calibri"/>
              </a:rPr>
              <a:t>C</a:t>
            </a:r>
            <a:r>
              <a:rPr sz="2800" spc="240" dirty="0">
                <a:latin typeface="Calibri"/>
                <a:cs typeface="Calibri"/>
              </a:rPr>
              <a:t>on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290" dirty="0">
                <a:latin typeface="Calibri"/>
                <a:cs typeface="Calibri"/>
              </a:rPr>
              <a:t> </a:t>
            </a:r>
            <a:r>
              <a:rPr sz="2800" spc="265" dirty="0">
                <a:latin typeface="Calibri"/>
                <a:cs typeface="Calibri"/>
              </a:rPr>
              <a:t>usio</a:t>
            </a:r>
            <a:r>
              <a:rPr sz="2800" spc="5" dirty="0">
                <a:latin typeface="Calibri"/>
                <a:cs typeface="Calibri"/>
              </a:rPr>
              <a:t>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8155" marR="450215" indent="-341630">
              <a:lnSpc>
                <a:spcPct val="112599"/>
              </a:lnSpc>
              <a:spcBef>
                <a:spcPts val="95"/>
              </a:spcBef>
              <a:buSzPct val="112500"/>
              <a:buFont typeface="Wingdings"/>
              <a:buChar char=""/>
              <a:tabLst>
                <a:tab pos="478155" algn="l"/>
                <a:tab pos="478790" algn="l"/>
              </a:tabLst>
            </a:pPr>
            <a:r>
              <a:rPr spc="-70" dirty="0"/>
              <a:t>Ram</a:t>
            </a:r>
            <a:r>
              <a:rPr spc="110" dirty="0"/>
              <a:t> </a:t>
            </a:r>
            <a:r>
              <a:rPr spc="-35" dirty="0"/>
              <a:t>,</a:t>
            </a:r>
            <a:r>
              <a:rPr spc="-105" dirty="0"/>
              <a:t> </a:t>
            </a:r>
            <a:r>
              <a:rPr spc="-50" dirty="0"/>
              <a:t>Battery_power</a:t>
            </a:r>
            <a:r>
              <a:rPr spc="175" dirty="0"/>
              <a:t> </a:t>
            </a:r>
            <a:r>
              <a:rPr spc="-45" dirty="0"/>
              <a:t>features</a:t>
            </a:r>
            <a:r>
              <a:rPr spc="75" dirty="0"/>
              <a:t> </a:t>
            </a:r>
            <a:r>
              <a:rPr spc="-55" dirty="0"/>
              <a:t>were</a:t>
            </a:r>
            <a:r>
              <a:rPr spc="80" dirty="0"/>
              <a:t> </a:t>
            </a:r>
            <a:r>
              <a:rPr spc="-55" dirty="0"/>
              <a:t>found</a:t>
            </a:r>
            <a:r>
              <a:rPr spc="40" dirty="0"/>
              <a:t> </a:t>
            </a:r>
            <a:r>
              <a:rPr spc="-45" dirty="0"/>
              <a:t>to</a:t>
            </a:r>
            <a:r>
              <a:rPr spc="35" dirty="0"/>
              <a:t> </a:t>
            </a:r>
            <a:r>
              <a:rPr spc="-60" dirty="0"/>
              <a:t>be</a:t>
            </a:r>
            <a:r>
              <a:rPr dirty="0"/>
              <a:t> </a:t>
            </a:r>
            <a:r>
              <a:rPr spc="-50" dirty="0"/>
              <a:t>the</a:t>
            </a:r>
            <a:r>
              <a:rPr spc="30" dirty="0"/>
              <a:t> </a:t>
            </a:r>
            <a:r>
              <a:rPr spc="-10" dirty="0"/>
              <a:t>most</a:t>
            </a:r>
            <a:r>
              <a:rPr spc="270" dirty="0"/>
              <a:t> </a:t>
            </a:r>
            <a:r>
              <a:rPr spc="-50" dirty="0"/>
              <a:t>relevant</a:t>
            </a:r>
            <a:r>
              <a:rPr spc="10" dirty="0"/>
              <a:t> </a:t>
            </a:r>
            <a:r>
              <a:rPr spc="-45" dirty="0"/>
              <a:t>features </a:t>
            </a:r>
            <a:r>
              <a:rPr spc="-550" dirty="0"/>
              <a:t> </a:t>
            </a:r>
            <a:r>
              <a:rPr spc="-5" dirty="0"/>
              <a:t>for</a:t>
            </a:r>
            <a:r>
              <a:rPr dirty="0"/>
              <a:t> </a:t>
            </a:r>
            <a:r>
              <a:rPr spc="-5" dirty="0"/>
              <a:t>predicting</a:t>
            </a:r>
            <a:r>
              <a:rPr dirty="0"/>
              <a:t> </a:t>
            </a:r>
            <a:r>
              <a:rPr spc="-5" dirty="0"/>
              <a:t>price </a:t>
            </a:r>
            <a:r>
              <a:rPr dirty="0"/>
              <a:t>range</a:t>
            </a:r>
            <a:r>
              <a:rPr spc="-5" dirty="0"/>
              <a:t> </a:t>
            </a:r>
            <a:r>
              <a:rPr spc="-10" dirty="0"/>
              <a:t>of</a:t>
            </a:r>
            <a:r>
              <a:rPr dirty="0"/>
              <a:t> </a:t>
            </a:r>
            <a:r>
              <a:rPr spc="40" dirty="0"/>
              <a:t>mobiles</a:t>
            </a:r>
            <a:r>
              <a:rPr spc="130" dirty="0"/>
              <a:t> </a:t>
            </a:r>
            <a:r>
              <a:rPr spc="-5" dirty="0"/>
              <a:t>and</a:t>
            </a:r>
            <a:r>
              <a:rPr dirty="0"/>
              <a:t> </a:t>
            </a:r>
            <a:r>
              <a:rPr spc="-5" dirty="0"/>
              <a:t>dropping </a:t>
            </a:r>
            <a:r>
              <a:rPr spc="-10" dirty="0"/>
              <a:t>negative</a:t>
            </a:r>
            <a:r>
              <a:rPr spc="20" dirty="0"/>
              <a:t> </a:t>
            </a:r>
            <a:r>
              <a:rPr spc="-5" dirty="0"/>
              <a:t>correlation </a:t>
            </a:r>
            <a:r>
              <a:rPr dirty="0"/>
              <a:t> </a:t>
            </a:r>
            <a:r>
              <a:rPr spc="-40" dirty="0"/>
              <a:t>f</a:t>
            </a:r>
            <a:r>
              <a:rPr spc="-50" dirty="0"/>
              <a:t>e</a:t>
            </a:r>
            <a:r>
              <a:rPr spc="-55" dirty="0"/>
              <a:t>a</a:t>
            </a:r>
            <a:r>
              <a:rPr spc="-30" dirty="0"/>
              <a:t>t</a:t>
            </a:r>
            <a:r>
              <a:rPr spc="-50" dirty="0"/>
              <a:t>ur</a:t>
            </a:r>
            <a:r>
              <a:rPr spc="-45" dirty="0"/>
              <a:t>e</a:t>
            </a:r>
            <a:r>
              <a:rPr spc="-50" dirty="0"/>
              <a:t>s</a:t>
            </a:r>
            <a:r>
              <a:rPr spc="-5" dirty="0"/>
              <a:t> </a:t>
            </a:r>
            <a:r>
              <a:rPr spc="-70" dirty="0"/>
              <a:t>w</a:t>
            </a:r>
            <a:r>
              <a:rPr spc="-45" dirty="0"/>
              <a:t>hich</a:t>
            </a:r>
            <a:r>
              <a:rPr spc="15" dirty="0"/>
              <a:t> </a:t>
            </a:r>
            <a:r>
              <a:rPr spc="-50" dirty="0"/>
              <a:t>are</a:t>
            </a:r>
            <a:r>
              <a:rPr spc="-5" dirty="0"/>
              <a:t> </a:t>
            </a:r>
            <a:r>
              <a:rPr spc="-35" dirty="0"/>
              <a:t>cl</a:t>
            </a:r>
            <a:r>
              <a:rPr spc="-65" dirty="0"/>
              <a:t>o</a:t>
            </a:r>
            <a:r>
              <a:rPr spc="-50" dirty="0"/>
              <a:t>ck</a:t>
            </a:r>
            <a:r>
              <a:rPr spc="-40" dirty="0"/>
              <a:t> </a:t>
            </a:r>
            <a:r>
              <a:rPr spc="-55" dirty="0"/>
              <a:t>spe</a:t>
            </a:r>
            <a:r>
              <a:rPr spc="-50" dirty="0"/>
              <a:t>e</a:t>
            </a:r>
            <a:r>
              <a:rPr spc="-55" dirty="0"/>
              <a:t>d</a:t>
            </a:r>
            <a:r>
              <a:rPr spc="30" dirty="0"/>
              <a:t> </a:t>
            </a:r>
            <a:r>
              <a:rPr spc="-35" dirty="0"/>
              <a:t>,</a:t>
            </a:r>
            <a:r>
              <a:rPr spc="-175" dirty="0"/>
              <a:t> </a:t>
            </a:r>
            <a:r>
              <a:rPr spc="-75" dirty="0"/>
              <a:t>m</a:t>
            </a:r>
            <a:r>
              <a:rPr spc="-65" dirty="0"/>
              <a:t>ob</a:t>
            </a:r>
            <a:r>
              <a:rPr spc="-15" dirty="0"/>
              <a:t>i</a:t>
            </a:r>
            <a:r>
              <a:rPr spc="-30" dirty="0"/>
              <a:t>l</a:t>
            </a:r>
            <a:r>
              <a:rPr spc="-55" dirty="0"/>
              <a:t>e_</a:t>
            </a:r>
            <a:r>
              <a:rPr spc="-70" dirty="0"/>
              <a:t>w</a:t>
            </a:r>
            <a:r>
              <a:rPr spc="-35" dirty="0"/>
              <a:t>t</a:t>
            </a:r>
            <a:r>
              <a:rPr spc="5" dirty="0"/>
              <a:t> </a:t>
            </a:r>
            <a:r>
              <a:rPr spc="-35" dirty="0"/>
              <a:t>,</a:t>
            </a:r>
            <a:r>
              <a:rPr spc="-180" dirty="0"/>
              <a:t> </a:t>
            </a:r>
            <a:r>
              <a:rPr spc="-55" dirty="0"/>
              <a:t>touc</a:t>
            </a:r>
            <a:r>
              <a:rPr spc="-50" dirty="0"/>
              <a:t>h_scree</a:t>
            </a:r>
            <a:r>
              <a:rPr spc="-55" dirty="0"/>
              <a:t>n</a:t>
            </a:r>
          </a:p>
          <a:p>
            <a:pPr marL="478155" marR="247650" indent="-344805">
              <a:lnSpc>
                <a:spcPct val="113900"/>
              </a:lnSpc>
              <a:spcBef>
                <a:spcPts val="235"/>
              </a:spcBef>
              <a:buSzPct val="112500"/>
              <a:buFont typeface="Wingdings"/>
              <a:buChar char=""/>
              <a:tabLst>
                <a:tab pos="478155" algn="l"/>
                <a:tab pos="478790" algn="l"/>
              </a:tabLst>
            </a:pPr>
            <a:r>
              <a:rPr spc="-10" dirty="0"/>
              <a:t>Kneighbors</a:t>
            </a:r>
            <a:r>
              <a:rPr spc="130" dirty="0"/>
              <a:t> </a:t>
            </a:r>
            <a:r>
              <a:rPr spc="-55" dirty="0"/>
              <a:t>and</a:t>
            </a:r>
            <a:r>
              <a:rPr spc="-40" dirty="0"/>
              <a:t> </a:t>
            </a:r>
            <a:r>
              <a:rPr spc="-55" dirty="0"/>
              <a:t>Xgboost</a:t>
            </a:r>
            <a:r>
              <a:rPr spc="5" dirty="0"/>
              <a:t> </a:t>
            </a:r>
            <a:r>
              <a:rPr spc="-50" dirty="0"/>
              <a:t>are</a:t>
            </a:r>
            <a:r>
              <a:rPr spc="-75" dirty="0"/>
              <a:t> </a:t>
            </a:r>
            <a:r>
              <a:rPr spc="-45" dirty="0"/>
              <a:t>given</a:t>
            </a:r>
            <a:r>
              <a:rPr spc="-95" dirty="0"/>
              <a:t> </a:t>
            </a:r>
            <a:r>
              <a:rPr spc="-50" dirty="0"/>
              <a:t>best accuracy</a:t>
            </a:r>
            <a:r>
              <a:rPr spc="-60" dirty="0"/>
              <a:t> </a:t>
            </a:r>
            <a:r>
              <a:rPr spc="-50" dirty="0"/>
              <a:t>score</a:t>
            </a:r>
            <a:r>
              <a:rPr spc="-40" dirty="0"/>
              <a:t> </a:t>
            </a:r>
            <a:r>
              <a:rPr spc="-75" dirty="0"/>
              <a:t>95%</a:t>
            </a:r>
            <a:r>
              <a:rPr spc="-10" dirty="0"/>
              <a:t> </a:t>
            </a:r>
            <a:r>
              <a:rPr spc="-35" dirty="0"/>
              <a:t>test</a:t>
            </a:r>
            <a:r>
              <a:rPr spc="25" dirty="0"/>
              <a:t> </a:t>
            </a:r>
            <a:r>
              <a:rPr spc="-60" dirty="0"/>
              <a:t>,93%</a:t>
            </a:r>
            <a:r>
              <a:rPr spc="-55" dirty="0"/>
              <a:t> </a:t>
            </a:r>
            <a:r>
              <a:rPr spc="-45" dirty="0"/>
              <a:t>train </a:t>
            </a:r>
            <a:r>
              <a:rPr spc="-40" dirty="0"/>
              <a:t> </a:t>
            </a:r>
            <a:r>
              <a:rPr spc="-114" dirty="0"/>
              <a:t>and</a:t>
            </a:r>
            <a:r>
              <a:rPr spc="45" dirty="0"/>
              <a:t> </a:t>
            </a:r>
            <a:r>
              <a:rPr spc="-140" dirty="0"/>
              <a:t>91%</a:t>
            </a:r>
            <a:r>
              <a:rPr spc="-45" dirty="0"/>
              <a:t> </a:t>
            </a:r>
            <a:r>
              <a:rPr spc="-80" dirty="0"/>
              <a:t>train</a:t>
            </a:r>
            <a:r>
              <a:rPr spc="130" dirty="0"/>
              <a:t> </a:t>
            </a:r>
            <a:r>
              <a:rPr spc="-70" dirty="0"/>
              <a:t>,</a:t>
            </a:r>
            <a:r>
              <a:rPr spc="-165" dirty="0"/>
              <a:t> </a:t>
            </a:r>
            <a:r>
              <a:rPr spc="-90" dirty="0"/>
              <a:t>88%</a:t>
            </a:r>
            <a:r>
              <a:rPr spc="245" dirty="0"/>
              <a:t> </a:t>
            </a:r>
            <a:r>
              <a:rPr spc="-80" dirty="0"/>
              <a:t>test</a:t>
            </a:r>
            <a:r>
              <a:rPr spc="160" dirty="0"/>
              <a:t> </a:t>
            </a:r>
            <a:r>
              <a:rPr spc="-90" dirty="0"/>
              <a:t>respectively</a:t>
            </a:r>
            <a:r>
              <a:rPr spc="55" dirty="0"/>
              <a:t> </a:t>
            </a:r>
            <a:r>
              <a:rPr spc="-110" dirty="0"/>
              <a:t>and</a:t>
            </a:r>
            <a:r>
              <a:rPr spc="25" dirty="0"/>
              <a:t> </a:t>
            </a:r>
            <a:r>
              <a:rPr spc="-95" dirty="0"/>
              <a:t>roc_auc</a:t>
            </a:r>
            <a:r>
              <a:rPr spc="-45" dirty="0"/>
              <a:t> </a:t>
            </a:r>
            <a:r>
              <a:rPr spc="-90" dirty="0"/>
              <a:t>score</a:t>
            </a:r>
            <a:r>
              <a:rPr spc="45" dirty="0"/>
              <a:t> </a:t>
            </a:r>
            <a:r>
              <a:rPr spc="-80" dirty="0"/>
              <a:t>for</a:t>
            </a:r>
            <a:r>
              <a:rPr spc="20" dirty="0"/>
              <a:t> </a:t>
            </a:r>
            <a:r>
              <a:rPr spc="-55" dirty="0"/>
              <a:t>kneighbors</a:t>
            </a:r>
            <a:r>
              <a:rPr spc="250" dirty="0"/>
              <a:t> </a:t>
            </a:r>
            <a:r>
              <a:rPr spc="-40" dirty="0"/>
              <a:t>is</a:t>
            </a:r>
            <a:r>
              <a:rPr spc="265" dirty="0"/>
              <a:t> </a:t>
            </a:r>
            <a:r>
              <a:rPr spc="-65" dirty="0"/>
              <a:t>99%</a:t>
            </a:r>
          </a:p>
          <a:p>
            <a:pPr marL="478155" indent="-342265">
              <a:lnSpc>
                <a:spcPct val="100000"/>
              </a:lnSpc>
              <a:spcBef>
                <a:spcPts val="100"/>
              </a:spcBef>
              <a:buSzPct val="112500"/>
              <a:buFont typeface="Wingdings"/>
              <a:buChar char=""/>
              <a:tabLst>
                <a:tab pos="478155" algn="l"/>
                <a:tab pos="478790" algn="l"/>
              </a:tabLst>
            </a:pPr>
            <a:r>
              <a:rPr spc="70" dirty="0"/>
              <a:t>Tuning</a:t>
            </a:r>
            <a:r>
              <a:rPr spc="100" dirty="0"/>
              <a:t> </a:t>
            </a:r>
            <a:r>
              <a:rPr spc="-5" dirty="0"/>
              <a:t>the</a:t>
            </a:r>
            <a:r>
              <a:rPr spc="-85" dirty="0"/>
              <a:t> </a:t>
            </a:r>
            <a:r>
              <a:rPr spc="-5" dirty="0"/>
              <a:t>hyperparameters</a:t>
            </a:r>
            <a:r>
              <a:rPr spc="-110" dirty="0"/>
              <a:t> </a:t>
            </a:r>
            <a:r>
              <a:rPr spc="5" dirty="0"/>
              <a:t>by</a:t>
            </a:r>
            <a:r>
              <a:rPr spc="-75" dirty="0"/>
              <a:t> </a:t>
            </a:r>
            <a:r>
              <a:rPr spc="-5" dirty="0"/>
              <a:t>GridSearchCV</a:t>
            </a:r>
            <a:r>
              <a:rPr spc="-95" dirty="0"/>
              <a:t> </a:t>
            </a:r>
            <a:r>
              <a:rPr spc="5" dirty="0"/>
              <a:t>on</a:t>
            </a:r>
            <a:r>
              <a:rPr spc="-85" dirty="0"/>
              <a:t> </a:t>
            </a:r>
            <a:r>
              <a:rPr spc="40" dirty="0"/>
              <a:t>kneighbors</a:t>
            </a:r>
            <a:r>
              <a:rPr spc="25" dirty="0"/>
              <a:t> </a:t>
            </a:r>
            <a:r>
              <a:rPr dirty="0"/>
              <a:t>but</a:t>
            </a:r>
            <a:r>
              <a:rPr spc="-35" dirty="0"/>
              <a:t> </a:t>
            </a:r>
            <a:r>
              <a:rPr dirty="0"/>
              <a:t>not</a:t>
            </a:r>
            <a:r>
              <a:rPr spc="-114" dirty="0"/>
              <a:t> </a:t>
            </a:r>
            <a:r>
              <a:rPr spc="-5" dirty="0"/>
              <a:t>getting</a:t>
            </a:r>
          </a:p>
          <a:p>
            <a:pPr marL="478155" marR="6350">
              <a:lnSpc>
                <a:spcPts val="2180"/>
              </a:lnSpc>
              <a:spcBef>
                <a:spcPts val="95"/>
              </a:spcBef>
            </a:pPr>
            <a:r>
              <a:rPr spc="-65" dirty="0"/>
              <a:t>much</a:t>
            </a:r>
            <a:r>
              <a:rPr spc="-125" dirty="0"/>
              <a:t> </a:t>
            </a:r>
            <a:r>
              <a:rPr spc="-45" dirty="0"/>
              <a:t>difference</a:t>
            </a:r>
            <a:r>
              <a:rPr spc="-100" dirty="0"/>
              <a:t> </a:t>
            </a:r>
            <a:r>
              <a:rPr spc="-25" dirty="0"/>
              <a:t>in </a:t>
            </a:r>
            <a:r>
              <a:rPr spc="20" dirty="0"/>
              <a:t>results</a:t>
            </a:r>
            <a:r>
              <a:rPr spc="60" dirty="0"/>
              <a:t> </a:t>
            </a:r>
            <a:r>
              <a:rPr spc="-55" dirty="0"/>
              <a:t>but</a:t>
            </a:r>
            <a:r>
              <a:rPr spc="-120" dirty="0"/>
              <a:t> </a:t>
            </a:r>
            <a:r>
              <a:rPr spc="-40" dirty="0"/>
              <a:t>the</a:t>
            </a:r>
            <a:r>
              <a:rPr spc="-114" dirty="0"/>
              <a:t> </a:t>
            </a:r>
            <a:r>
              <a:rPr spc="-50" dirty="0"/>
              <a:t>best</a:t>
            </a:r>
            <a:r>
              <a:rPr spc="-125" dirty="0"/>
              <a:t> </a:t>
            </a:r>
            <a:r>
              <a:rPr spc="-55" dirty="0"/>
              <a:t>parameters</a:t>
            </a:r>
            <a:r>
              <a:rPr spc="-120" dirty="0"/>
              <a:t> </a:t>
            </a:r>
            <a:r>
              <a:rPr spc="-50" dirty="0"/>
              <a:t>n_neighbors</a:t>
            </a:r>
            <a:r>
              <a:rPr spc="-120" dirty="0"/>
              <a:t> </a:t>
            </a:r>
            <a:r>
              <a:rPr spc="-45" dirty="0"/>
              <a:t>for</a:t>
            </a:r>
            <a:r>
              <a:rPr spc="-85" dirty="0"/>
              <a:t> </a:t>
            </a:r>
            <a:r>
              <a:rPr spc="-45" dirty="0"/>
              <a:t>train</a:t>
            </a:r>
            <a:r>
              <a:rPr spc="-125" dirty="0"/>
              <a:t> </a:t>
            </a:r>
            <a:r>
              <a:rPr spc="-50" dirty="0"/>
              <a:t>and</a:t>
            </a:r>
            <a:r>
              <a:rPr spc="-130" dirty="0"/>
              <a:t> </a:t>
            </a:r>
            <a:r>
              <a:rPr dirty="0"/>
              <a:t>test </a:t>
            </a:r>
            <a:r>
              <a:rPr spc="-550" dirty="0"/>
              <a:t> </a:t>
            </a:r>
            <a:r>
              <a:rPr dirty="0"/>
              <a:t>are</a:t>
            </a:r>
            <a:r>
              <a:rPr spc="-204" dirty="0"/>
              <a:t> </a:t>
            </a:r>
            <a:r>
              <a:rPr spc="-5" dirty="0"/>
              <a:t>11and</a:t>
            </a:r>
            <a:r>
              <a:rPr spc="-170" dirty="0"/>
              <a:t> </a:t>
            </a:r>
            <a:r>
              <a:rPr spc="-10" dirty="0"/>
              <a:t>17</a:t>
            </a:r>
          </a:p>
          <a:p>
            <a:pPr marL="478155" marR="286385" indent="-341630">
              <a:lnSpc>
                <a:spcPts val="2160"/>
              </a:lnSpc>
              <a:spcBef>
                <a:spcPts val="50"/>
              </a:spcBef>
              <a:buSzPct val="112500"/>
              <a:buFont typeface="Wingdings"/>
              <a:buChar char=""/>
              <a:tabLst>
                <a:tab pos="478155" algn="l"/>
                <a:tab pos="478790" algn="l"/>
              </a:tabLst>
            </a:pPr>
            <a:r>
              <a:rPr spc="-60" dirty="0"/>
              <a:t>So</a:t>
            </a:r>
            <a:r>
              <a:rPr spc="-25" dirty="0"/>
              <a:t> </a:t>
            </a:r>
            <a:r>
              <a:rPr spc="-60" dirty="0"/>
              <a:t>we</a:t>
            </a:r>
            <a:r>
              <a:rPr spc="-5" dirty="0"/>
              <a:t> </a:t>
            </a:r>
            <a:r>
              <a:rPr spc="-50" dirty="0"/>
              <a:t>conclude</a:t>
            </a:r>
            <a:r>
              <a:rPr spc="-5" dirty="0"/>
              <a:t> </a:t>
            </a:r>
            <a:r>
              <a:rPr spc="-45" dirty="0"/>
              <a:t>that</a:t>
            </a:r>
            <a:r>
              <a:rPr spc="35" dirty="0"/>
              <a:t> </a:t>
            </a:r>
            <a:r>
              <a:rPr spc="-5" dirty="0"/>
              <a:t>kneighbors</a:t>
            </a:r>
            <a:r>
              <a:rPr spc="135" dirty="0"/>
              <a:t> </a:t>
            </a:r>
            <a:r>
              <a:rPr spc="-40" dirty="0"/>
              <a:t>classifier</a:t>
            </a:r>
            <a:r>
              <a:rPr spc="-10" dirty="0"/>
              <a:t> </a:t>
            </a:r>
            <a:r>
              <a:rPr spc="-5" dirty="0"/>
              <a:t>is</a:t>
            </a:r>
            <a:r>
              <a:rPr spc="160" dirty="0"/>
              <a:t> </a:t>
            </a:r>
            <a:r>
              <a:rPr spc="-45" dirty="0"/>
              <a:t>giving</a:t>
            </a:r>
            <a:r>
              <a:rPr spc="-20" dirty="0"/>
              <a:t> </a:t>
            </a:r>
            <a:r>
              <a:rPr spc="-50" dirty="0"/>
              <a:t>the</a:t>
            </a:r>
            <a:r>
              <a:rPr spc="25" dirty="0"/>
              <a:t> </a:t>
            </a:r>
            <a:r>
              <a:rPr spc="-50" dirty="0"/>
              <a:t>best</a:t>
            </a:r>
            <a:r>
              <a:rPr spc="15" dirty="0"/>
              <a:t> </a:t>
            </a:r>
            <a:r>
              <a:rPr spc="20" dirty="0"/>
              <a:t>results</a:t>
            </a:r>
            <a:r>
              <a:rPr spc="170" dirty="0"/>
              <a:t> </a:t>
            </a:r>
            <a:r>
              <a:rPr spc="-45" dirty="0"/>
              <a:t>for</a:t>
            </a:r>
            <a:r>
              <a:rPr spc="10" dirty="0"/>
              <a:t> </a:t>
            </a:r>
            <a:r>
              <a:rPr spc="-50" dirty="0"/>
              <a:t>these </a:t>
            </a:r>
            <a:r>
              <a:rPr spc="-545" dirty="0"/>
              <a:t> </a:t>
            </a:r>
            <a:r>
              <a:rPr dirty="0"/>
              <a:t>dataset</a:t>
            </a:r>
          </a:p>
          <a:p>
            <a:pPr marL="478155" marR="1530985" indent="-344805">
              <a:lnSpc>
                <a:spcPts val="2160"/>
              </a:lnSpc>
              <a:spcBef>
                <a:spcPts val="45"/>
              </a:spcBef>
              <a:buSzPct val="112500"/>
              <a:buFont typeface="Wingdings"/>
              <a:buChar char=""/>
              <a:tabLst>
                <a:tab pos="478155" algn="l"/>
                <a:tab pos="478790" algn="l"/>
              </a:tabLst>
            </a:pPr>
            <a:r>
              <a:rPr spc="-60" dirty="0"/>
              <a:t>So</a:t>
            </a:r>
            <a:r>
              <a:rPr spc="70" dirty="0"/>
              <a:t> </a:t>
            </a:r>
            <a:r>
              <a:rPr spc="-60" dirty="0"/>
              <a:t>we</a:t>
            </a:r>
            <a:r>
              <a:rPr spc="70" dirty="0"/>
              <a:t> </a:t>
            </a:r>
            <a:r>
              <a:rPr spc="-55" dirty="0"/>
              <a:t>can</a:t>
            </a:r>
            <a:r>
              <a:rPr spc="-15" dirty="0"/>
              <a:t> </a:t>
            </a:r>
            <a:r>
              <a:rPr spc="-50" dirty="0"/>
              <a:t>say</a:t>
            </a:r>
            <a:r>
              <a:rPr spc="30" dirty="0"/>
              <a:t> </a:t>
            </a:r>
            <a:r>
              <a:rPr spc="-45" dirty="0"/>
              <a:t>that</a:t>
            </a:r>
            <a:r>
              <a:rPr spc="45" dirty="0"/>
              <a:t> </a:t>
            </a:r>
            <a:r>
              <a:rPr spc="-20" dirty="0"/>
              <a:t>in</a:t>
            </a:r>
            <a:r>
              <a:rPr spc="200" dirty="0"/>
              <a:t> </a:t>
            </a:r>
            <a:r>
              <a:rPr spc="-50" dirty="0"/>
              <a:t>the</a:t>
            </a:r>
            <a:r>
              <a:rPr spc="50" dirty="0"/>
              <a:t> </a:t>
            </a:r>
            <a:r>
              <a:rPr spc="-45" dirty="0"/>
              <a:t>price</a:t>
            </a:r>
            <a:r>
              <a:rPr spc="50" dirty="0"/>
              <a:t> </a:t>
            </a:r>
            <a:r>
              <a:rPr spc="-55" dirty="0"/>
              <a:t>range</a:t>
            </a:r>
            <a:r>
              <a:rPr spc="50" dirty="0"/>
              <a:t> </a:t>
            </a:r>
            <a:r>
              <a:rPr spc="-45" dirty="0"/>
              <a:t>prediction</a:t>
            </a:r>
            <a:r>
              <a:rPr spc="105" dirty="0"/>
              <a:t> </a:t>
            </a:r>
            <a:r>
              <a:rPr spc="-50" dirty="0"/>
              <a:t>as</a:t>
            </a:r>
            <a:r>
              <a:rPr spc="35" dirty="0"/>
              <a:t> </a:t>
            </a:r>
            <a:r>
              <a:rPr spc="-50" dirty="0"/>
              <a:t>the</a:t>
            </a:r>
            <a:r>
              <a:rPr spc="45" dirty="0"/>
              <a:t> </a:t>
            </a:r>
            <a:r>
              <a:rPr spc="-50" dirty="0"/>
              <a:t>ram</a:t>
            </a:r>
            <a:r>
              <a:rPr spc="75" dirty="0"/>
              <a:t> </a:t>
            </a:r>
            <a:r>
              <a:rPr spc="-50" dirty="0"/>
              <a:t>and </a:t>
            </a:r>
            <a:r>
              <a:rPr spc="-545" dirty="0"/>
              <a:t> </a:t>
            </a:r>
            <a:r>
              <a:rPr spc="-55" dirty="0"/>
              <a:t>battery_power</a:t>
            </a:r>
            <a:r>
              <a:rPr spc="145" dirty="0"/>
              <a:t> </a:t>
            </a:r>
            <a:r>
              <a:rPr spc="-50" dirty="0"/>
              <a:t>increases</a:t>
            </a:r>
            <a:r>
              <a:rPr spc="120" dirty="0"/>
              <a:t> </a:t>
            </a:r>
            <a:r>
              <a:rPr spc="-50" dirty="0"/>
              <a:t>the</a:t>
            </a:r>
            <a:r>
              <a:rPr spc="50" dirty="0"/>
              <a:t> </a:t>
            </a:r>
            <a:r>
              <a:rPr spc="-45" dirty="0"/>
              <a:t>price</a:t>
            </a:r>
            <a:r>
              <a:rPr spc="65" dirty="0"/>
              <a:t> </a:t>
            </a:r>
            <a:r>
              <a:rPr spc="-55" dirty="0"/>
              <a:t>range</a:t>
            </a:r>
            <a:r>
              <a:rPr spc="80" dirty="0"/>
              <a:t> </a:t>
            </a:r>
            <a:r>
              <a:rPr spc="10" dirty="0"/>
              <a:t>will</a:t>
            </a:r>
            <a:r>
              <a:rPr spc="210" dirty="0"/>
              <a:t> </a:t>
            </a:r>
            <a:r>
              <a:rPr spc="-50" dirty="0"/>
              <a:t>increase</a:t>
            </a:r>
            <a:r>
              <a:rPr spc="75" dirty="0"/>
              <a:t> </a:t>
            </a:r>
            <a:r>
              <a:rPr spc="-45" dirty="0"/>
              <a:t>for</a:t>
            </a:r>
            <a:r>
              <a:rPr spc="40" dirty="0"/>
              <a:t> </a:t>
            </a:r>
            <a:r>
              <a:rPr spc="-50" dirty="0"/>
              <a:t>sure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4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636" y="460069"/>
            <a:ext cx="331787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Calibri"/>
                <a:cs typeface="Calibri"/>
              </a:rPr>
              <a:t>Problem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Statement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9636" y="1061085"/>
            <a:ext cx="8095615" cy="3758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b="1" spc="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problem</a:t>
            </a:r>
            <a:r>
              <a:rPr sz="1800" b="1" spc="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statement</a:t>
            </a:r>
            <a:r>
              <a:rPr sz="1800" b="1" spc="-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800" b="1" spc="-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800" b="1" spc="-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predict</a:t>
            </a:r>
            <a:r>
              <a:rPr sz="1800" b="1" spc="-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b="1" spc="-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price</a:t>
            </a:r>
            <a:r>
              <a:rPr sz="1800" b="1" spc="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range</a:t>
            </a:r>
            <a:r>
              <a:rPr sz="1800" b="1" spc="-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800" b="1" spc="-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mobile 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35" dirty="0">
                <a:solidFill>
                  <a:srgbClr val="124F5C"/>
                </a:solidFill>
                <a:latin typeface="Verdana"/>
                <a:cs typeface="Verdana"/>
              </a:rPr>
              <a:t>phones</a:t>
            </a:r>
            <a:r>
              <a:rPr sz="1800" b="1" spc="20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30" dirty="0">
                <a:solidFill>
                  <a:srgbClr val="124F5C"/>
                </a:solidFill>
                <a:latin typeface="Verdana"/>
                <a:cs typeface="Verdana"/>
              </a:rPr>
              <a:t>based</a:t>
            </a:r>
            <a:r>
              <a:rPr sz="1800" b="1" spc="1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45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sz="1800" b="1" spc="2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2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b="1" spc="2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14" dirty="0">
                <a:solidFill>
                  <a:srgbClr val="124F5C"/>
                </a:solidFill>
                <a:latin typeface="Verdana"/>
                <a:cs typeface="Verdana"/>
              </a:rPr>
              <a:t>features</a:t>
            </a:r>
            <a:r>
              <a:rPr sz="1800" b="1" spc="2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05" dirty="0">
                <a:solidFill>
                  <a:srgbClr val="124F5C"/>
                </a:solidFill>
                <a:latin typeface="Verdana"/>
                <a:cs typeface="Verdana"/>
              </a:rPr>
              <a:t>available</a:t>
            </a:r>
            <a:r>
              <a:rPr sz="1800" b="1" spc="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10" dirty="0">
                <a:solidFill>
                  <a:srgbClr val="124F5C"/>
                </a:solidFill>
                <a:latin typeface="Verdana"/>
                <a:cs typeface="Verdana"/>
              </a:rPr>
              <a:t>(price</a:t>
            </a:r>
            <a:r>
              <a:rPr sz="1800" b="1" spc="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25" dirty="0">
                <a:solidFill>
                  <a:srgbClr val="124F5C"/>
                </a:solidFill>
                <a:latin typeface="Verdana"/>
                <a:cs typeface="Verdana"/>
              </a:rPr>
              <a:t>range</a:t>
            </a:r>
            <a:r>
              <a:rPr sz="1800" b="1" spc="20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10" dirty="0">
                <a:solidFill>
                  <a:srgbClr val="124F5C"/>
                </a:solidFill>
                <a:latin typeface="Verdana"/>
                <a:cs typeface="Verdana"/>
              </a:rPr>
              <a:t>indicating</a:t>
            </a:r>
            <a:r>
              <a:rPr sz="1800" b="1" spc="229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60" dirty="0">
                <a:solidFill>
                  <a:srgbClr val="124F5C"/>
                </a:solidFill>
                <a:latin typeface="Verdana"/>
                <a:cs typeface="Verdana"/>
              </a:rPr>
              <a:t>how </a:t>
            </a:r>
            <a:r>
              <a:rPr sz="1800" b="1" spc="-6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25" dirty="0">
                <a:solidFill>
                  <a:srgbClr val="124F5C"/>
                </a:solidFill>
                <a:latin typeface="Verdana"/>
                <a:cs typeface="Verdana"/>
              </a:rPr>
              <a:t>high</a:t>
            </a:r>
            <a:r>
              <a:rPr sz="1800" b="1" spc="-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2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10" dirty="0">
                <a:solidFill>
                  <a:srgbClr val="124F5C"/>
                </a:solidFill>
                <a:latin typeface="Verdana"/>
                <a:cs typeface="Verdana"/>
              </a:rPr>
              <a:t>price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is).</a:t>
            </a:r>
            <a:r>
              <a:rPr sz="1800" b="1" spc="-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30" dirty="0">
                <a:solidFill>
                  <a:srgbClr val="124F5C"/>
                </a:solidFill>
                <a:latin typeface="Verdana"/>
                <a:cs typeface="Verdana"/>
              </a:rPr>
              <a:t>Here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2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b="1" spc="-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10" dirty="0">
                <a:solidFill>
                  <a:srgbClr val="124F5C"/>
                </a:solidFill>
                <a:latin typeface="Verdana"/>
                <a:cs typeface="Verdana"/>
              </a:rPr>
              <a:t>description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800" b="1" spc="-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10" dirty="0">
                <a:solidFill>
                  <a:srgbClr val="124F5C"/>
                </a:solidFill>
                <a:latin typeface="Verdana"/>
                <a:cs typeface="Verdana"/>
              </a:rPr>
              <a:t>target</a:t>
            </a:r>
            <a:r>
              <a:rPr sz="1800" b="1" spc="-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10" dirty="0">
                <a:solidFill>
                  <a:srgbClr val="124F5C"/>
                </a:solidFill>
                <a:latin typeface="Verdana"/>
                <a:cs typeface="Verdana"/>
              </a:rPr>
              <a:t>classes:</a:t>
            </a:r>
            <a:endParaRPr sz="1800">
              <a:latin typeface="Verdana"/>
              <a:cs typeface="Verdana"/>
            </a:endParaRPr>
          </a:p>
          <a:p>
            <a:pPr marL="469900" indent="-342265">
              <a:lnSpc>
                <a:spcPct val="100000"/>
              </a:lnSpc>
              <a:spcBef>
                <a:spcPts val="985"/>
              </a:spcBef>
              <a:buFont typeface="Times New Roman"/>
              <a:buChar char="●"/>
              <a:tabLst>
                <a:tab pos="469900" algn="l"/>
                <a:tab pos="470534" algn="l"/>
              </a:tabLst>
            </a:pP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800" b="1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b="1" spc="-125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st</a:t>
            </a:r>
            <a:r>
              <a:rPr sz="1800" b="1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endParaRPr sz="1800">
              <a:latin typeface="Verdana"/>
              <a:cs typeface="Verdana"/>
            </a:endParaRPr>
          </a:p>
          <a:p>
            <a:pPr marL="469900" indent="-342265">
              <a:lnSpc>
                <a:spcPct val="100000"/>
              </a:lnSpc>
              <a:spcBef>
                <a:spcPts val="310"/>
              </a:spcBef>
              <a:buFont typeface="Times New Roman"/>
              <a:buChar char="●"/>
              <a:tabLst>
                <a:tab pos="469900" algn="l"/>
                <a:tab pos="470534" algn="l"/>
              </a:tabLst>
            </a:pPr>
            <a:r>
              <a:rPr sz="1800" b="1" spc="-150" dirty="0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r>
              <a:rPr sz="1800" b="1" spc="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05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800" b="1" spc="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45" dirty="0">
                <a:solidFill>
                  <a:srgbClr val="124F5C"/>
                </a:solidFill>
                <a:latin typeface="Verdana"/>
                <a:cs typeface="Verdana"/>
              </a:rPr>
              <a:t>Medium</a:t>
            </a:r>
            <a:r>
              <a:rPr sz="1800" b="1" spc="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14" dirty="0">
                <a:solidFill>
                  <a:srgbClr val="124F5C"/>
                </a:solidFill>
                <a:latin typeface="Verdana"/>
                <a:cs typeface="Verdana"/>
              </a:rPr>
              <a:t>cost</a:t>
            </a:r>
            <a:r>
              <a:rPr sz="1800" b="1" spc="-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30" dirty="0">
                <a:solidFill>
                  <a:srgbClr val="124F5C"/>
                </a:solidFill>
                <a:latin typeface="Verdana"/>
                <a:cs typeface="Verdana"/>
              </a:rPr>
              <a:t>phones</a:t>
            </a:r>
            <a:endParaRPr sz="1800">
              <a:latin typeface="Verdana"/>
              <a:cs typeface="Verdana"/>
            </a:endParaRPr>
          </a:p>
          <a:p>
            <a:pPr marL="469900" indent="-342265">
              <a:lnSpc>
                <a:spcPct val="100000"/>
              </a:lnSpc>
              <a:spcBef>
                <a:spcPts val="315"/>
              </a:spcBef>
              <a:buFont typeface="Times New Roman"/>
              <a:buChar char="●"/>
              <a:tabLst>
                <a:tab pos="469900" algn="l"/>
                <a:tab pos="470534" algn="l"/>
              </a:tabLst>
            </a:pP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800" b="1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b="1" spc="-4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st</a:t>
            </a:r>
            <a:r>
              <a:rPr sz="1800" b="1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ph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endParaRPr sz="1800">
              <a:latin typeface="Verdana"/>
              <a:cs typeface="Verdana"/>
            </a:endParaRPr>
          </a:p>
          <a:p>
            <a:pPr marL="469900" indent="-342265">
              <a:lnSpc>
                <a:spcPct val="100000"/>
              </a:lnSpc>
              <a:spcBef>
                <a:spcPts val="335"/>
              </a:spcBef>
              <a:buFont typeface="Times New Roman"/>
              <a:buChar char="●"/>
              <a:tabLst>
                <a:tab pos="469900" algn="l"/>
                <a:tab pos="470534" algn="l"/>
              </a:tabLst>
            </a:pPr>
            <a:r>
              <a:rPr sz="1800" b="1" spc="-150" dirty="0">
                <a:solidFill>
                  <a:srgbClr val="124F5C"/>
                </a:solidFill>
                <a:latin typeface="Verdana"/>
                <a:cs typeface="Verdana"/>
              </a:rPr>
              <a:t>3</a:t>
            </a:r>
            <a:r>
              <a:rPr sz="1800" b="1" spc="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05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800" b="1" spc="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30" dirty="0">
                <a:solidFill>
                  <a:srgbClr val="124F5C"/>
                </a:solidFill>
                <a:latin typeface="Verdana"/>
                <a:cs typeface="Verdana"/>
              </a:rPr>
              <a:t>Very</a:t>
            </a:r>
            <a:r>
              <a:rPr sz="1800" b="1" spc="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25" dirty="0">
                <a:solidFill>
                  <a:srgbClr val="124F5C"/>
                </a:solidFill>
                <a:latin typeface="Verdana"/>
                <a:cs typeface="Verdana"/>
              </a:rPr>
              <a:t>High</a:t>
            </a:r>
            <a:r>
              <a:rPr sz="1800" b="1" spc="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14" dirty="0">
                <a:solidFill>
                  <a:srgbClr val="124F5C"/>
                </a:solidFill>
                <a:latin typeface="Verdana"/>
                <a:cs typeface="Verdana"/>
              </a:rPr>
              <a:t>cost</a:t>
            </a:r>
            <a:r>
              <a:rPr sz="1800" b="1" spc="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35" dirty="0">
                <a:solidFill>
                  <a:srgbClr val="124F5C"/>
                </a:solidFill>
                <a:latin typeface="Verdana"/>
                <a:cs typeface="Verdana"/>
              </a:rPr>
              <a:t>phones</a:t>
            </a:r>
            <a:endParaRPr sz="1800">
              <a:latin typeface="Verdana"/>
              <a:cs typeface="Verdana"/>
            </a:endParaRPr>
          </a:p>
          <a:p>
            <a:pPr marL="12700" marR="344805">
              <a:lnSpc>
                <a:spcPct val="114500"/>
              </a:lnSpc>
              <a:spcBef>
                <a:spcPts val="700"/>
              </a:spcBef>
            </a:pPr>
            <a:r>
              <a:rPr sz="1800" b="1" spc="-114" dirty="0">
                <a:solidFill>
                  <a:srgbClr val="124F5C"/>
                </a:solidFill>
                <a:latin typeface="Verdana"/>
                <a:cs typeface="Verdana"/>
              </a:rPr>
              <a:t>This</a:t>
            </a:r>
            <a:r>
              <a:rPr sz="1800" b="1" spc="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will</a:t>
            </a:r>
            <a:r>
              <a:rPr sz="1800" b="1" spc="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10" dirty="0">
                <a:solidFill>
                  <a:srgbClr val="124F5C"/>
                </a:solidFill>
                <a:latin typeface="Verdana"/>
                <a:cs typeface="Verdana"/>
              </a:rPr>
              <a:t>basically</a:t>
            </a:r>
            <a:r>
              <a:rPr sz="1800" b="1" spc="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20" dirty="0">
                <a:solidFill>
                  <a:srgbClr val="124F5C"/>
                </a:solidFill>
                <a:latin typeface="Verdana"/>
                <a:cs typeface="Verdana"/>
              </a:rPr>
              <a:t>help</a:t>
            </a:r>
            <a:r>
              <a:rPr sz="1800" b="1" spc="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35" dirty="0">
                <a:solidFill>
                  <a:srgbClr val="124F5C"/>
                </a:solidFill>
                <a:latin typeface="Verdana"/>
                <a:cs typeface="Verdana"/>
              </a:rPr>
              <a:t>companies</a:t>
            </a:r>
            <a:r>
              <a:rPr sz="1800" b="1" spc="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25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800" b="1" spc="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20" dirty="0">
                <a:solidFill>
                  <a:srgbClr val="124F5C"/>
                </a:solidFill>
                <a:latin typeface="Verdana"/>
                <a:cs typeface="Verdana"/>
              </a:rPr>
              <a:t>estimate</a:t>
            </a:r>
            <a:r>
              <a:rPr sz="1800" b="1" spc="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14" dirty="0">
                <a:solidFill>
                  <a:srgbClr val="124F5C"/>
                </a:solidFill>
                <a:latin typeface="Verdana"/>
                <a:cs typeface="Verdana"/>
              </a:rPr>
              <a:t>price</a:t>
            </a:r>
            <a:r>
              <a:rPr sz="1800" b="1" spc="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14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800" b="1" spc="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25" dirty="0">
                <a:solidFill>
                  <a:srgbClr val="124F5C"/>
                </a:solidFill>
                <a:latin typeface="Verdana"/>
                <a:cs typeface="Verdana"/>
              </a:rPr>
              <a:t>mobiles</a:t>
            </a:r>
            <a:r>
              <a:rPr sz="1800" b="1" spc="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25" dirty="0">
                <a:solidFill>
                  <a:srgbClr val="124F5C"/>
                </a:solidFill>
                <a:latin typeface="Verdana"/>
                <a:cs typeface="Verdana"/>
              </a:rPr>
              <a:t>to </a:t>
            </a:r>
            <a:r>
              <a:rPr sz="1800" b="1" spc="-6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give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tough</a:t>
            </a:r>
            <a:r>
              <a:rPr sz="1800" b="1" spc="-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competition</a:t>
            </a: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other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mobile</a:t>
            </a: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manufacturer.</a:t>
            </a:r>
            <a:endParaRPr sz="1800">
              <a:latin typeface="Verdana"/>
              <a:cs typeface="Verdana"/>
            </a:endParaRPr>
          </a:p>
          <a:p>
            <a:pPr marL="12700" marR="312420">
              <a:lnSpc>
                <a:spcPct val="114399"/>
              </a:lnSpc>
              <a:spcBef>
                <a:spcPts val="720"/>
              </a:spcBef>
            </a:pPr>
            <a:r>
              <a:rPr sz="1800" b="1" spc="-110" dirty="0">
                <a:solidFill>
                  <a:srgbClr val="124F5C"/>
                </a:solidFill>
                <a:latin typeface="Verdana"/>
                <a:cs typeface="Verdana"/>
              </a:rPr>
              <a:t>Also,</a:t>
            </a:r>
            <a:r>
              <a:rPr sz="1800" b="1" spc="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it</a:t>
            </a:r>
            <a:r>
              <a:rPr sz="1800" b="1" spc="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will</a:t>
            </a:r>
            <a:r>
              <a:rPr sz="1800" b="1" spc="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40" dirty="0">
                <a:solidFill>
                  <a:srgbClr val="124F5C"/>
                </a:solidFill>
                <a:latin typeface="Verdana"/>
                <a:cs typeface="Verdana"/>
              </a:rPr>
              <a:t>be</a:t>
            </a:r>
            <a:r>
              <a:rPr sz="1800" b="1" spc="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14" dirty="0">
                <a:solidFill>
                  <a:srgbClr val="124F5C"/>
                </a:solidFill>
                <a:latin typeface="Verdana"/>
                <a:cs typeface="Verdana"/>
              </a:rPr>
              <a:t>useful</a:t>
            </a:r>
            <a:r>
              <a:rPr sz="1800" b="1" spc="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14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800" b="1" spc="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35" dirty="0">
                <a:solidFill>
                  <a:srgbClr val="124F5C"/>
                </a:solidFill>
                <a:latin typeface="Verdana"/>
                <a:cs typeface="Verdana"/>
              </a:rPr>
              <a:t>consumers</a:t>
            </a:r>
            <a:r>
              <a:rPr sz="1800" b="1" spc="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14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800" b="1" spc="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10" dirty="0">
                <a:solidFill>
                  <a:srgbClr val="124F5C"/>
                </a:solidFill>
                <a:latin typeface="Verdana"/>
                <a:cs typeface="Verdana"/>
              </a:rPr>
              <a:t>verify</a:t>
            </a:r>
            <a:r>
              <a:rPr sz="1800" b="1" spc="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10" dirty="0">
                <a:solidFill>
                  <a:srgbClr val="124F5C"/>
                </a:solidFill>
                <a:latin typeface="Verdana"/>
                <a:cs typeface="Verdana"/>
              </a:rPr>
              <a:t>that</a:t>
            </a:r>
            <a:r>
              <a:rPr sz="1800" b="1" spc="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25" dirty="0">
                <a:solidFill>
                  <a:srgbClr val="124F5C"/>
                </a:solidFill>
                <a:latin typeface="Verdana"/>
                <a:cs typeface="Verdana"/>
              </a:rPr>
              <a:t>they</a:t>
            </a:r>
            <a:r>
              <a:rPr sz="1800" b="1" spc="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10" dirty="0">
                <a:solidFill>
                  <a:srgbClr val="124F5C"/>
                </a:solidFill>
                <a:latin typeface="Verdana"/>
                <a:cs typeface="Verdana"/>
              </a:rPr>
              <a:t>are</a:t>
            </a:r>
            <a:r>
              <a:rPr sz="1800" b="1" spc="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25" dirty="0">
                <a:solidFill>
                  <a:srgbClr val="124F5C"/>
                </a:solidFill>
                <a:latin typeface="Verdana"/>
                <a:cs typeface="Verdana"/>
              </a:rPr>
              <a:t>paying </a:t>
            </a:r>
            <a:r>
              <a:rPr sz="1800" b="1" spc="-6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20" dirty="0">
                <a:solidFill>
                  <a:srgbClr val="124F5C"/>
                </a:solidFill>
                <a:latin typeface="Verdana"/>
                <a:cs typeface="Verdana"/>
              </a:rPr>
              <a:t>best</a:t>
            </a:r>
            <a:r>
              <a:rPr sz="1800" b="1" spc="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10" dirty="0">
                <a:solidFill>
                  <a:srgbClr val="124F5C"/>
                </a:solidFill>
                <a:latin typeface="Verdana"/>
                <a:cs typeface="Verdana"/>
              </a:rPr>
              <a:t>price</a:t>
            </a:r>
            <a:r>
              <a:rPr sz="1800" b="1" spc="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05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800" b="1" spc="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4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14" dirty="0">
                <a:solidFill>
                  <a:srgbClr val="124F5C"/>
                </a:solidFill>
                <a:latin typeface="Verdana"/>
                <a:cs typeface="Verdana"/>
              </a:rPr>
              <a:t>mobile.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196" y="517981"/>
            <a:ext cx="290766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802255" algn="l"/>
              </a:tabLst>
            </a:pPr>
            <a:r>
              <a:rPr sz="2800" spc="-110" dirty="0">
                <a:latin typeface="Calibri"/>
                <a:cs typeface="Calibri"/>
              </a:rPr>
              <a:t>D</a:t>
            </a:r>
            <a:r>
              <a:rPr sz="2800" spc="-229" dirty="0">
                <a:latin typeface="Calibri"/>
                <a:cs typeface="Calibri"/>
              </a:rPr>
              <a:t> </a:t>
            </a:r>
            <a:r>
              <a:rPr sz="2800" spc="-85" dirty="0">
                <a:latin typeface="Calibri"/>
                <a:cs typeface="Calibri"/>
              </a:rPr>
              <a:t>a</a:t>
            </a:r>
            <a:r>
              <a:rPr sz="2800" spc="-229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t</a:t>
            </a:r>
            <a:r>
              <a:rPr sz="2800" spc="-229" dirty="0">
                <a:latin typeface="Calibri"/>
                <a:cs typeface="Calibri"/>
              </a:rPr>
              <a:t> </a:t>
            </a:r>
            <a:r>
              <a:rPr sz="2800" spc="-85" dirty="0">
                <a:latin typeface="Calibri"/>
                <a:cs typeface="Calibri"/>
              </a:rPr>
              <a:t>a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-80" dirty="0">
                <a:latin typeface="Calibri"/>
                <a:cs typeface="Calibri"/>
              </a:rPr>
              <a:t>S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spc="-95" dirty="0">
                <a:latin typeface="Calibri"/>
                <a:cs typeface="Calibri"/>
              </a:rPr>
              <a:t>u</a:t>
            </a:r>
            <a:r>
              <a:rPr sz="2800" spc="-150" dirty="0">
                <a:latin typeface="Calibri"/>
                <a:cs typeface="Calibri"/>
              </a:rPr>
              <a:t> </a:t>
            </a:r>
            <a:r>
              <a:rPr sz="2800" spc="-140" dirty="0">
                <a:latin typeface="Calibri"/>
                <a:cs typeface="Calibri"/>
              </a:rPr>
              <a:t>m</a:t>
            </a:r>
            <a:r>
              <a:rPr sz="2800" spc="-135" dirty="0">
                <a:latin typeface="Calibri"/>
                <a:cs typeface="Calibri"/>
              </a:rPr>
              <a:t> </a:t>
            </a:r>
            <a:r>
              <a:rPr sz="2800" spc="-140" dirty="0">
                <a:latin typeface="Calibri"/>
                <a:cs typeface="Calibri"/>
              </a:rPr>
              <a:t>m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spc="-85" dirty="0">
                <a:latin typeface="Calibri"/>
                <a:cs typeface="Calibri"/>
              </a:rPr>
              <a:t>a</a:t>
            </a:r>
            <a:r>
              <a:rPr sz="2800" spc="-155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30" dirty="0">
                <a:latin typeface="Calibri"/>
                <a:cs typeface="Calibri"/>
              </a:rPr>
              <a:t> </a:t>
            </a:r>
            <a:r>
              <a:rPr sz="2800" spc="-80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2716" y="1198244"/>
            <a:ext cx="8054340" cy="314261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265"/>
              </a:spcBef>
              <a:buClr>
                <a:srgbClr val="F5FAFF"/>
              </a:buClr>
              <a:buFont typeface="Microsoft Sans Serif"/>
              <a:buChar char="●"/>
              <a:tabLst>
                <a:tab pos="356870" algn="l"/>
                <a:tab pos="357505" algn="l"/>
              </a:tabLst>
            </a:pPr>
            <a:r>
              <a:rPr sz="1800" b="1" spc="215" dirty="0">
                <a:solidFill>
                  <a:srgbClr val="004852"/>
                </a:solidFill>
                <a:latin typeface="Calibri"/>
                <a:cs typeface="Calibri"/>
              </a:rPr>
              <a:t>I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n</a:t>
            </a:r>
            <a:r>
              <a:rPr sz="1800" b="1" spc="-17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d</a:t>
            </a:r>
            <a:r>
              <a:rPr sz="1800" b="1" spc="-17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e</a:t>
            </a:r>
            <a:r>
              <a:rPr sz="1800" b="1" spc="-16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p</a:t>
            </a:r>
            <a:r>
              <a:rPr sz="1800" b="1" spc="-17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spc="170" dirty="0">
                <a:solidFill>
                  <a:srgbClr val="004852"/>
                </a:solidFill>
                <a:latin typeface="Calibri"/>
                <a:cs typeface="Calibri"/>
              </a:rPr>
              <a:t>e</a:t>
            </a:r>
            <a:r>
              <a:rPr sz="1800" b="1" spc="160" dirty="0">
                <a:solidFill>
                  <a:srgbClr val="004852"/>
                </a:solidFill>
                <a:latin typeface="Calibri"/>
                <a:cs typeface="Calibri"/>
              </a:rPr>
              <a:t>nd</a:t>
            </a:r>
            <a:r>
              <a:rPr sz="1800" b="1" spc="170" dirty="0">
                <a:solidFill>
                  <a:srgbClr val="004852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n t </a:t>
            </a:r>
            <a:r>
              <a:rPr sz="1800" b="1" spc="-5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spc="150" dirty="0">
                <a:solidFill>
                  <a:srgbClr val="004852"/>
                </a:solidFill>
                <a:latin typeface="Calibri"/>
                <a:cs typeface="Calibri"/>
              </a:rPr>
              <a:t>v</a:t>
            </a:r>
            <a:r>
              <a:rPr sz="1800" b="1" spc="165" dirty="0">
                <a:solidFill>
                  <a:srgbClr val="004852"/>
                </a:solidFill>
                <a:latin typeface="Calibri"/>
                <a:cs typeface="Calibri"/>
              </a:rPr>
              <a:t>a</a:t>
            </a:r>
            <a:r>
              <a:rPr sz="1800" b="1" spc="170" dirty="0">
                <a:solidFill>
                  <a:srgbClr val="004852"/>
                </a:solidFill>
                <a:latin typeface="Calibri"/>
                <a:cs typeface="Calibri"/>
              </a:rPr>
              <a:t>r</a:t>
            </a:r>
            <a:r>
              <a:rPr sz="1800" b="1" spc="155" dirty="0">
                <a:solidFill>
                  <a:srgbClr val="004852"/>
                </a:solidFill>
                <a:latin typeface="Calibri"/>
                <a:cs typeface="Calibri"/>
              </a:rPr>
              <a:t>i</a:t>
            </a:r>
            <a:r>
              <a:rPr sz="1800" b="1" spc="165" dirty="0">
                <a:solidFill>
                  <a:srgbClr val="004852"/>
                </a:solidFill>
                <a:latin typeface="Calibri"/>
                <a:cs typeface="Calibri"/>
              </a:rPr>
              <a:t>a</a:t>
            </a:r>
            <a:r>
              <a:rPr sz="1800" b="1" spc="160" dirty="0">
                <a:solidFill>
                  <a:srgbClr val="004852"/>
                </a:solidFill>
                <a:latin typeface="Calibri"/>
                <a:cs typeface="Calibri"/>
              </a:rPr>
              <a:t>b</a:t>
            </a:r>
            <a:r>
              <a:rPr sz="1800" b="1" spc="155" dirty="0">
                <a:solidFill>
                  <a:srgbClr val="004852"/>
                </a:solidFill>
                <a:latin typeface="Calibri"/>
                <a:cs typeface="Calibri"/>
              </a:rPr>
              <a:t>l</a:t>
            </a:r>
            <a:r>
              <a:rPr sz="1800" b="1" spc="170" dirty="0">
                <a:solidFill>
                  <a:srgbClr val="004852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s </a:t>
            </a:r>
            <a:r>
              <a:rPr sz="1800" b="1" spc="9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170"/>
              </a:spcBef>
              <a:buClr>
                <a:srgbClr val="F5FAFF"/>
              </a:buClr>
              <a:buFont typeface="Microsoft Sans Serif"/>
              <a:buChar char="●"/>
              <a:tabLst>
                <a:tab pos="356870" algn="l"/>
                <a:tab pos="357505" algn="l"/>
                <a:tab pos="2134235" algn="l"/>
              </a:tabLst>
            </a:pPr>
            <a:r>
              <a:rPr sz="1800" b="1" spc="135" dirty="0">
                <a:solidFill>
                  <a:srgbClr val="004852"/>
                </a:solidFill>
                <a:latin typeface="Calibri"/>
                <a:cs typeface="Calibri"/>
              </a:rPr>
              <a:t>B</a:t>
            </a:r>
            <a:r>
              <a:rPr sz="1800" b="1" spc="114" dirty="0">
                <a:solidFill>
                  <a:srgbClr val="004852"/>
                </a:solidFill>
                <a:latin typeface="Calibri"/>
                <a:cs typeface="Calibri"/>
              </a:rPr>
              <a:t>a</a:t>
            </a:r>
            <a:r>
              <a:rPr sz="1800" b="1" spc="135" dirty="0">
                <a:solidFill>
                  <a:srgbClr val="004852"/>
                </a:solidFill>
                <a:latin typeface="Calibri"/>
                <a:cs typeface="Calibri"/>
              </a:rPr>
              <a:t>t</a:t>
            </a:r>
            <a:r>
              <a:rPr sz="1800" b="1" spc="160" dirty="0">
                <a:solidFill>
                  <a:srgbClr val="004852"/>
                </a:solidFill>
                <a:latin typeface="Calibri"/>
                <a:cs typeface="Calibri"/>
              </a:rPr>
              <a:t>t</a:t>
            </a:r>
            <a:r>
              <a:rPr sz="1800" b="1" spc="140" dirty="0">
                <a:solidFill>
                  <a:srgbClr val="004852"/>
                </a:solidFill>
                <a:latin typeface="Calibri"/>
                <a:cs typeface="Calibri"/>
              </a:rPr>
              <a:t>e</a:t>
            </a:r>
            <a:r>
              <a:rPr sz="1800" b="1" spc="120" dirty="0">
                <a:solidFill>
                  <a:srgbClr val="004852"/>
                </a:solidFill>
                <a:latin typeface="Calibri"/>
                <a:cs typeface="Calibri"/>
              </a:rPr>
              <a:t>r</a:t>
            </a:r>
            <a:r>
              <a:rPr sz="1800" b="1" spc="150" dirty="0">
                <a:solidFill>
                  <a:srgbClr val="004852"/>
                </a:solidFill>
                <a:latin typeface="Calibri"/>
                <a:cs typeface="Calibri"/>
              </a:rPr>
              <a:t>y</a:t>
            </a:r>
            <a:r>
              <a:rPr sz="1800" b="1" spc="130" dirty="0">
                <a:solidFill>
                  <a:srgbClr val="004852"/>
                </a:solidFill>
                <a:latin typeface="Calibri"/>
                <a:cs typeface="Calibri"/>
              </a:rPr>
              <a:t>_</a:t>
            </a:r>
            <a:r>
              <a:rPr sz="1800" b="1" spc="110" dirty="0">
                <a:solidFill>
                  <a:srgbClr val="004852"/>
                </a:solidFill>
                <a:latin typeface="Calibri"/>
                <a:cs typeface="Calibri"/>
              </a:rPr>
              <a:t>p</a:t>
            </a:r>
            <a:r>
              <a:rPr sz="1800" b="1" spc="130" dirty="0">
                <a:solidFill>
                  <a:srgbClr val="004852"/>
                </a:solidFill>
                <a:latin typeface="Calibri"/>
                <a:cs typeface="Calibri"/>
              </a:rPr>
              <a:t>o</a:t>
            </a:r>
            <a:r>
              <a:rPr sz="1800" b="1" spc="90" dirty="0">
                <a:solidFill>
                  <a:srgbClr val="004852"/>
                </a:solidFill>
                <a:latin typeface="Calibri"/>
                <a:cs typeface="Calibri"/>
              </a:rPr>
              <a:t>w</a:t>
            </a:r>
            <a:r>
              <a:rPr sz="1800" b="1" spc="140" dirty="0">
                <a:solidFill>
                  <a:srgbClr val="004852"/>
                </a:solidFill>
                <a:latin typeface="Calibri"/>
                <a:cs typeface="Calibri"/>
              </a:rPr>
              <a:t>e</a:t>
            </a:r>
            <a:r>
              <a:rPr sz="1800" b="1" spc="-35" dirty="0">
                <a:solidFill>
                  <a:srgbClr val="004852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	</a:t>
            </a:r>
            <a:r>
              <a:rPr sz="1800" b="1" spc="-30" dirty="0">
                <a:solidFill>
                  <a:srgbClr val="004852"/>
                </a:solidFill>
                <a:latin typeface="Calibri"/>
                <a:cs typeface="Calibri"/>
              </a:rPr>
              <a:t>-</a:t>
            </a:r>
            <a:r>
              <a:rPr sz="1800" b="1" spc="10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004852"/>
                </a:solidFill>
                <a:latin typeface="Verdana"/>
                <a:cs typeface="Verdana"/>
              </a:rPr>
              <a:t>Total</a:t>
            </a:r>
            <a:r>
              <a:rPr sz="1800" spc="13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004852"/>
                </a:solidFill>
                <a:latin typeface="Verdana"/>
                <a:cs typeface="Verdana"/>
              </a:rPr>
              <a:t>e</a:t>
            </a:r>
            <a:r>
              <a:rPr sz="1800" spc="-60" dirty="0">
                <a:solidFill>
                  <a:srgbClr val="004852"/>
                </a:solidFill>
                <a:latin typeface="Verdana"/>
                <a:cs typeface="Verdana"/>
              </a:rPr>
              <a:t>n</a:t>
            </a:r>
            <a:r>
              <a:rPr sz="1800" spc="-70" dirty="0">
                <a:solidFill>
                  <a:srgbClr val="004852"/>
                </a:solidFill>
                <a:latin typeface="Verdana"/>
                <a:cs typeface="Verdana"/>
              </a:rPr>
              <a:t>e</a:t>
            </a:r>
            <a:r>
              <a:rPr sz="1800" spc="-35" dirty="0">
                <a:solidFill>
                  <a:srgbClr val="004852"/>
                </a:solidFill>
                <a:latin typeface="Verdana"/>
                <a:cs typeface="Verdana"/>
              </a:rPr>
              <a:t>r</a:t>
            </a:r>
            <a:r>
              <a:rPr sz="1800" spc="-70" dirty="0">
                <a:solidFill>
                  <a:srgbClr val="004852"/>
                </a:solidFill>
                <a:latin typeface="Verdana"/>
                <a:cs typeface="Verdana"/>
              </a:rPr>
              <a:t>g</a:t>
            </a:r>
            <a:r>
              <a:rPr sz="1800" spc="-60" dirty="0">
                <a:solidFill>
                  <a:srgbClr val="004852"/>
                </a:solidFill>
                <a:latin typeface="Verdana"/>
                <a:cs typeface="Verdana"/>
              </a:rPr>
              <a:t>y</a:t>
            </a:r>
            <a:r>
              <a:rPr sz="1800" spc="4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004852"/>
                </a:solidFill>
                <a:latin typeface="Verdana"/>
                <a:cs typeface="Verdana"/>
              </a:rPr>
              <a:t>a</a:t>
            </a:r>
            <a:r>
              <a:rPr sz="1800" spc="-22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004852"/>
                </a:solidFill>
                <a:latin typeface="Verdana"/>
                <a:cs typeface="Verdana"/>
              </a:rPr>
              <a:t>b</a:t>
            </a:r>
            <a:r>
              <a:rPr sz="1800" spc="-55" dirty="0">
                <a:solidFill>
                  <a:srgbClr val="004852"/>
                </a:solidFill>
                <a:latin typeface="Verdana"/>
                <a:cs typeface="Verdana"/>
              </a:rPr>
              <a:t>a</a:t>
            </a:r>
            <a:r>
              <a:rPr sz="1800" spc="-45" dirty="0">
                <a:solidFill>
                  <a:srgbClr val="004852"/>
                </a:solidFill>
                <a:latin typeface="Verdana"/>
                <a:cs typeface="Verdana"/>
              </a:rPr>
              <a:t>tt</a:t>
            </a:r>
            <a:r>
              <a:rPr sz="1800" spc="-60" dirty="0">
                <a:solidFill>
                  <a:srgbClr val="004852"/>
                </a:solidFill>
                <a:latin typeface="Verdana"/>
                <a:cs typeface="Verdana"/>
              </a:rPr>
              <a:t>ery</a:t>
            </a:r>
            <a:r>
              <a:rPr sz="1800" spc="6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004852"/>
                </a:solidFill>
                <a:latin typeface="Verdana"/>
                <a:cs typeface="Verdana"/>
              </a:rPr>
              <a:t>c</a:t>
            </a:r>
            <a:r>
              <a:rPr sz="1800" spc="-55" dirty="0">
                <a:solidFill>
                  <a:srgbClr val="004852"/>
                </a:solidFill>
                <a:latin typeface="Verdana"/>
                <a:cs typeface="Verdana"/>
              </a:rPr>
              <a:t>a</a:t>
            </a:r>
            <a:r>
              <a:rPr sz="1800" spc="-60" dirty="0">
                <a:solidFill>
                  <a:srgbClr val="004852"/>
                </a:solidFill>
                <a:latin typeface="Verdana"/>
                <a:cs typeface="Verdana"/>
              </a:rPr>
              <a:t>n</a:t>
            </a:r>
            <a:r>
              <a:rPr sz="1800" spc="-10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004852"/>
                </a:solidFill>
                <a:latin typeface="Verdana"/>
                <a:cs typeface="Verdana"/>
              </a:rPr>
              <a:t>sto</a:t>
            </a:r>
            <a:r>
              <a:rPr sz="1800" spc="-35" dirty="0">
                <a:solidFill>
                  <a:srgbClr val="004852"/>
                </a:solidFill>
                <a:latin typeface="Verdana"/>
                <a:cs typeface="Verdana"/>
              </a:rPr>
              <a:t>r</a:t>
            </a:r>
            <a:r>
              <a:rPr sz="1800" spc="-60" dirty="0">
                <a:solidFill>
                  <a:srgbClr val="004852"/>
                </a:solidFill>
                <a:latin typeface="Verdana"/>
                <a:cs typeface="Verdana"/>
              </a:rPr>
              <a:t>e</a:t>
            </a:r>
            <a:r>
              <a:rPr sz="1800" spc="10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04852"/>
                </a:solidFill>
                <a:latin typeface="Verdana"/>
                <a:cs typeface="Verdana"/>
              </a:rPr>
              <a:t>i</a:t>
            </a:r>
            <a:r>
              <a:rPr sz="1800" spc="-60" dirty="0">
                <a:solidFill>
                  <a:srgbClr val="004852"/>
                </a:solidFill>
                <a:latin typeface="Verdana"/>
                <a:cs typeface="Verdana"/>
              </a:rPr>
              <a:t>n</a:t>
            </a:r>
            <a:r>
              <a:rPr sz="1800" spc="229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004852"/>
                </a:solidFill>
                <a:latin typeface="Verdana"/>
                <a:cs typeface="Verdana"/>
              </a:rPr>
              <a:t>o</a:t>
            </a:r>
            <a:r>
              <a:rPr sz="1800" spc="-40" dirty="0">
                <a:solidFill>
                  <a:srgbClr val="004852"/>
                </a:solidFill>
                <a:latin typeface="Verdana"/>
                <a:cs typeface="Verdana"/>
              </a:rPr>
              <a:t>n</a:t>
            </a:r>
            <a:r>
              <a:rPr sz="1800" spc="-60" dirty="0">
                <a:solidFill>
                  <a:srgbClr val="004852"/>
                </a:solidFill>
                <a:latin typeface="Verdana"/>
                <a:cs typeface="Verdana"/>
              </a:rPr>
              <a:t>e</a:t>
            </a:r>
            <a:r>
              <a:rPr sz="1800" spc="3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4852"/>
                </a:solidFill>
                <a:latin typeface="Verdana"/>
                <a:cs typeface="Verdana"/>
              </a:rPr>
              <a:t>ti</a:t>
            </a:r>
            <a:r>
              <a:rPr sz="1800" spc="-55" dirty="0">
                <a:solidFill>
                  <a:srgbClr val="004852"/>
                </a:solidFill>
                <a:latin typeface="Verdana"/>
                <a:cs typeface="Verdana"/>
              </a:rPr>
              <a:t>m</a:t>
            </a:r>
            <a:r>
              <a:rPr sz="1800" spc="-60" dirty="0">
                <a:solidFill>
                  <a:srgbClr val="004852"/>
                </a:solidFill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  <a:p>
            <a:pPr marL="356870">
              <a:lnSpc>
                <a:spcPct val="100000"/>
              </a:lnSpc>
              <a:spcBef>
                <a:spcPts val="340"/>
              </a:spcBef>
            </a:pPr>
            <a:r>
              <a:rPr sz="1800" spc="-5" dirty="0">
                <a:solidFill>
                  <a:srgbClr val="004852"/>
                </a:solidFill>
                <a:latin typeface="Verdana"/>
                <a:cs typeface="Verdana"/>
              </a:rPr>
              <a:t>measured</a:t>
            </a:r>
            <a:r>
              <a:rPr sz="1800" spc="-9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004852"/>
                </a:solidFill>
                <a:latin typeface="Verdana"/>
                <a:cs typeface="Verdana"/>
              </a:rPr>
              <a:t>in</a:t>
            </a:r>
            <a:r>
              <a:rPr sz="1800" spc="1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4852"/>
                </a:solidFill>
                <a:latin typeface="Verdana"/>
                <a:cs typeface="Verdana"/>
              </a:rPr>
              <a:t>mAh</a:t>
            </a:r>
            <a:endParaRPr sz="180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spcBef>
                <a:spcPts val="455"/>
              </a:spcBef>
              <a:buClr>
                <a:srgbClr val="F5FAFF"/>
              </a:buClr>
              <a:buFont typeface="Microsoft Sans Serif"/>
              <a:buChar char="●"/>
              <a:tabLst>
                <a:tab pos="356870" algn="l"/>
                <a:tab pos="357505" algn="l"/>
              </a:tabLst>
            </a:pPr>
            <a:r>
              <a:rPr sz="1800" b="1" spc="-55" dirty="0">
                <a:solidFill>
                  <a:srgbClr val="004852"/>
                </a:solidFill>
                <a:latin typeface="Calibri"/>
                <a:cs typeface="Calibri"/>
              </a:rPr>
              <a:t>B</a:t>
            </a:r>
            <a:r>
              <a:rPr sz="1800" b="1" spc="-14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004852"/>
                </a:solidFill>
                <a:latin typeface="Calibri"/>
                <a:cs typeface="Calibri"/>
              </a:rPr>
              <a:t>l</a:t>
            </a:r>
            <a:r>
              <a:rPr sz="1800" b="1" spc="-15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spc="-50" dirty="0">
                <a:solidFill>
                  <a:srgbClr val="004852"/>
                </a:solidFill>
                <a:latin typeface="Calibri"/>
                <a:cs typeface="Calibri"/>
              </a:rPr>
              <a:t>u</a:t>
            </a:r>
            <a:r>
              <a:rPr sz="1800" b="1" spc="-12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spc="-50" dirty="0">
                <a:solidFill>
                  <a:srgbClr val="004852"/>
                </a:solidFill>
                <a:latin typeface="Calibri"/>
                <a:cs typeface="Calibri"/>
              </a:rPr>
              <a:t>e</a:t>
            </a:r>
            <a:r>
              <a:rPr sz="1800" b="1" spc="17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spc="-30" dirty="0">
                <a:solidFill>
                  <a:srgbClr val="004852"/>
                </a:solidFill>
                <a:latin typeface="Calibri"/>
                <a:cs typeface="Calibri"/>
              </a:rPr>
              <a:t>-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spc="3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spc="-85" dirty="0">
                <a:solidFill>
                  <a:srgbClr val="004852"/>
                </a:solidFill>
                <a:latin typeface="Verdana"/>
                <a:cs typeface="Verdana"/>
              </a:rPr>
              <a:t>H</a:t>
            </a:r>
            <a:r>
              <a:rPr sz="1800" spc="-55" dirty="0">
                <a:solidFill>
                  <a:srgbClr val="004852"/>
                </a:solidFill>
                <a:latin typeface="Verdana"/>
                <a:cs typeface="Verdana"/>
              </a:rPr>
              <a:t>a</a:t>
            </a:r>
            <a:r>
              <a:rPr sz="1800" spc="-50" dirty="0">
                <a:solidFill>
                  <a:srgbClr val="004852"/>
                </a:solidFill>
                <a:latin typeface="Verdana"/>
                <a:cs typeface="Verdana"/>
              </a:rPr>
              <a:t>s</a:t>
            </a:r>
            <a:r>
              <a:rPr sz="1800" spc="8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004852"/>
                </a:solidFill>
                <a:latin typeface="Verdana"/>
                <a:cs typeface="Verdana"/>
              </a:rPr>
              <a:t>bl</a:t>
            </a:r>
            <a:r>
              <a:rPr sz="1800" spc="-60" dirty="0">
                <a:solidFill>
                  <a:srgbClr val="004852"/>
                </a:solidFill>
                <a:latin typeface="Verdana"/>
                <a:cs typeface="Verdana"/>
              </a:rPr>
              <a:t>u</a:t>
            </a:r>
            <a:r>
              <a:rPr sz="1800" spc="-70" dirty="0">
                <a:solidFill>
                  <a:srgbClr val="004852"/>
                </a:solidFill>
                <a:latin typeface="Verdana"/>
                <a:cs typeface="Verdana"/>
              </a:rPr>
              <a:t>e</a:t>
            </a:r>
            <a:r>
              <a:rPr sz="1800" spc="-45" dirty="0">
                <a:solidFill>
                  <a:srgbClr val="004852"/>
                </a:solidFill>
                <a:latin typeface="Verdana"/>
                <a:cs typeface="Verdana"/>
              </a:rPr>
              <a:t>to</a:t>
            </a:r>
            <a:r>
              <a:rPr sz="1800" spc="-55" dirty="0">
                <a:solidFill>
                  <a:srgbClr val="004852"/>
                </a:solidFill>
                <a:latin typeface="Verdana"/>
                <a:cs typeface="Verdana"/>
              </a:rPr>
              <a:t>oth</a:t>
            </a:r>
            <a:r>
              <a:rPr sz="180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004852"/>
                </a:solidFill>
                <a:latin typeface="Verdana"/>
                <a:cs typeface="Verdana"/>
              </a:rPr>
              <a:t>o</a:t>
            </a:r>
            <a:r>
              <a:rPr sz="1800" spc="-45" dirty="0">
                <a:solidFill>
                  <a:srgbClr val="004852"/>
                </a:solidFill>
                <a:latin typeface="Verdana"/>
                <a:cs typeface="Verdana"/>
              </a:rPr>
              <a:t>r</a:t>
            </a:r>
            <a:r>
              <a:rPr sz="1800" spc="5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004852"/>
                </a:solidFill>
                <a:latin typeface="Verdana"/>
                <a:cs typeface="Verdana"/>
              </a:rPr>
              <a:t>n</a:t>
            </a:r>
            <a:r>
              <a:rPr sz="1800" spc="-50" dirty="0">
                <a:solidFill>
                  <a:srgbClr val="004852"/>
                </a:solidFill>
                <a:latin typeface="Verdana"/>
                <a:cs typeface="Verdana"/>
              </a:rPr>
              <a:t>ot</a:t>
            </a:r>
            <a:endParaRPr sz="180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spcBef>
                <a:spcPts val="290"/>
              </a:spcBef>
              <a:buClr>
                <a:srgbClr val="F5FAFF"/>
              </a:buClr>
              <a:buFont typeface="Microsoft Sans Serif"/>
              <a:buChar char="●"/>
              <a:tabLst>
                <a:tab pos="356870" algn="l"/>
                <a:tab pos="357505" algn="l"/>
                <a:tab pos="1924050" algn="l"/>
              </a:tabLst>
            </a:pPr>
            <a:r>
              <a:rPr sz="1800" b="1" spc="-50" dirty="0">
                <a:solidFill>
                  <a:srgbClr val="004852"/>
                </a:solidFill>
                <a:latin typeface="Calibri"/>
                <a:cs typeface="Calibri"/>
              </a:rPr>
              <a:t>C</a:t>
            </a:r>
            <a:r>
              <a:rPr sz="1800" b="1" spc="-14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004852"/>
                </a:solidFill>
                <a:latin typeface="Calibri"/>
                <a:cs typeface="Calibri"/>
              </a:rPr>
              <a:t>l</a:t>
            </a:r>
            <a:r>
              <a:rPr sz="1800" b="1" spc="-15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spc="-50" dirty="0">
                <a:solidFill>
                  <a:srgbClr val="004852"/>
                </a:solidFill>
                <a:latin typeface="Calibri"/>
                <a:cs typeface="Calibri"/>
              </a:rPr>
              <a:t>o</a:t>
            </a:r>
            <a:r>
              <a:rPr sz="1800" b="1" spc="-15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spc="-40" dirty="0">
                <a:solidFill>
                  <a:srgbClr val="004852"/>
                </a:solidFill>
                <a:latin typeface="Calibri"/>
                <a:cs typeface="Calibri"/>
              </a:rPr>
              <a:t>c</a:t>
            </a:r>
            <a:r>
              <a:rPr sz="1800" b="1" spc="-114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spc="-45" dirty="0">
                <a:solidFill>
                  <a:srgbClr val="004852"/>
                </a:solidFill>
                <a:latin typeface="Calibri"/>
                <a:cs typeface="Calibri"/>
              </a:rPr>
              <a:t>k</a:t>
            </a:r>
            <a:r>
              <a:rPr sz="1800" b="1" spc="-12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spc="-45" dirty="0">
                <a:solidFill>
                  <a:srgbClr val="004852"/>
                </a:solidFill>
                <a:latin typeface="Calibri"/>
                <a:cs typeface="Calibri"/>
              </a:rPr>
              <a:t>_</a:t>
            </a:r>
            <a:r>
              <a:rPr sz="1800" b="1" spc="-15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spc="90" dirty="0">
                <a:solidFill>
                  <a:srgbClr val="004852"/>
                </a:solidFill>
                <a:latin typeface="Calibri"/>
                <a:cs typeface="Calibri"/>
              </a:rPr>
              <a:t>speed	</a:t>
            </a:r>
            <a:r>
              <a:rPr sz="1800" spc="-45" dirty="0">
                <a:solidFill>
                  <a:srgbClr val="004852"/>
                </a:solidFill>
                <a:latin typeface="Verdana"/>
                <a:cs typeface="Verdana"/>
              </a:rPr>
              <a:t>-</a:t>
            </a:r>
            <a:r>
              <a:rPr sz="1800" spc="10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004852"/>
                </a:solidFill>
                <a:latin typeface="Verdana"/>
                <a:cs typeface="Verdana"/>
              </a:rPr>
              <a:t>speed</a:t>
            </a:r>
            <a:r>
              <a:rPr sz="1800" spc="9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004852"/>
                </a:solidFill>
                <a:latin typeface="Verdana"/>
                <a:cs typeface="Verdana"/>
              </a:rPr>
              <a:t>at</a:t>
            </a:r>
            <a:r>
              <a:rPr sz="1800" spc="6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004852"/>
                </a:solidFill>
                <a:latin typeface="Verdana"/>
                <a:cs typeface="Verdana"/>
              </a:rPr>
              <a:t>which</a:t>
            </a:r>
            <a:r>
              <a:rPr sz="1800" spc="15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004852"/>
                </a:solidFill>
                <a:latin typeface="Verdana"/>
                <a:cs typeface="Verdana"/>
              </a:rPr>
              <a:t>microprocessor</a:t>
            </a:r>
            <a:r>
              <a:rPr sz="1800" spc="6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004852"/>
                </a:solidFill>
                <a:latin typeface="Verdana"/>
                <a:cs typeface="Verdana"/>
              </a:rPr>
              <a:t>executes</a:t>
            </a:r>
            <a:r>
              <a:rPr sz="1800" spc="9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4852"/>
                </a:solidFill>
                <a:latin typeface="Verdana"/>
                <a:cs typeface="Verdana"/>
              </a:rPr>
              <a:t>instructions</a:t>
            </a:r>
            <a:endParaRPr sz="180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spcBef>
                <a:spcPts val="315"/>
              </a:spcBef>
              <a:buClr>
                <a:srgbClr val="F5FAFF"/>
              </a:buClr>
              <a:buFont typeface="Microsoft Sans Serif"/>
              <a:buChar char="●"/>
              <a:tabLst>
                <a:tab pos="356870" algn="l"/>
                <a:tab pos="357505" algn="l"/>
              </a:tabLst>
            </a:pPr>
            <a:r>
              <a:rPr sz="1800" b="1" spc="100" dirty="0">
                <a:solidFill>
                  <a:srgbClr val="004852"/>
                </a:solidFill>
                <a:latin typeface="Calibri"/>
                <a:cs typeface="Calibri"/>
              </a:rPr>
              <a:t>Dual_sim</a:t>
            </a:r>
            <a:r>
              <a:rPr sz="1800" b="1" spc="58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spc="-30" dirty="0">
                <a:solidFill>
                  <a:srgbClr val="004852"/>
                </a:solidFill>
                <a:latin typeface="Calibri"/>
                <a:cs typeface="Calibri"/>
              </a:rPr>
              <a:t>-</a:t>
            </a:r>
            <a:r>
              <a:rPr sz="1800" b="1" spc="-1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spc="-65" dirty="0">
                <a:solidFill>
                  <a:srgbClr val="004852"/>
                </a:solidFill>
                <a:latin typeface="Verdana"/>
                <a:cs typeface="Verdana"/>
              </a:rPr>
              <a:t>Has</a:t>
            </a:r>
            <a:r>
              <a:rPr sz="1800" spc="1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004852"/>
                </a:solidFill>
                <a:latin typeface="Verdana"/>
                <a:cs typeface="Verdana"/>
              </a:rPr>
              <a:t>dual</a:t>
            </a:r>
            <a:r>
              <a:rPr sz="1800" spc="-9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4852"/>
                </a:solidFill>
                <a:latin typeface="Verdana"/>
                <a:cs typeface="Verdana"/>
              </a:rPr>
              <a:t>sim</a:t>
            </a:r>
            <a:r>
              <a:rPr sz="1800" spc="204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4852"/>
                </a:solidFill>
                <a:latin typeface="Verdana"/>
                <a:cs typeface="Verdana"/>
              </a:rPr>
              <a:t>support</a:t>
            </a:r>
            <a:r>
              <a:rPr sz="1800" spc="12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004852"/>
                </a:solidFill>
                <a:latin typeface="Verdana"/>
                <a:cs typeface="Verdana"/>
              </a:rPr>
              <a:t>or</a:t>
            </a:r>
            <a:r>
              <a:rPr sz="1800" spc="-1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004852"/>
                </a:solidFill>
                <a:latin typeface="Verdana"/>
                <a:cs typeface="Verdana"/>
              </a:rPr>
              <a:t>not</a:t>
            </a:r>
            <a:endParaRPr sz="180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spcBef>
                <a:spcPts val="310"/>
              </a:spcBef>
              <a:buClr>
                <a:srgbClr val="F5FAFF"/>
              </a:buClr>
              <a:buFont typeface="Microsoft Sans Serif"/>
              <a:buChar char="●"/>
              <a:tabLst>
                <a:tab pos="356870" algn="l"/>
                <a:tab pos="357505" algn="l"/>
                <a:tab pos="707390" algn="l"/>
              </a:tabLst>
            </a:pPr>
            <a:r>
              <a:rPr sz="1800" b="1" spc="105" dirty="0">
                <a:solidFill>
                  <a:srgbClr val="004852"/>
                </a:solidFill>
                <a:latin typeface="Calibri"/>
                <a:cs typeface="Calibri"/>
              </a:rPr>
              <a:t>F</a:t>
            </a:r>
            <a:r>
              <a:rPr sz="1800" b="1" spc="-40" dirty="0">
                <a:solidFill>
                  <a:srgbClr val="004852"/>
                </a:solidFill>
                <a:latin typeface="Calibri"/>
                <a:cs typeface="Calibri"/>
              </a:rPr>
              <a:t>c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	</a:t>
            </a:r>
            <a:r>
              <a:rPr sz="1800" b="1" spc="-30" dirty="0">
                <a:solidFill>
                  <a:srgbClr val="004852"/>
                </a:solidFill>
                <a:latin typeface="Calibri"/>
                <a:cs typeface="Calibri"/>
              </a:rPr>
              <a:t>-</a:t>
            </a:r>
            <a:r>
              <a:rPr sz="1800" b="1" spc="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spc="40" dirty="0">
                <a:solidFill>
                  <a:srgbClr val="004852"/>
                </a:solidFill>
                <a:latin typeface="Verdana"/>
                <a:cs typeface="Verdana"/>
              </a:rPr>
              <a:t>Fr</a:t>
            </a:r>
            <a:r>
              <a:rPr sz="1800" spc="30" dirty="0">
                <a:solidFill>
                  <a:srgbClr val="004852"/>
                </a:solidFill>
                <a:latin typeface="Verdana"/>
                <a:cs typeface="Verdana"/>
              </a:rPr>
              <a:t>o</a:t>
            </a:r>
            <a:r>
              <a:rPr sz="1800" spc="35" dirty="0">
                <a:solidFill>
                  <a:srgbClr val="004852"/>
                </a:solidFill>
                <a:latin typeface="Verdana"/>
                <a:cs typeface="Verdana"/>
              </a:rPr>
              <a:t>n</a:t>
            </a:r>
            <a:r>
              <a:rPr sz="1800" spc="-40" dirty="0">
                <a:solidFill>
                  <a:srgbClr val="004852"/>
                </a:solidFill>
                <a:latin typeface="Verdana"/>
                <a:cs typeface="Verdana"/>
              </a:rPr>
              <a:t>t</a:t>
            </a:r>
            <a:r>
              <a:rPr sz="1800" spc="16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004852"/>
                </a:solidFill>
                <a:latin typeface="Verdana"/>
                <a:cs typeface="Verdana"/>
              </a:rPr>
              <a:t>C</a:t>
            </a:r>
            <a:r>
              <a:rPr sz="1800" spc="-55" dirty="0">
                <a:solidFill>
                  <a:srgbClr val="004852"/>
                </a:solidFill>
                <a:latin typeface="Verdana"/>
                <a:cs typeface="Verdana"/>
              </a:rPr>
              <a:t>a</a:t>
            </a:r>
            <a:r>
              <a:rPr sz="1800" spc="-95" dirty="0">
                <a:solidFill>
                  <a:srgbClr val="004852"/>
                </a:solidFill>
                <a:latin typeface="Verdana"/>
                <a:cs typeface="Verdana"/>
              </a:rPr>
              <a:t>m</a:t>
            </a:r>
            <a:r>
              <a:rPr sz="1800" spc="-75" dirty="0">
                <a:solidFill>
                  <a:srgbClr val="004852"/>
                </a:solidFill>
                <a:latin typeface="Verdana"/>
                <a:cs typeface="Verdana"/>
              </a:rPr>
              <a:t>e</a:t>
            </a:r>
            <a:r>
              <a:rPr sz="1800" spc="-55" dirty="0">
                <a:solidFill>
                  <a:srgbClr val="004852"/>
                </a:solidFill>
                <a:latin typeface="Verdana"/>
                <a:cs typeface="Verdana"/>
              </a:rPr>
              <a:t>r</a:t>
            </a:r>
            <a:r>
              <a:rPr sz="1800" spc="-60" dirty="0">
                <a:solidFill>
                  <a:srgbClr val="004852"/>
                </a:solidFill>
                <a:latin typeface="Verdana"/>
                <a:cs typeface="Verdana"/>
              </a:rPr>
              <a:t>a</a:t>
            </a:r>
            <a:r>
              <a:rPr sz="1800" spc="-12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004852"/>
                </a:solidFill>
                <a:latin typeface="Verdana"/>
                <a:cs typeface="Verdana"/>
              </a:rPr>
              <a:t>m</a:t>
            </a:r>
            <a:r>
              <a:rPr sz="1800" spc="-75" dirty="0">
                <a:solidFill>
                  <a:srgbClr val="004852"/>
                </a:solidFill>
                <a:latin typeface="Verdana"/>
                <a:cs typeface="Verdana"/>
              </a:rPr>
              <a:t>e</a:t>
            </a:r>
            <a:r>
              <a:rPr sz="1800" spc="-70" dirty="0">
                <a:solidFill>
                  <a:srgbClr val="004852"/>
                </a:solidFill>
                <a:latin typeface="Verdana"/>
                <a:cs typeface="Verdana"/>
              </a:rPr>
              <a:t>g</a:t>
            </a:r>
            <a:r>
              <a:rPr sz="1800" spc="-60" dirty="0">
                <a:solidFill>
                  <a:srgbClr val="004852"/>
                </a:solidFill>
                <a:latin typeface="Verdana"/>
                <a:cs typeface="Verdana"/>
              </a:rPr>
              <a:t>a</a:t>
            </a:r>
            <a:r>
              <a:rPr sz="1800" spc="-7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4852"/>
                </a:solidFill>
                <a:latin typeface="Verdana"/>
                <a:cs typeface="Verdana"/>
              </a:rPr>
              <a:t>p</a:t>
            </a:r>
            <a:r>
              <a:rPr sz="1800" spc="5" dirty="0">
                <a:solidFill>
                  <a:srgbClr val="004852"/>
                </a:solidFill>
                <a:latin typeface="Verdana"/>
                <a:cs typeface="Verdana"/>
              </a:rPr>
              <a:t>ix</a:t>
            </a:r>
            <a:r>
              <a:rPr sz="1800" spc="-10" dirty="0">
                <a:solidFill>
                  <a:srgbClr val="004852"/>
                </a:solidFill>
                <a:latin typeface="Verdana"/>
                <a:cs typeface="Verdana"/>
              </a:rPr>
              <a:t>el</a:t>
            </a:r>
            <a:r>
              <a:rPr sz="1800" spc="-50" dirty="0">
                <a:solidFill>
                  <a:srgbClr val="004852"/>
                </a:solidFill>
                <a:latin typeface="Verdana"/>
                <a:cs typeface="Verdana"/>
              </a:rPr>
              <a:t>s</a:t>
            </a:r>
            <a:endParaRPr sz="180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spcBef>
                <a:spcPts val="290"/>
              </a:spcBef>
              <a:buClr>
                <a:srgbClr val="F5FAFF"/>
              </a:buClr>
              <a:buFont typeface="Microsoft Sans Serif"/>
              <a:buChar char="●"/>
              <a:tabLst>
                <a:tab pos="356870" algn="l"/>
                <a:tab pos="357505" algn="l"/>
                <a:tab pos="1223010" algn="l"/>
              </a:tabLst>
            </a:pPr>
            <a:r>
              <a:rPr sz="1800" b="1" spc="95" dirty="0">
                <a:solidFill>
                  <a:srgbClr val="004852"/>
                </a:solidFill>
                <a:latin typeface="Calibri"/>
                <a:cs typeface="Calibri"/>
              </a:rPr>
              <a:t>Four_g	</a:t>
            </a:r>
            <a:r>
              <a:rPr sz="1800" b="1" spc="-30" dirty="0">
                <a:solidFill>
                  <a:srgbClr val="004852"/>
                </a:solidFill>
                <a:latin typeface="Calibri"/>
                <a:cs typeface="Calibri"/>
              </a:rPr>
              <a:t>-</a:t>
            </a:r>
            <a:r>
              <a:rPr sz="1800" b="1" spc="-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spc="-65" dirty="0">
                <a:solidFill>
                  <a:srgbClr val="004852"/>
                </a:solidFill>
                <a:latin typeface="Verdana"/>
                <a:cs typeface="Verdana"/>
              </a:rPr>
              <a:t>Has</a:t>
            </a:r>
            <a:r>
              <a:rPr sz="1800" spc="2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004852"/>
                </a:solidFill>
                <a:latin typeface="Verdana"/>
                <a:cs typeface="Verdana"/>
              </a:rPr>
              <a:t>4G </a:t>
            </a:r>
            <a:r>
              <a:rPr sz="1800" spc="-55" dirty="0">
                <a:solidFill>
                  <a:srgbClr val="004852"/>
                </a:solidFill>
                <a:latin typeface="Verdana"/>
                <a:cs typeface="Verdana"/>
              </a:rPr>
              <a:t>or</a:t>
            </a:r>
            <a:r>
              <a:rPr sz="1800" spc="-3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004852"/>
                </a:solidFill>
                <a:latin typeface="Verdana"/>
                <a:cs typeface="Verdana"/>
              </a:rPr>
              <a:t>not</a:t>
            </a:r>
            <a:endParaRPr sz="180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spcBef>
                <a:spcPts val="290"/>
              </a:spcBef>
              <a:buClr>
                <a:srgbClr val="F5FAFF"/>
              </a:buClr>
              <a:buFont typeface="Microsoft Sans Serif"/>
              <a:buChar char="●"/>
              <a:tabLst>
                <a:tab pos="356870" algn="l"/>
                <a:tab pos="357505" algn="l"/>
              </a:tabLst>
            </a:pPr>
            <a:r>
              <a:rPr sz="1800" b="1" spc="215" dirty="0">
                <a:solidFill>
                  <a:srgbClr val="004852"/>
                </a:solidFill>
                <a:latin typeface="Calibri"/>
                <a:cs typeface="Calibri"/>
              </a:rPr>
              <a:t>I</a:t>
            </a:r>
            <a:r>
              <a:rPr sz="1800" b="1" spc="210" dirty="0">
                <a:solidFill>
                  <a:srgbClr val="004852"/>
                </a:solidFill>
                <a:latin typeface="Calibri"/>
                <a:cs typeface="Calibri"/>
              </a:rPr>
              <a:t>n</a:t>
            </a:r>
            <a:r>
              <a:rPr sz="1800" b="1" spc="215" dirty="0">
                <a:solidFill>
                  <a:srgbClr val="004852"/>
                </a:solidFill>
                <a:latin typeface="Calibri"/>
                <a:cs typeface="Calibri"/>
              </a:rPr>
              <a:t>t</a:t>
            </a:r>
            <a:r>
              <a:rPr sz="1800" b="1" spc="210" dirty="0">
                <a:solidFill>
                  <a:srgbClr val="004852"/>
                </a:solidFill>
                <a:latin typeface="Calibri"/>
                <a:cs typeface="Calibri"/>
              </a:rPr>
              <a:t>_</a:t>
            </a:r>
            <a:r>
              <a:rPr sz="1800" b="1" spc="215" dirty="0">
                <a:solidFill>
                  <a:srgbClr val="004852"/>
                </a:solidFill>
                <a:latin typeface="Calibri"/>
                <a:cs typeface="Calibri"/>
              </a:rPr>
              <a:t>m</a:t>
            </a:r>
            <a:r>
              <a:rPr sz="1800" b="1" spc="220" dirty="0">
                <a:solidFill>
                  <a:srgbClr val="004852"/>
                </a:solidFill>
                <a:latin typeface="Calibri"/>
                <a:cs typeface="Calibri"/>
              </a:rPr>
              <a:t>e</a:t>
            </a:r>
            <a:r>
              <a:rPr sz="1800" b="1" spc="215" dirty="0">
                <a:solidFill>
                  <a:srgbClr val="004852"/>
                </a:solidFill>
                <a:latin typeface="Calibri"/>
                <a:cs typeface="Calibri"/>
              </a:rPr>
              <a:t>m</a:t>
            </a:r>
            <a:r>
              <a:rPr sz="1800" b="1" spc="180" dirty="0">
                <a:solidFill>
                  <a:srgbClr val="004852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r</a:t>
            </a:r>
            <a:r>
              <a:rPr sz="1800" b="1" spc="-18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y </a:t>
            </a:r>
            <a:r>
              <a:rPr sz="1800" b="1" spc="-1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- </a:t>
            </a:r>
            <a:r>
              <a:rPr sz="1800" b="1" spc="-9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spc="-280" dirty="0">
                <a:solidFill>
                  <a:srgbClr val="004852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004852"/>
                </a:solidFill>
                <a:latin typeface="Verdana"/>
                <a:cs typeface="Verdana"/>
              </a:rPr>
              <a:t>n</a:t>
            </a:r>
            <a:r>
              <a:rPr sz="1800" spc="-65" dirty="0">
                <a:solidFill>
                  <a:srgbClr val="004852"/>
                </a:solidFill>
                <a:latin typeface="Verdana"/>
                <a:cs typeface="Verdana"/>
              </a:rPr>
              <a:t>t</a:t>
            </a:r>
            <a:r>
              <a:rPr sz="1800" spc="145" dirty="0">
                <a:solidFill>
                  <a:srgbClr val="004852"/>
                </a:solidFill>
                <a:latin typeface="Verdana"/>
                <a:cs typeface="Verdana"/>
              </a:rPr>
              <a:t>e</a:t>
            </a:r>
            <a:r>
              <a:rPr sz="1800" spc="-195" dirty="0">
                <a:solidFill>
                  <a:srgbClr val="004852"/>
                </a:solidFill>
                <a:latin typeface="Verdana"/>
                <a:cs typeface="Verdana"/>
              </a:rPr>
              <a:t>r</a:t>
            </a:r>
            <a:r>
              <a:rPr sz="1800" spc="15" dirty="0">
                <a:solidFill>
                  <a:srgbClr val="004852"/>
                </a:solidFill>
                <a:latin typeface="Verdana"/>
                <a:cs typeface="Verdana"/>
              </a:rPr>
              <a:t>n</a:t>
            </a:r>
            <a:r>
              <a:rPr sz="1800" spc="160" dirty="0">
                <a:solidFill>
                  <a:srgbClr val="004852"/>
                </a:solidFill>
                <a:latin typeface="Verdana"/>
                <a:cs typeface="Verdana"/>
              </a:rPr>
              <a:t>a</a:t>
            </a:r>
            <a:r>
              <a:rPr sz="1800" spc="-145" dirty="0">
                <a:solidFill>
                  <a:srgbClr val="004852"/>
                </a:solidFill>
                <a:latin typeface="Verdana"/>
                <a:cs typeface="Verdana"/>
              </a:rPr>
              <a:t>l</a:t>
            </a:r>
            <a:r>
              <a:rPr sz="1800" spc="4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110" dirty="0">
                <a:solidFill>
                  <a:srgbClr val="004852"/>
                </a:solidFill>
                <a:latin typeface="Verdana"/>
                <a:cs typeface="Verdana"/>
              </a:rPr>
              <a:t>M</a:t>
            </a:r>
            <a:r>
              <a:rPr sz="1800" spc="95" dirty="0">
                <a:solidFill>
                  <a:srgbClr val="004852"/>
                </a:solidFill>
                <a:latin typeface="Verdana"/>
                <a:cs typeface="Verdana"/>
              </a:rPr>
              <a:t>e</a:t>
            </a:r>
            <a:r>
              <a:rPr sz="1800" spc="-125" dirty="0">
                <a:solidFill>
                  <a:srgbClr val="004852"/>
                </a:solidFill>
                <a:latin typeface="Verdana"/>
                <a:cs typeface="Verdana"/>
              </a:rPr>
              <a:t>m</a:t>
            </a:r>
            <a:r>
              <a:rPr sz="1800" spc="-65" dirty="0">
                <a:solidFill>
                  <a:srgbClr val="004852"/>
                </a:solidFill>
                <a:latin typeface="Verdana"/>
                <a:cs typeface="Verdana"/>
              </a:rPr>
              <a:t>o</a:t>
            </a:r>
            <a:r>
              <a:rPr sz="1800" spc="-80" dirty="0">
                <a:solidFill>
                  <a:srgbClr val="004852"/>
                </a:solidFill>
                <a:latin typeface="Verdana"/>
                <a:cs typeface="Verdana"/>
              </a:rPr>
              <a:t>r</a:t>
            </a:r>
            <a:r>
              <a:rPr sz="1800" spc="-114" dirty="0">
                <a:solidFill>
                  <a:srgbClr val="004852"/>
                </a:solidFill>
                <a:latin typeface="Verdana"/>
                <a:cs typeface="Verdana"/>
              </a:rPr>
              <a:t>y</a:t>
            </a:r>
            <a:r>
              <a:rPr sz="1800" spc="-7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80" dirty="0">
                <a:solidFill>
                  <a:srgbClr val="004852"/>
                </a:solidFill>
                <a:latin typeface="Verdana"/>
                <a:cs typeface="Verdana"/>
              </a:rPr>
              <a:t>i</a:t>
            </a:r>
            <a:r>
              <a:rPr sz="1800" spc="-150" dirty="0">
                <a:solidFill>
                  <a:srgbClr val="004852"/>
                </a:solidFill>
                <a:latin typeface="Verdana"/>
                <a:cs typeface="Verdana"/>
              </a:rPr>
              <a:t>n</a:t>
            </a:r>
            <a:r>
              <a:rPr sz="1800" spc="1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140" dirty="0">
                <a:solidFill>
                  <a:srgbClr val="004852"/>
                </a:solidFill>
                <a:latin typeface="Verdana"/>
                <a:cs typeface="Verdana"/>
              </a:rPr>
              <a:t>G</a:t>
            </a:r>
            <a:r>
              <a:rPr sz="1800" spc="-114" dirty="0">
                <a:solidFill>
                  <a:srgbClr val="004852"/>
                </a:solidFill>
                <a:latin typeface="Verdana"/>
                <a:cs typeface="Verdana"/>
              </a:rPr>
              <a:t>i</a:t>
            </a:r>
            <a:r>
              <a:rPr sz="1800" spc="75" dirty="0">
                <a:solidFill>
                  <a:srgbClr val="004852"/>
                </a:solidFill>
                <a:latin typeface="Verdana"/>
                <a:cs typeface="Verdana"/>
              </a:rPr>
              <a:t>g</a:t>
            </a:r>
            <a:r>
              <a:rPr sz="1800" spc="114" dirty="0">
                <a:solidFill>
                  <a:srgbClr val="004852"/>
                </a:solidFill>
                <a:latin typeface="Verdana"/>
                <a:cs typeface="Verdana"/>
              </a:rPr>
              <a:t>a</a:t>
            </a:r>
            <a:r>
              <a:rPr sz="1800" spc="50" dirty="0">
                <a:solidFill>
                  <a:srgbClr val="004852"/>
                </a:solidFill>
                <a:latin typeface="Verdana"/>
                <a:cs typeface="Verdana"/>
              </a:rPr>
              <a:t>b</a:t>
            </a:r>
            <a:r>
              <a:rPr sz="1800" spc="-135" dirty="0">
                <a:solidFill>
                  <a:srgbClr val="004852"/>
                </a:solidFill>
                <a:latin typeface="Verdana"/>
                <a:cs typeface="Verdana"/>
              </a:rPr>
              <a:t>y</a:t>
            </a:r>
            <a:r>
              <a:rPr sz="1800" spc="-114" dirty="0">
                <a:solidFill>
                  <a:srgbClr val="004852"/>
                </a:solidFill>
                <a:latin typeface="Verdana"/>
                <a:cs typeface="Verdana"/>
              </a:rPr>
              <a:t>t</a:t>
            </a:r>
            <a:r>
              <a:rPr sz="1800" spc="50" dirty="0">
                <a:solidFill>
                  <a:srgbClr val="004852"/>
                </a:solidFill>
                <a:latin typeface="Verdana"/>
                <a:cs typeface="Verdana"/>
              </a:rPr>
              <a:t>e</a:t>
            </a:r>
            <a:r>
              <a:rPr sz="1800" spc="-250" dirty="0">
                <a:solidFill>
                  <a:srgbClr val="004852"/>
                </a:solidFill>
                <a:latin typeface="Verdana"/>
                <a:cs typeface="Verdana"/>
              </a:rPr>
              <a:t>s</a:t>
            </a:r>
            <a:endParaRPr sz="180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spcBef>
                <a:spcPts val="315"/>
              </a:spcBef>
              <a:buClr>
                <a:srgbClr val="F5FAFF"/>
              </a:buClr>
              <a:buFont typeface="Microsoft Sans Serif"/>
              <a:buChar char="●"/>
              <a:tabLst>
                <a:tab pos="356870" algn="l"/>
                <a:tab pos="357505" algn="l"/>
              </a:tabLst>
            </a:pPr>
            <a:r>
              <a:rPr sz="1800" b="1" spc="110" dirty="0">
                <a:solidFill>
                  <a:srgbClr val="004852"/>
                </a:solidFill>
                <a:latin typeface="Calibri"/>
                <a:cs typeface="Calibri"/>
              </a:rPr>
              <a:t>M_dep</a:t>
            </a:r>
            <a:r>
              <a:rPr sz="1800" b="1" spc="47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4852"/>
                </a:solidFill>
                <a:latin typeface="Verdana"/>
                <a:cs typeface="Verdana"/>
              </a:rPr>
              <a:t>-</a:t>
            </a:r>
            <a:r>
              <a:rPr sz="1800" spc="-7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4852"/>
                </a:solidFill>
                <a:latin typeface="Verdana"/>
                <a:cs typeface="Verdana"/>
              </a:rPr>
              <a:t>Mobile</a:t>
            </a:r>
            <a:r>
              <a:rPr sz="1800" spc="-12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4852"/>
                </a:solidFill>
                <a:latin typeface="Verdana"/>
                <a:cs typeface="Verdana"/>
              </a:rPr>
              <a:t>Depth</a:t>
            </a:r>
            <a:r>
              <a:rPr sz="1800" spc="-7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004852"/>
                </a:solidFill>
                <a:latin typeface="Verdana"/>
                <a:cs typeface="Verdana"/>
              </a:rPr>
              <a:t>in</a:t>
            </a:r>
            <a:r>
              <a:rPr sz="1800" spc="1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4852"/>
                </a:solidFill>
                <a:latin typeface="Verdana"/>
                <a:cs typeface="Verdana"/>
              </a:rPr>
              <a:t>cm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196" y="536270"/>
            <a:ext cx="410019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003300" algn="l"/>
                <a:tab pos="2890520" algn="l"/>
              </a:tabLst>
            </a:pPr>
            <a:r>
              <a:rPr sz="2800" spc="-110" dirty="0">
                <a:latin typeface="Calibri"/>
                <a:cs typeface="Calibri"/>
              </a:rPr>
              <a:t>D</a:t>
            </a:r>
            <a:r>
              <a:rPr sz="2800" spc="-204" dirty="0">
                <a:latin typeface="Calibri"/>
                <a:cs typeface="Calibri"/>
              </a:rPr>
              <a:t> </a:t>
            </a:r>
            <a:r>
              <a:rPr sz="2800" spc="-85" dirty="0">
                <a:latin typeface="Calibri"/>
                <a:cs typeface="Calibri"/>
              </a:rPr>
              <a:t>a</a:t>
            </a:r>
            <a:r>
              <a:rPr sz="2800" spc="-229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t</a:t>
            </a:r>
            <a:r>
              <a:rPr sz="2800" spc="-204" dirty="0">
                <a:latin typeface="Calibri"/>
                <a:cs typeface="Calibri"/>
              </a:rPr>
              <a:t> </a:t>
            </a:r>
            <a:r>
              <a:rPr sz="2800" spc="-85" dirty="0">
                <a:latin typeface="Calibri"/>
                <a:cs typeface="Calibri"/>
              </a:rPr>
              <a:t>a	</a:t>
            </a:r>
            <a:r>
              <a:rPr sz="2800" spc="-80" dirty="0">
                <a:latin typeface="Calibri"/>
                <a:cs typeface="Calibri"/>
              </a:rPr>
              <a:t>S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95" dirty="0">
                <a:latin typeface="Calibri"/>
                <a:cs typeface="Calibri"/>
              </a:rPr>
              <a:t>u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spc="-140" dirty="0">
                <a:latin typeface="Calibri"/>
                <a:cs typeface="Calibri"/>
              </a:rPr>
              <a:t>m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spc="-140" dirty="0">
                <a:latin typeface="Calibri"/>
                <a:cs typeface="Calibri"/>
              </a:rPr>
              <a:t>m</a:t>
            </a:r>
            <a:r>
              <a:rPr sz="2800" spc="-85" dirty="0">
                <a:latin typeface="Calibri"/>
                <a:cs typeface="Calibri"/>
              </a:rPr>
              <a:t> a</a:t>
            </a:r>
            <a:r>
              <a:rPr sz="2800" spc="-130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spc="-80" dirty="0">
                <a:latin typeface="Calibri"/>
                <a:cs typeface="Calibri"/>
              </a:rPr>
              <a:t>y	</a:t>
            </a:r>
            <a:r>
              <a:rPr sz="2800" spc="175" dirty="0">
                <a:latin typeface="Calibri"/>
                <a:cs typeface="Calibri"/>
              </a:rPr>
              <a:t>contd..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2716" y="1179956"/>
            <a:ext cx="7955915" cy="314261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409"/>
              </a:spcBef>
              <a:buClr>
                <a:srgbClr val="F5FAFF"/>
              </a:buClr>
              <a:buFont typeface="Microsoft Sans Serif"/>
              <a:buChar char="●"/>
              <a:tabLst>
                <a:tab pos="356870" algn="l"/>
                <a:tab pos="357505" algn="l"/>
                <a:tab pos="1619250" algn="l"/>
              </a:tabLst>
            </a:pPr>
            <a:r>
              <a:rPr sz="1800" b="1" spc="70" dirty="0">
                <a:solidFill>
                  <a:srgbClr val="004852"/>
                </a:solidFill>
                <a:latin typeface="Calibri"/>
                <a:cs typeface="Calibri"/>
              </a:rPr>
              <a:t>Mobile_wt	</a:t>
            </a:r>
            <a:r>
              <a:rPr sz="1800" spc="-45" dirty="0">
                <a:solidFill>
                  <a:srgbClr val="004852"/>
                </a:solidFill>
                <a:latin typeface="Verdana"/>
                <a:cs typeface="Verdana"/>
              </a:rPr>
              <a:t>-</a:t>
            </a:r>
            <a:r>
              <a:rPr sz="1800" spc="16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4852"/>
                </a:solidFill>
                <a:latin typeface="Verdana"/>
                <a:cs typeface="Verdana"/>
              </a:rPr>
              <a:t>Weight</a:t>
            </a:r>
            <a:r>
              <a:rPr sz="1800" spc="28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004852"/>
                </a:solidFill>
                <a:latin typeface="Verdana"/>
                <a:cs typeface="Verdana"/>
              </a:rPr>
              <a:t>of</a:t>
            </a:r>
            <a:r>
              <a:rPr sz="1800" spc="2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004852"/>
                </a:solidFill>
                <a:latin typeface="Verdana"/>
                <a:cs typeface="Verdana"/>
              </a:rPr>
              <a:t>mobile</a:t>
            </a:r>
            <a:r>
              <a:rPr sz="1800" spc="12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004852"/>
                </a:solidFill>
                <a:latin typeface="Verdana"/>
                <a:cs typeface="Verdana"/>
              </a:rPr>
              <a:t>phone</a:t>
            </a:r>
            <a:endParaRPr sz="180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spcBef>
                <a:spcPts val="315"/>
              </a:spcBef>
              <a:buClr>
                <a:srgbClr val="F5FAFF"/>
              </a:buClr>
              <a:buFont typeface="Microsoft Sans Serif"/>
              <a:buChar char="●"/>
              <a:tabLst>
                <a:tab pos="356870" algn="l"/>
                <a:tab pos="357505" algn="l"/>
              </a:tabLst>
            </a:pPr>
            <a:r>
              <a:rPr sz="1800" b="1" spc="90" dirty="0">
                <a:solidFill>
                  <a:srgbClr val="004852"/>
                </a:solidFill>
                <a:latin typeface="Calibri"/>
                <a:cs typeface="Calibri"/>
              </a:rPr>
              <a:t>N_cores</a:t>
            </a:r>
            <a:r>
              <a:rPr sz="1800" b="1" spc="57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spc="-45" dirty="0">
                <a:solidFill>
                  <a:srgbClr val="004852"/>
                </a:solidFill>
                <a:latin typeface="Verdana"/>
                <a:cs typeface="Verdana"/>
              </a:rPr>
              <a:t>-</a:t>
            </a:r>
            <a:r>
              <a:rPr sz="1800" spc="3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4852"/>
                </a:solidFill>
                <a:latin typeface="Verdana"/>
                <a:cs typeface="Verdana"/>
              </a:rPr>
              <a:t>Number</a:t>
            </a:r>
            <a:r>
              <a:rPr sz="1800" spc="114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004852"/>
                </a:solidFill>
                <a:latin typeface="Verdana"/>
                <a:cs typeface="Verdana"/>
              </a:rPr>
              <a:t>of </a:t>
            </a:r>
            <a:r>
              <a:rPr sz="1800" spc="-60" dirty="0">
                <a:solidFill>
                  <a:srgbClr val="004852"/>
                </a:solidFill>
                <a:latin typeface="Verdana"/>
                <a:cs typeface="Verdana"/>
              </a:rPr>
              <a:t>cores</a:t>
            </a:r>
            <a:r>
              <a:rPr sz="1800" spc="-8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004852"/>
                </a:solidFill>
                <a:latin typeface="Verdana"/>
                <a:cs typeface="Verdana"/>
              </a:rPr>
              <a:t>of</a:t>
            </a:r>
            <a:r>
              <a:rPr sz="1800" spc="-55" dirty="0">
                <a:solidFill>
                  <a:srgbClr val="004852"/>
                </a:solidFill>
                <a:latin typeface="Verdana"/>
                <a:cs typeface="Verdana"/>
              </a:rPr>
              <a:t> processor</a:t>
            </a:r>
            <a:endParaRPr sz="180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spcBef>
                <a:spcPts val="290"/>
              </a:spcBef>
              <a:buClr>
                <a:srgbClr val="F5FAFF"/>
              </a:buClr>
              <a:buFont typeface="Microsoft Sans Serif"/>
              <a:buChar char="●"/>
              <a:tabLst>
                <a:tab pos="356870" algn="l"/>
                <a:tab pos="357505" algn="l"/>
                <a:tab pos="716280" algn="l"/>
              </a:tabLst>
            </a:pPr>
            <a:r>
              <a:rPr sz="1800" b="1" spc="114" dirty="0">
                <a:solidFill>
                  <a:srgbClr val="004852"/>
                </a:solidFill>
                <a:latin typeface="Calibri"/>
                <a:cs typeface="Calibri"/>
              </a:rPr>
              <a:t>P</a:t>
            </a:r>
            <a:r>
              <a:rPr sz="1800" b="1" spc="-40" dirty="0">
                <a:solidFill>
                  <a:srgbClr val="004852"/>
                </a:solidFill>
                <a:latin typeface="Calibri"/>
                <a:cs typeface="Calibri"/>
              </a:rPr>
              <a:t>c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	</a:t>
            </a:r>
            <a:r>
              <a:rPr sz="1800" spc="-45" dirty="0">
                <a:solidFill>
                  <a:srgbClr val="004852"/>
                </a:solidFill>
                <a:latin typeface="Verdana"/>
                <a:cs typeface="Verdana"/>
              </a:rPr>
              <a:t>-</a:t>
            </a:r>
            <a:r>
              <a:rPr sz="1800" spc="-1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004852"/>
                </a:solidFill>
                <a:latin typeface="Verdana"/>
                <a:cs typeface="Verdana"/>
              </a:rPr>
              <a:t>P</a:t>
            </a:r>
            <a:r>
              <a:rPr sz="1800" spc="40" dirty="0">
                <a:solidFill>
                  <a:srgbClr val="004852"/>
                </a:solidFill>
                <a:latin typeface="Verdana"/>
                <a:cs typeface="Verdana"/>
              </a:rPr>
              <a:t>r</a:t>
            </a:r>
            <a:r>
              <a:rPr sz="1800" spc="50" dirty="0">
                <a:solidFill>
                  <a:srgbClr val="004852"/>
                </a:solidFill>
                <a:latin typeface="Verdana"/>
                <a:cs typeface="Verdana"/>
              </a:rPr>
              <a:t>i</a:t>
            </a:r>
            <a:r>
              <a:rPr sz="1800" spc="-5" dirty="0">
                <a:solidFill>
                  <a:srgbClr val="004852"/>
                </a:solidFill>
                <a:latin typeface="Verdana"/>
                <a:cs typeface="Verdana"/>
              </a:rPr>
              <a:t>m</a:t>
            </a:r>
            <a:r>
              <a:rPr sz="1800" spc="40" dirty="0">
                <a:solidFill>
                  <a:srgbClr val="004852"/>
                </a:solidFill>
                <a:latin typeface="Verdana"/>
                <a:cs typeface="Verdana"/>
              </a:rPr>
              <a:t>ar</a:t>
            </a:r>
            <a:r>
              <a:rPr sz="1800" spc="-60" dirty="0">
                <a:solidFill>
                  <a:srgbClr val="004852"/>
                </a:solidFill>
                <a:latin typeface="Verdana"/>
                <a:cs typeface="Verdana"/>
              </a:rPr>
              <a:t>y</a:t>
            </a:r>
            <a:r>
              <a:rPr sz="1800" spc="9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004852"/>
                </a:solidFill>
                <a:latin typeface="Verdana"/>
                <a:cs typeface="Verdana"/>
              </a:rPr>
              <a:t>C</a:t>
            </a:r>
            <a:r>
              <a:rPr sz="1800" spc="-55" dirty="0">
                <a:solidFill>
                  <a:srgbClr val="004852"/>
                </a:solidFill>
                <a:latin typeface="Verdana"/>
                <a:cs typeface="Verdana"/>
              </a:rPr>
              <a:t>a</a:t>
            </a:r>
            <a:r>
              <a:rPr sz="1800" spc="-95" dirty="0">
                <a:solidFill>
                  <a:srgbClr val="004852"/>
                </a:solidFill>
                <a:latin typeface="Verdana"/>
                <a:cs typeface="Verdana"/>
              </a:rPr>
              <a:t>m</a:t>
            </a:r>
            <a:r>
              <a:rPr sz="1800" spc="-75" dirty="0">
                <a:solidFill>
                  <a:srgbClr val="004852"/>
                </a:solidFill>
                <a:latin typeface="Verdana"/>
                <a:cs typeface="Verdana"/>
              </a:rPr>
              <a:t>e</a:t>
            </a:r>
            <a:r>
              <a:rPr sz="1800" spc="-55" dirty="0">
                <a:solidFill>
                  <a:srgbClr val="004852"/>
                </a:solidFill>
                <a:latin typeface="Verdana"/>
                <a:cs typeface="Verdana"/>
              </a:rPr>
              <a:t>r</a:t>
            </a:r>
            <a:r>
              <a:rPr sz="1800" spc="-60" dirty="0">
                <a:solidFill>
                  <a:srgbClr val="004852"/>
                </a:solidFill>
                <a:latin typeface="Verdana"/>
                <a:cs typeface="Verdana"/>
              </a:rPr>
              <a:t>a</a:t>
            </a:r>
            <a:r>
              <a:rPr sz="1800" spc="-14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004852"/>
                </a:solidFill>
                <a:latin typeface="Verdana"/>
                <a:cs typeface="Verdana"/>
              </a:rPr>
              <a:t>m</a:t>
            </a:r>
            <a:r>
              <a:rPr sz="1800" spc="-75" dirty="0">
                <a:solidFill>
                  <a:srgbClr val="004852"/>
                </a:solidFill>
                <a:latin typeface="Verdana"/>
                <a:cs typeface="Verdana"/>
              </a:rPr>
              <a:t>e</a:t>
            </a:r>
            <a:r>
              <a:rPr sz="1800" spc="-70" dirty="0">
                <a:solidFill>
                  <a:srgbClr val="004852"/>
                </a:solidFill>
                <a:latin typeface="Verdana"/>
                <a:cs typeface="Verdana"/>
              </a:rPr>
              <a:t>g</a:t>
            </a:r>
            <a:r>
              <a:rPr sz="1800" spc="-60" dirty="0">
                <a:solidFill>
                  <a:srgbClr val="004852"/>
                </a:solidFill>
                <a:latin typeface="Verdana"/>
                <a:cs typeface="Verdana"/>
              </a:rPr>
              <a:t>a</a:t>
            </a:r>
            <a:r>
              <a:rPr sz="1800" spc="-7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4852"/>
                </a:solidFill>
                <a:latin typeface="Verdana"/>
                <a:cs typeface="Verdana"/>
              </a:rPr>
              <a:t>pi</a:t>
            </a:r>
            <a:r>
              <a:rPr sz="1800" spc="5" dirty="0">
                <a:solidFill>
                  <a:srgbClr val="004852"/>
                </a:solidFill>
                <a:latin typeface="Verdana"/>
                <a:cs typeface="Verdana"/>
              </a:rPr>
              <a:t>x</a:t>
            </a:r>
            <a:r>
              <a:rPr sz="1800" spc="-10" dirty="0">
                <a:solidFill>
                  <a:srgbClr val="004852"/>
                </a:solidFill>
                <a:latin typeface="Verdana"/>
                <a:cs typeface="Verdana"/>
              </a:rPr>
              <a:t>el</a:t>
            </a:r>
            <a:r>
              <a:rPr sz="1800" spc="-50" dirty="0">
                <a:solidFill>
                  <a:srgbClr val="004852"/>
                </a:solidFill>
                <a:latin typeface="Verdana"/>
                <a:cs typeface="Verdana"/>
              </a:rPr>
              <a:t>s</a:t>
            </a:r>
            <a:endParaRPr sz="180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spcBef>
                <a:spcPts val="315"/>
              </a:spcBef>
              <a:buClr>
                <a:srgbClr val="F5FAFF"/>
              </a:buClr>
              <a:buFont typeface="Microsoft Sans Serif"/>
              <a:buChar char="●"/>
              <a:tabLst>
                <a:tab pos="356870" algn="l"/>
                <a:tab pos="357505" algn="l"/>
              </a:tabLst>
            </a:pPr>
            <a:r>
              <a:rPr sz="1800" b="1" spc="120" dirty="0">
                <a:solidFill>
                  <a:srgbClr val="004852"/>
                </a:solidFill>
                <a:latin typeface="Calibri"/>
                <a:cs typeface="Calibri"/>
              </a:rPr>
              <a:t>Px_height</a:t>
            </a:r>
            <a:r>
              <a:rPr sz="1800" b="1" spc="56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spc="-45" dirty="0">
                <a:solidFill>
                  <a:srgbClr val="004852"/>
                </a:solidFill>
                <a:latin typeface="Verdana"/>
                <a:cs typeface="Verdana"/>
              </a:rPr>
              <a:t>-</a:t>
            </a:r>
            <a:r>
              <a:rPr sz="1800" spc="-7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4852"/>
                </a:solidFill>
                <a:latin typeface="Verdana"/>
                <a:cs typeface="Verdana"/>
              </a:rPr>
              <a:t>Pixel </a:t>
            </a:r>
            <a:r>
              <a:rPr sz="1800" dirty="0">
                <a:solidFill>
                  <a:srgbClr val="004852"/>
                </a:solidFill>
                <a:latin typeface="Verdana"/>
                <a:cs typeface="Verdana"/>
              </a:rPr>
              <a:t>Resolution</a:t>
            </a:r>
            <a:r>
              <a:rPr sz="1800" spc="5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4852"/>
                </a:solidFill>
                <a:latin typeface="Verdana"/>
                <a:cs typeface="Verdana"/>
              </a:rPr>
              <a:t>Height</a:t>
            </a:r>
            <a:endParaRPr sz="180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spcBef>
                <a:spcPts val="285"/>
              </a:spcBef>
              <a:buClr>
                <a:srgbClr val="F5FAFF"/>
              </a:buClr>
              <a:buFont typeface="Microsoft Sans Serif"/>
              <a:buChar char="●"/>
              <a:tabLst>
                <a:tab pos="356870" algn="l"/>
                <a:tab pos="357505" algn="l"/>
              </a:tabLst>
            </a:pPr>
            <a:r>
              <a:rPr sz="1800" b="1" spc="114" dirty="0">
                <a:solidFill>
                  <a:srgbClr val="004852"/>
                </a:solidFill>
                <a:latin typeface="Calibri"/>
                <a:cs typeface="Calibri"/>
              </a:rPr>
              <a:t>Px_width</a:t>
            </a:r>
            <a:r>
              <a:rPr sz="1800" b="1" spc="50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spc="-45" dirty="0">
                <a:solidFill>
                  <a:srgbClr val="004852"/>
                </a:solidFill>
                <a:latin typeface="Verdana"/>
                <a:cs typeface="Verdana"/>
              </a:rPr>
              <a:t>-</a:t>
            </a:r>
            <a:r>
              <a:rPr sz="1800" spc="-7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4852"/>
                </a:solidFill>
                <a:latin typeface="Verdana"/>
                <a:cs typeface="Verdana"/>
              </a:rPr>
              <a:t>Pixel</a:t>
            </a:r>
            <a:r>
              <a:rPr sz="1800" spc="-2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4852"/>
                </a:solidFill>
                <a:latin typeface="Verdana"/>
                <a:cs typeface="Verdana"/>
              </a:rPr>
              <a:t>Resolution</a:t>
            </a:r>
            <a:r>
              <a:rPr sz="1800" spc="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4852"/>
                </a:solidFill>
                <a:latin typeface="Verdana"/>
                <a:cs typeface="Verdana"/>
              </a:rPr>
              <a:t>Width</a:t>
            </a:r>
            <a:endParaRPr sz="180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spcBef>
                <a:spcPts val="315"/>
              </a:spcBef>
              <a:buClr>
                <a:srgbClr val="F5FAFF"/>
              </a:buClr>
              <a:buFont typeface="Microsoft Sans Serif"/>
              <a:buChar char="●"/>
              <a:tabLst>
                <a:tab pos="356870" algn="l"/>
                <a:tab pos="357505" algn="l"/>
              </a:tabLst>
            </a:pPr>
            <a:r>
              <a:rPr sz="1800" b="1" spc="-55" dirty="0">
                <a:solidFill>
                  <a:srgbClr val="004852"/>
                </a:solidFill>
                <a:latin typeface="Calibri"/>
                <a:cs typeface="Calibri"/>
              </a:rPr>
              <a:t>R</a:t>
            </a:r>
            <a:r>
              <a:rPr sz="1800" b="1" spc="-3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spc="-45" dirty="0">
                <a:solidFill>
                  <a:srgbClr val="004852"/>
                </a:solidFill>
                <a:latin typeface="Calibri"/>
                <a:cs typeface="Calibri"/>
              </a:rPr>
              <a:t>a</a:t>
            </a:r>
            <a:r>
              <a:rPr sz="1800" b="1" spc="-3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spc="-75" dirty="0">
                <a:solidFill>
                  <a:srgbClr val="004852"/>
                </a:solidFill>
                <a:latin typeface="Calibri"/>
                <a:cs typeface="Calibri"/>
              </a:rPr>
              <a:t>m</a:t>
            </a:r>
            <a:r>
              <a:rPr sz="1800" b="1" spc="-4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spc="-45" dirty="0">
                <a:solidFill>
                  <a:srgbClr val="004852"/>
                </a:solidFill>
                <a:latin typeface="Verdana"/>
                <a:cs typeface="Verdana"/>
              </a:rPr>
              <a:t>-</a:t>
            </a:r>
            <a:r>
              <a:rPr sz="1800" spc="15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004852"/>
                </a:solidFill>
                <a:latin typeface="Verdana"/>
                <a:cs typeface="Verdana"/>
              </a:rPr>
              <a:t>Random</a:t>
            </a:r>
            <a:r>
              <a:rPr sz="1800" spc="5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004852"/>
                </a:solidFill>
                <a:latin typeface="Verdana"/>
                <a:cs typeface="Verdana"/>
              </a:rPr>
              <a:t>Access</a:t>
            </a:r>
            <a:r>
              <a:rPr sz="1800" spc="4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004852"/>
                </a:solidFill>
                <a:latin typeface="Verdana"/>
                <a:cs typeface="Verdana"/>
              </a:rPr>
              <a:t>Memory</a:t>
            </a:r>
            <a:r>
              <a:rPr sz="1800" spc="4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4852"/>
                </a:solidFill>
                <a:latin typeface="Verdana"/>
                <a:cs typeface="Verdana"/>
              </a:rPr>
              <a:t>in</a:t>
            </a:r>
            <a:r>
              <a:rPr sz="1800" spc="25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004852"/>
                </a:solidFill>
                <a:latin typeface="Verdana"/>
                <a:cs typeface="Verdana"/>
              </a:rPr>
              <a:t>Mega</a:t>
            </a:r>
            <a:r>
              <a:rPr sz="1800" dirty="0">
                <a:solidFill>
                  <a:srgbClr val="004852"/>
                </a:solidFill>
                <a:latin typeface="Verdana"/>
                <a:cs typeface="Verdana"/>
              </a:rPr>
              <a:t> Bytes</a:t>
            </a:r>
            <a:endParaRPr sz="180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spcBef>
                <a:spcPts val="310"/>
              </a:spcBef>
              <a:buClr>
                <a:srgbClr val="F5FAFF"/>
              </a:buClr>
              <a:buFont typeface="Microsoft Sans Serif"/>
              <a:buChar char="●"/>
              <a:tabLst>
                <a:tab pos="356870" algn="l"/>
                <a:tab pos="357505" algn="l"/>
                <a:tab pos="972819" algn="l"/>
              </a:tabLst>
            </a:pPr>
            <a:r>
              <a:rPr sz="1800" b="1" spc="70" dirty="0">
                <a:solidFill>
                  <a:srgbClr val="004852"/>
                </a:solidFill>
                <a:latin typeface="Calibri"/>
                <a:cs typeface="Calibri"/>
              </a:rPr>
              <a:t>Sc_h	</a:t>
            </a:r>
            <a:r>
              <a:rPr sz="1800" spc="-45" dirty="0">
                <a:solidFill>
                  <a:srgbClr val="004852"/>
                </a:solidFill>
                <a:latin typeface="Verdana"/>
                <a:cs typeface="Verdana"/>
              </a:rPr>
              <a:t>-</a:t>
            </a:r>
            <a:r>
              <a:rPr sz="1800" spc="9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004852"/>
                </a:solidFill>
                <a:latin typeface="Verdana"/>
                <a:cs typeface="Verdana"/>
              </a:rPr>
              <a:t>Screen</a:t>
            </a:r>
            <a:r>
              <a:rPr sz="1800" spc="3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4852"/>
                </a:solidFill>
                <a:latin typeface="Verdana"/>
                <a:cs typeface="Verdana"/>
              </a:rPr>
              <a:t>Height</a:t>
            </a:r>
            <a:r>
              <a:rPr sz="1800" spc="14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004852"/>
                </a:solidFill>
                <a:latin typeface="Verdana"/>
                <a:cs typeface="Verdana"/>
              </a:rPr>
              <a:t>of</a:t>
            </a:r>
            <a:r>
              <a:rPr sz="1800" spc="-1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004852"/>
                </a:solidFill>
                <a:latin typeface="Verdana"/>
                <a:cs typeface="Verdana"/>
              </a:rPr>
              <a:t>mobile</a:t>
            </a:r>
            <a:r>
              <a:rPr sz="1800" spc="-15" dirty="0">
                <a:solidFill>
                  <a:srgbClr val="004852"/>
                </a:solidFill>
                <a:latin typeface="Verdana"/>
                <a:cs typeface="Verdana"/>
              </a:rPr>
              <a:t> in</a:t>
            </a:r>
            <a:r>
              <a:rPr sz="1800" spc="17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004852"/>
                </a:solidFill>
                <a:latin typeface="Verdana"/>
                <a:cs typeface="Verdana"/>
              </a:rPr>
              <a:t>cm</a:t>
            </a:r>
            <a:endParaRPr sz="180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spcBef>
                <a:spcPts val="290"/>
              </a:spcBef>
              <a:buClr>
                <a:srgbClr val="F5FAFF"/>
              </a:buClr>
              <a:buFont typeface="Microsoft Sans Serif"/>
              <a:buChar char="●"/>
              <a:tabLst>
                <a:tab pos="356870" algn="l"/>
                <a:tab pos="357505" algn="l"/>
              </a:tabLst>
            </a:pPr>
            <a:r>
              <a:rPr sz="1800" b="1" spc="-45" dirty="0">
                <a:solidFill>
                  <a:srgbClr val="004852"/>
                </a:solidFill>
                <a:latin typeface="Calibri"/>
                <a:cs typeface="Calibri"/>
              </a:rPr>
              <a:t>S</a:t>
            </a:r>
            <a:r>
              <a:rPr sz="1800" b="1" spc="-16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spc="-40" dirty="0">
                <a:solidFill>
                  <a:srgbClr val="004852"/>
                </a:solidFill>
                <a:latin typeface="Calibri"/>
                <a:cs typeface="Calibri"/>
              </a:rPr>
              <a:t>c</a:t>
            </a:r>
            <a:r>
              <a:rPr sz="1800" b="1" spc="-14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spc="-45" dirty="0">
                <a:solidFill>
                  <a:srgbClr val="004852"/>
                </a:solidFill>
                <a:latin typeface="Calibri"/>
                <a:cs typeface="Calibri"/>
              </a:rPr>
              <a:t>_</a:t>
            </a:r>
            <a:r>
              <a:rPr sz="1800" b="1" spc="-13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spc="-70" dirty="0">
                <a:solidFill>
                  <a:srgbClr val="004852"/>
                </a:solidFill>
                <a:latin typeface="Calibri"/>
                <a:cs typeface="Calibri"/>
              </a:rPr>
              <a:t>w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spc="9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spc="-45" dirty="0">
                <a:solidFill>
                  <a:srgbClr val="004852"/>
                </a:solidFill>
                <a:latin typeface="Verdana"/>
                <a:cs typeface="Verdana"/>
              </a:rPr>
              <a:t>-</a:t>
            </a:r>
            <a:r>
              <a:rPr sz="1800" spc="8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004852"/>
                </a:solidFill>
                <a:latin typeface="Verdana"/>
                <a:cs typeface="Verdana"/>
              </a:rPr>
              <a:t>S</a:t>
            </a:r>
            <a:r>
              <a:rPr sz="1800" spc="-50" dirty="0">
                <a:solidFill>
                  <a:srgbClr val="004852"/>
                </a:solidFill>
                <a:latin typeface="Verdana"/>
                <a:cs typeface="Verdana"/>
              </a:rPr>
              <a:t>c</a:t>
            </a:r>
            <a:r>
              <a:rPr sz="1800" spc="-55" dirty="0">
                <a:solidFill>
                  <a:srgbClr val="004852"/>
                </a:solidFill>
                <a:latin typeface="Verdana"/>
                <a:cs typeface="Verdana"/>
              </a:rPr>
              <a:t>r</a:t>
            </a:r>
            <a:r>
              <a:rPr sz="1800" spc="-50" dirty="0">
                <a:solidFill>
                  <a:srgbClr val="004852"/>
                </a:solidFill>
                <a:latin typeface="Verdana"/>
                <a:cs typeface="Verdana"/>
              </a:rPr>
              <a:t>e</a:t>
            </a:r>
            <a:r>
              <a:rPr sz="1800" spc="-70" dirty="0">
                <a:solidFill>
                  <a:srgbClr val="004852"/>
                </a:solidFill>
                <a:latin typeface="Verdana"/>
                <a:cs typeface="Verdana"/>
              </a:rPr>
              <a:t>e</a:t>
            </a:r>
            <a:r>
              <a:rPr sz="1800" spc="-60" dirty="0">
                <a:solidFill>
                  <a:srgbClr val="004852"/>
                </a:solidFill>
                <a:latin typeface="Verdana"/>
                <a:cs typeface="Verdana"/>
              </a:rPr>
              <a:t>n</a:t>
            </a:r>
            <a:r>
              <a:rPr sz="1800" spc="1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004852"/>
                </a:solidFill>
                <a:latin typeface="Verdana"/>
                <a:cs typeface="Verdana"/>
              </a:rPr>
              <a:t>W</a:t>
            </a:r>
            <a:r>
              <a:rPr sz="1800" spc="50" dirty="0">
                <a:solidFill>
                  <a:srgbClr val="004852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004852"/>
                </a:solidFill>
                <a:latin typeface="Verdana"/>
                <a:cs typeface="Verdana"/>
              </a:rPr>
              <a:t>d</a:t>
            </a:r>
            <a:r>
              <a:rPr sz="1800" spc="25" dirty="0">
                <a:solidFill>
                  <a:srgbClr val="004852"/>
                </a:solidFill>
                <a:latin typeface="Verdana"/>
                <a:cs typeface="Verdana"/>
              </a:rPr>
              <a:t>t</a:t>
            </a:r>
            <a:r>
              <a:rPr sz="1800" spc="-60" dirty="0">
                <a:solidFill>
                  <a:srgbClr val="004852"/>
                </a:solidFill>
                <a:latin typeface="Verdana"/>
                <a:cs typeface="Verdana"/>
              </a:rPr>
              <a:t>h</a:t>
            </a:r>
            <a:r>
              <a:rPr sz="1800" spc="24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004852"/>
                </a:solidFill>
                <a:latin typeface="Verdana"/>
                <a:cs typeface="Verdana"/>
              </a:rPr>
              <a:t>of</a:t>
            </a:r>
            <a:r>
              <a:rPr sz="1800" spc="-3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004852"/>
                </a:solidFill>
                <a:latin typeface="Verdana"/>
                <a:cs typeface="Verdana"/>
              </a:rPr>
              <a:t>mo</a:t>
            </a:r>
            <a:r>
              <a:rPr sz="1800" spc="-70" dirty="0">
                <a:solidFill>
                  <a:srgbClr val="004852"/>
                </a:solidFill>
                <a:latin typeface="Verdana"/>
                <a:cs typeface="Verdana"/>
              </a:rPr>
              <a:t>b</a:t>
            </a:r>
            <a:r>
              <a:rPr sz="1800" spc="-45" dirty="0">
                <a:solidFill>
                  <a:srgbClr val="004852"/>
                </a:solidFill>
                <a:latin typeface="Verdana"/>
                <a:cs typeface="Verdana"/>
              </a:rPr>
              <a:t>i</a:t>
            </a:r>
            <a:r>
              <a:rPr sz="1800" spc="-25" dirty="0">
                <a:solidFill>
                  <a:srgbClr val="004852"/>
                </a:solidFill>
                <a:latin typeface="Verdana"/>
                <a:cs typeface="Verdana"/>
              </a:rPr>
              <a:t>l</a:t>
            </a:r>
            <a:r>
              <a:rPr sz="1800" spc="-60" dirty="0">
                <a:solidFill>
                  <a:srgbClr val="004852"/>
                </a:solidFill>
                <a:latin typeface="Verdana"/>
                <a:cs typeface="Verdana"/>
              </a:rPr>
              <a:t>e</a:t>
            </a:r>
            <a:r>
              <a:rPr sz="1800" spc="1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04852"/>
                </a:solidFill>
                <a:latin typeface="Verdana"/>
                <a:cs typeface="Verdana"/>
              </a:rPr>
              <a:t>i</a:t>
            </a:r>
            <a:r>
              <a:rPr sz="1800" spc="-60" dirty="0">
                <a:solidFill>
                  <a:srgbClr val="004852"/>
                </a:solidFill>
                <a:latin typeface="Verdana"/>
                <a:cs typeface="Verdana"/>
              </a:rPr>
              <a:t>n</a:t>
            </a:r>
            <a:r>
              <a:rPr sz="1800" spc="16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004852"/>
                </a:solidFill>
                <a:latin typeface="Verdana"/>
                <a:cs typeface="Verdana"/>
              </a:rPr>
              <a:t>cm</a:t>
            </a:r>
            <a:endParaRPr sz="180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spcBef>
                <a:spcPts val="150"/>
              </a:spcBef>
              <a:buClr>
                <a:srgbClr val="F5FAFF"/>
              </a:buClr>
              <a:buFont typeface="Microsoft Sans Serif"/>
              <a:buChar char="●"/>
              <a:tabLst>
                <a:tab pos="356870" algn="l"/>
                <a:tab pos="357505" algn="l"/>
                <a:tab pos="1548765" algn="l"/>
              </a:tabLst>
            </a:pPr>
            <a:r>
              <a:rPr sz="1800" b="1" spc="95" dirty="0">
                <a:solidFill>
                  <a:srgbClr val="004852"/>
                </a:solidFill>
                <a:latin typeface="Calibri"/>
                <a:cs typeface="Calibri"/>
              </a:rPr>
              <a:t>Talk_time	</a:t>
            </a:r>
            <a:r>
              <a:rPr sz="1800" spc="-45" dirty="0">
                <a:solidFill>
                  <a:srgbClr val="004852"/>
                </a:solidFill>
                <a:latin typeface="Verdana"/>
                <a:cs typeface="Verdana"/>
              </a:rPr>
              <a:t>-</a:t>
            </a:r>
            <a:r>
              <a:rPr sz="1800" spc="3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4852"/>
                </a:solidFill>
                <a:latin typeface="Verdana"/>
                <a:cs typeface="Verdana"/>
              </a:rPr>
              <a:t>longest</a:t>
            </a:r>
            <a:r>
              <a:rPr sz="1800" spc="7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4852"/>
                </a:solidFill>
                <a:latin typeface="Verdana"/>
                <a:cs typeface="Verdana"/>
              </a:rPr>
              <a:t>time</a:t>
            </a:r>
            <a:r>
              <a:rPr sz="1800" spc="16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004852"/>
                </a:solidFill>
                <a:latin typeface="Verdana"/>
                <a:cs typeface="Verdana"/>
              </a:rPr>
              <a:t>that</a:t>
            </a:r>
            <a:r>
              <a:rPr sz="1800" spc="-5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004852"/>
                </a:solidFill>
                <a:latin typeface="Verdana"/>
                <a:cs typeface="Verdana"/>
              </a:rPr>
              <a:t>a</a:t>
            </a:r>
            <a:r>
              <a:rPr sz="1800" spc="-24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4852"/>
                </a:solidFill>
                <a:latin typeface="Verdana"/>
                <a:cs typeface="Verdana"/>
              </a:rPr>
              <a:t>single</a:t>
            </a:r>
            <a:r>
              <a:rPr sz="1800" spc="14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004852"/>
                </a:solidFill>
                <a:latin typeface="Verdana"/>
                <a:cs typeface="Verdana"/>
              </a:rPr>
              <a:t>battery</a:t>
            </a:r>
            <a:r>
              <a:rPr sz="1800" spc="-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004852"/>
                </a:solidFill>
                <a:latin typeface="Verdana"/>
                <a:cs typeface="Verdana"/>
              </a:rPr>
              <a:t>charge</a:t>
            </a:r>
            <a:r>
              <a:rPr sz="1800" spc="-1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4852"/>
                </a:solidFill>
                <a:latin typeface="Verdana"/>
                <a:cs typeface="Verdana"/>
              </a:rPr>
              <a:t>will</a:t>
            </a:r>
            <a:r>
              <a:rPr sz="1800" spc="22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004852"/>
                </a:solidFill>
                <a:latin typeface="Verdana"/>
                <a:cs typeface="Verdana"/>
              </a:rPr>
              <a:t>last</a:t>
            </a:r>
            <a:r>
              <a:rPr sz="1800" spc="2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004852"/>
                </a:solidFill>
                <a:latin typeface="Verdana"/>
                <a:cs typeface="Verdana"/>
              </a:rPr>
              <a:t>when</a:t>
            </a:r>
            <a:endParaRPr sz="1800">
              <a:latin typeface="Verdana"/>
              <a:cs typeface="Verdana"/>
            </a:endParaRPr>
          </a:p>
          <a:p>
            <a:pPr marL="356870">
              <a:lnSpc>
                <a:spcPct val="100000"/>
              </a:lnSpc>
              <a:spcBef>
                <a:spcPts val="360"/>
              </a:spcBef>
            </a:pPr>
            <a:r>
              <a:rPr sz="1800" spc="-10" dirty="0">
                <a:solidFill>
                  <a:srgbClr val="004852"/>
                </a:solidFill>
                <a:latin typeface="Verdana"/>
                <a:cs typeface="Verdana"/>
              </a:rPr>
              <a:t>y</a:t>
            </a:r>
            <a:r>
              <a:rPr sz="1800" spc="5" dirty="0">
                <a:solidFill>
                  <a:srgbClr val="004852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004852"/>
                </a:solidFill>
                <a:latin typeface="Verdana"/>
                <a:cs typeface="Verdana"/>
              </a:rPr>
              <a:t>u</a:t>
            </a:r>
            <a:r>
              <a:rPr sz="1800" spc="-16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4852"/>
                </a:solidFill>
                <a:latin typeface="Verdana"/>
                <a:cs typeface="Verdana"/>
              </a:rPr>
              <a:t>are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196" y="536270"/>
            <a:ext cx="410019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003300" algn="l"/>
                <a:tab pos="2890520" algn="l"/>
              </a:tabLst>
            </a:pPr>
            <a:r>
              <a:rPr sz="2800" spc="-110" dirty="0">
                <a:latin typeface="Calibri"/>
                <a:cs typeface="Calibri"/>
              </a:rPr>
              <a:t>D</a:t>
            </a:r>
            <a:r>
              <a:rPr sz="2800" spc="-204" dirty="0">
                <a:latin typeface="Calibri"/>
                <a:cs typeface="Calibri"/>
              </a:rPr>
              <a:t> </a:t>
            </a:r>
            <a:r>
              <a:rPr sz="2800" spc="-85" dirty="0">
                <a:latin typeface="Calibri"/>
                <a:cs typeface="Calibri"/>
              </a:rPr>
              <a:t>a</a:t>
            </a:r>
            <a:r>
              <a:rPr sz="2800" spc="-229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t</a:t>
            </a:r>
            <a:r>
              <a:rPr sz="2800" spc="-204" dirty="0">
                <a:latin typeface="Calibri"/>
                <a:cs typeface="Calibri"/>
              </a:rPr>
              <a:t> </a:t>
            </a:r>
            <a:r>
              <a:rPr sz="2800" spc="-85" dirty="0">
                <a:latin typeface="Calibri"/>
                <a:cs typeface="Calibri"/>
              </a:rPr>
              <a:t>a	</a:t>
            </a:r>
            <a:r>
              <a:rPr sz="2800" spc="-80" dirty="0">
                <a:latin typeface="Calibri"/>
                <a:cs typeface="Calibri"/>
              </a:rPr>
              <a:t>S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95" dirty="0">
                <a:latin typeface="Calibri"/>
                <a:cs typeface="Calibri"/>
              </a:rPr>
              <a:t>u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spc="-140" dirty="0">
                <a:latin typeface="Calibri"/>
                <a:cs typeface="Calibri"/>
              </a:rPr>
              <a:t>m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spc="-140" dirty="0">
                <a:latin typeface="Calibri"/>
                <a:cs typeface="Calibri"/>
              </a:rPr>
              <a:t>m</a:t>
            </a:r>
            <a:r>
              <a:rPr sz="2800" spc="-85" dirty="0">
                <a:latin typeface="Calibri"/>
                <a:cs typeface="Calibri"/>
              </a:rPr>
              <a:t> a</a:t>
            </a:r>
            <a:r>
              <a:rPr sz="2800" spc="-130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spc="-80" dirty="0">
                <a:latin typeface="Calibri"/>
                <a:cs typeface="Calibri"/>
              </a:rPr>
              <a:t>y	</a:t>
            </a:r>
            <a:r>
              <a:rPr sz="2800" spc="175" dirty="0">
                <a:latin typeface="Calibri"/>
                <a:cs typeface="Calibri"/>
              </a:rPr>
              <a:t>contd..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6388" y="1189101"/>
            <a:ext cx="6001385" cy="31730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1000125" algn="l"/>
              </a:tabLst>
            </a:pPr>
            <a:r>
              <a:rPr sz="1800" b="1" spc="110" dirty="0">
                <a:solidFill>
                  <a:srgbClr val="004852"/>
                </a:solidFill>
                <a:latin typeface="Calibri"/>
                <a:cs typeface="Calibri"/>
              </a:rPr>
              <a:t>T</a:t>
            </a:r>
            <a:r>
              <a:rPr sz="1800" b="1" spc="135" dirty="0">
                <a:solidFill>
                  <a:srgbClr val="004852"/>
                </a:solidFill>
                <a:latin typeface="Calibri"/>
                <a:cs typeface="Calibri"/>
              </a:rPr>
              <a:t>h</a:t>
            </a:r>
            <a:r>
              <a:rPr sz="1800" b="1" spc="120" dirty="0">
                <a:solidFill>
                  <a:srgbClr val="004852"/>
                </a:solidFill>
                <a:latin typeface="Calibri"/>
                <a:cs typeface="Calibri"/>
              </a:rPr>
              <a:t>re</a:t>
            </a:r>
            <a:r>
              <a:rPr sz="1800" b="1" spc="140" dirty="0">
                <a:solidFill>
                  <a:srgbClr val="004852"/>
                </a:solidFill>
                <a:latin typeface="Calibri"/>
                <a:cs typeface="Calibri"/>
              </a:rPr>
              <a:t>e</a:t>
            </a:r>
            <a:r>
              <a:rPr sz="1800" b="1" spc="105" dirty="0">
                <a:solidFill>
                  <a:srgbClr val="004852"/>
                </a:solidFill>
                <a:latin typeface="Calibri"/>
                <a:cs typeface="Calibri"/>
              </a:rPr>
              <a:t>_</a:t>
            </a:r>
            <a:r>
              <a:rPr sz="1800" b="1" spc="-45" dirty="0">
                <a:solidFill>
                  <a:srgbClr val="004852"/>
                </a:solidFill>
                <a:latin typeface="Calibri"/>
                <a:cs typeface="Calibri"/>
              </a:rPr>
              <a:t>g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	</a:t>
            </a:r>
            <a:r>
              <a:rPr sz="1800" spc="-45" dirty="0">
                <a:solidFill>
                  <a:srgbClr val="004852"/>
                </a:solidFill>
                <a:latin typeface="Verdana"/>
                <a:cs typeface="Verdana"/>
              </a:rPr>
              <a:t>-</a:t>
            </a:r>
            <a:r>
              <a:rPr sz="1800" spc="-2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004852"/>
                </a:solidFill>
                <a:latin typeface="Verdana"/>
                <a:cs typeface="Verdana"/>
              </a:rPr>
              <a:t>H</a:t>
            </a:r>
            <a:r>
              <a:rPr sz="1800" spc="-55" dirty="0">
                <a:solidFill>
                  <a:srgbClr val="004852"/>
                </a:solidFill>
                <a:latin typeface="Verdana"/>
                <a:cs typeface="Verdana"/>
              </a:rPr>
              <a:t>a</a:t>
            </a:r>
            <a:r>
              <a:rPr sz="1800" spc="-50" dirty="0">
                <a:solidFill>
                  <a:srgbClr val="004852"/>
                </a:solidFill>
                <a:latin typeface="Verdana"/>
                <a:cs typeface="Verdana"/>
              </a:rPr>
              <a:t>s</a:t>
            </a:r>
            <a:r>
              <a:rPr sz="1800" spc="-1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004852"/>
                </a:solidFill>
                <a:latin typeface="Verdana"/>
                <a:cs typeface="Verdana"/>
              </a:rPr>
              <a:t>3</a:t>
            </a:r>
            <a:r>
              <a:rPr sz="1800" spc="-75" dirty="0">
                <a:solidFill>
                  <a:srgbClr val="004852"/>
                </a:solidFill>
                <a:latin typeface="Verdana"/>
                <a:cs typeface="Verdana"/>
              </a:rPr>
              <a:t>G</a:t>
            </a:r>
            <a:r>
              <a:rPr sz="1800" spc="-18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004852"/>
                </a:solidFill>
                <a:latin typeface="Verdana"/>
                <a:cs typeface="Verdana"/>
              </a:rPr>
              <a:t>o</a:t>
            </a:r>
            <a:r>
              <a:rPr sz="1800" spc="-45" dirty="0">
                <a:solidFill>
                  <a:srgbClr val="004852"/>
                </a:solidFill>
                <a:latin typeface="Verdana"/>
                <a:cs typeface="Verdana"/>
              </a:rPr>
              <a:t>r</a:t>
            </a:r>
            <a:r>
              <a:rPr sz="1800" spc="-4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004852"/>
                </a:solidFill>
                <a:latin typeface="Verdana"/>
                <a:cs typeface="Verdana"/>
              </a:rPr>
              <a:t>not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1677035" algn="l"/>
              </a:tabLst>
            </a:pPr>
            <a:r>
              <a:rPr sz="1800" b="1" spc="125" dirty="0">
                <a:solidFill>
                  <a:srgbClr val="004852"/>
                </a:solidFill>
                <a:latin typeface="Calibri"/>
                <a:cs typeface="Calibri"/>
              </a:rPr>
              <a:t>Touch_screen	</a:t>
            </a:r>
            <a:r>
              <a:rPr sz="1800" spc="-45" dirty="0">
                <a:solidFill>
                  <a:srgbClr val="004852"/>
                </a:solidFill>
                <a:latin typeface="Verdana"/>
                <a:cs typeface="Verdana"/>
              </a:rPr>
              <a:t>-</a:t>
            </a:r>
            <a:r>
              <a:rPr sz="1800" spc="14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004852"/>
                </a:solidFill>
                <a:latin typeface="Verdana"/>
                <a:cs typeface="Verdana"/>
              </a:rPr>
              <a:t>Has</a:t>
            </a:r>
            <a:r>
              <a:rPr sz="1800" spc="12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004852"/>
                </a:solidFill>
                <a:latin typeface="Verdana"/>
                <a:cs typeface="Verdana"/>
              </a:rPr>
              <a:t>touch</a:t>
            </a:r>
            <a:r>
              <a:rPr sz="1800" spc="5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004852"/>
                </a:solidFill>
                <a:latin typeface="Verdana"/>
                <a:cs typeface="Verdana"/>
              </a:rPr>
              <a:t>screen</a:t>
            </a:r>
            <a:r>
              <a:rPr sz="1800" spc="8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004852"/>
                </a:solidFill>
                <a:latin typeface="Verdana"/>
                <a:cs typeface="Verdana"/>
              </a:rPr>
              <a:t>or</a:t>
            </a:r>
            <a:r>
              <a:rPr sz="1800" spc="10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004852"/>
                </a:solidFill>
                <a:latin typeface="Verdana"/>
                <a:cs typeface="Verdana"/>
              </a:rPr>
              <a:t>not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b="1" spc="55" dirty="0">
                <a:solidFill>
                  <a:srgbClr val="004852"/>
                </a:solidFill>
                <a:latin typeface="Calibri"/>
                <a:cs typeface="Calibri"/>
              </a:rPr>
              <a:t>Wifi</a:t>
            </a:r>
            <a:r>
              <a:rPr sz="1800" b="1" spc="409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spc="-45" dirty="0">
                <a:solidFill>
                  <a:srgbClr val="004852"/>
                </a:solidFill>
                <a:latin typeface="Verdana"/>
                <a:cs typeface="Verdana"/>
              </a:rPr>
              <a:t>-</a:t>
            </a:r>
            <a:r>
              <a:rPr sz="1800" spc="-7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004852"/>
                </a:solidFill>
                <a:latin typeface="Verdana"/>
                <a:cs typeface="Verdana"/>
              </a:rPr>
              <a:t>Has</a:t>
            </a:r>
            <a:r>
              <a:rPr sz="1800" spc="-8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4852"/>
                </a:solidFill>
                <a:latin typeface="Verdana"/>
                <a:cs typeface="Verdana"/>
              </a:rPr>
              <a:t>wifi</a:t>
            </a:r>
            <a:r>
              <a:rPr sz="1800" spc="-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004852"/>
                </a:solidFill>
                <a:latin typeface="Verdana"/>
                <a:cs typeface="Verdana"/>
              </a:rPr>
              <a:t>or</a:t>
            </a:r>
            <a:r>
              <a:rPr sz="1800" spc="-10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004852"/>
                </a:solidFill>
                <a:latin typeface="Verdana"/>
                <a:cs typeface="Verdana"/>
              </a:rPr>
              <a:t>not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D</a:t>
            </a:r>
            <a:r>
              <a:rPr sz="1800" b="1" spc="-15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e</a:t>
            </a:r>
            <a:r>
              <a:rPr sz="1800" b="1" spc="-14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p</a:t>
            </a:r>
            <a:r>
              <a:rPr sz="1800" b="1" spc="-17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e</a:t>
            </a:r>
            <a:r>
              <a:rPr sz="1800" b="1" spc="-16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n</a:t>
            </a:r>
            <a:r>
              <a:rPr sz="1800" b="1" spc="-17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d</a:t>
            </a:r>
            <a:r>
              <a:rPr sz="1800" b="1" spc="-17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e</a:t>
            </a:r>
            <a:r>
              <a:rPr sz="1800" b="1" spc="-16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n</a:t>
            </a:r>
            <a:r>
              <a:rPr sz="1800" b="1" spc="-17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t </a:t>
            </a:r>
            <a:r>
              <a:rPr sz="1800" b="1" spc="-20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spc="150" dirty="0">
                <a:solidFill>
                  <a:srgbClr val="004852"/>
                </a:solidFill>
                <a:latin typeface="Calibri"/>
                <a:cs typeface="Calibri"/>
              </a:rPr>
              <a:t>v</a:t>
            </a:r>
            <a:r>
              <a:rPr sz="1800" b="1" spc="165" dirty="0">
                <a:solidFill>
                  <a:srgbClr val="004852"/>
                </a:solidFill>
                <a:latin typeface="Calibri"/>
                <a:cs typeface="Calibri"/>
              </a:rPr>
              <a:t>a</a:t>
            </a:r>
            <a:r>
              <a:rPr sz="1800" b="1" spc="170" dirty="0">
                <a:solidFill>
                  <a:srgbClr val="004852"/>
                </a:solidFill>
                <a:latin typeface="Calibri"/>
                <a:cs typeface="Calibri"/>
              </a:rPr>
              <a:t>r</a:t>
            </a:r>
            <a:r>
              <a:rPr sz="1800" b="1" spc="155" dirty="0">
                <a:solidFill>
                  <a:srgbClr val="004852"/>
                </a:solidFill>
                <a:latin typeface="Calibri"/>
                <a:cs typeface="Calibri"/>
              </a:rPr>
              <a:t>i</a:t>
            </a:r>
            <a:r>
              <a:rPr sz="1800" b="1" spc="165" dirty="0">
                <a:solidFill>
                  <a:srgbClr val="004852"/>
                </a:solidFill>
                <a:latin typeface="Calibri"/>
                <a:cs typeface="Calibri"/>
              </a:rPr>
              <a:t>a</a:t>
            </a:r>
            <a:r>
              <a:rPr sz="1800" b="1" spc="160" dirty="0">
                <a:solidFill>
                  <a:srgbClr val="004852"/>
                </a:solidFill>
                <a:latin typeface="Calibri"/>
                <a:cs typeface="Calibri"/>
              </a:rPr>
              <a:t>b</a:t>
            </a:r>
            <a:r>
              <a:rPr sz="1800" b="1" spc="155" dirty="0">
                <a:solidFill>
                  <a:srgbClr val="004852"/>
                </a:solidFill>
                <a:latin typeface="Calibri"/>
                <a:cs typeface="Calibri"/>
              </a:rPr>
              <a:t>l</a:t>
            </a:r>
            <a:r>
              <a:rPr sz="1800" b="1" spc="170" dirty="0">
                <a:solidFill>
                  <a:srgbClr val="004852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s </a:t>
            </a:r>
            <a:r>
              <a:rPr sz="1800" b="1" spc="4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4852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800" b="1" spc="125" dirty="0">
                <a:solidFill>
                  <a:srgbClr val="004852"/>
                </a:solidFill>
                <a:latin typeface="Calibri"/>
                <a:cs typeface="Calibri"/>
              </a:rPr>
              <a:t>Price_range</a:t>
            </a:r>
            <a:r>
              <a:rPr sz="1800" b="1" spc="545" dirty="0">
                <a:solidFill>
                  <a:srgbClr val="004852"/>
                </a:solidFill>
                <a:latin typeface="Calibri"/>
                <a:cs typeface="Calibri"/>
              </a:rPr>
              <a:t> </a:t>
            </a:r>
            <a:r>
              <a:rPr sz="1800" spc="-45" dirty="0">
                <a:solidFill>
                  <a:srgbClr val="1F1F1F"/>
                </a:solidFill>
                <a:latin typeface="Verdana"/>
                <a:cs typeface="Verdana"/>
              </a:rPr>
              <a:t>-</a:t>
            </a:r>
            <a:r>
              <a:rPr sz="1800" spc="-40" dirty="0">
                <a:solidFill>
                  <a:srgbClr val="1F1F1F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004852"/>
                </a:solidFill>
                <a:latin typeface="Verdana"/>
                <a:cs typeface="Verdana"/>
              </a:rPr>
              <a:t>This</a:t>
            </a:r>
            <a:r>
              <a:rPr sz="1800" spc="18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4852"/>
                </a:solidFill>
                <a:latin typeface="Verdana"/>
                <a:cs typeface="Verdana"/>
              </a:rPr>
              <a:t>is</a:t>
            </a:r>
            <a:r>
              <a:rPr sz="1800" spc="6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004852"/>
                </a:solidFill>
                <a:latin typeface="Verdana"/>
                <a:cs typeface="Verdana"/>
              </a:rPr>
              <a:t>the</a:t>
            </a:r>
            <a:r>
              <a:rPr sz="1800" spc="-6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004852"/>
                </a:solidFill>
                <a:latin typeface="Verdana"/>
                <a:cs typeface="Verdana"/>
              </a:rPr>
              <a:t>target</a:t>
            </a:r>
            <a:r>
              <a:rPr sz="1800" spc="-9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004852"/>
                </a:solidFill>
                <a:latin typeface="Verdana"/>
                <a:cs typeface="Verdana"/>
              </a:rPr>
              <a:t>variable</a:t>
            </a:r>
            <a:r>
              <a:rPr sz="1800" spc="-12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4852"/>
                </a:solidFill>
                <a:latin typeface="Verdana"/>
                <a:cs typeface="Verdana"/>
              </a:rPr>
              <a:t>with</a:t>
            </a:r>
            <a:r>
              <a:rPr sz="1800" spc="7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004852"/>
                </a:solidFill>
                <a:latin typeface="Verdana"/>
                <a:cs typeface="Verdana"/>
              </a:rPr>
              <a:t>value</a:t>
            </a:r>
            <a:r>
              <a:rPr sz="1800" spc="-13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004852"/>
                </a:solidFill>
                <a:latin typeface="Verdana"/>
                <a:cs typeface="Verdana"/>
              </a:rPr>
              <a:t>of</a:t>
            </a:r>
            <a:endParaRPr sz="1800">
              <a:latin typeface="Verdana"/>
              <a:cs typeface="Verdana"/>
            </a:endParaRPr>
          </a:p>
          <a:p>
            <a:pPr marL="12700" marR="4188460">
              <a:lnSpc>
                <a:spcPts val="2500"/>
              </a:lnSpc>
              <a:spcBef>
                <a:spcPts val="135"/>
              </a:spcBef>
            </a:pPr>
            <a:r>
              <a:rPr sz="1800" dirty="0">
                <a:solidFill>
                  <a:srgbClr val="004852"/>
                </a:solidFill>
                <a:latin typeface="Verdana"/>
                <a:cs typeface="Verdana"/>
              </a:rPr>
              <a:t>0(low cost), </a:t>
            </a:r>
            <a:r>
              <a:rPr sz="1800" spc="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004852"/>
                </a:solidFill>
                <a:latin typeface="Verdana"/>
                <a:cs typeface="Verdana"/>
              </a:rPr>
              <a:t>1</a:t>
            </a:r>
            <a:r>
              <a:rPr sz="1800" spc="-55" dirty="0">
                <a:solidFill>
                  <a:srgbClr val="004852"/>
                </a:solidFill>
                <a:latin typeface="Verdana"/>
                <a:cs typeface="Verdana"/>
              </a:rPr>
              <a:t>(</a:t>
            </a:r>
            <a:r>
              <a:rPr sz="1800" spc="-95" dirty="0">
                <a:solidFill>
                  <a:srgbClr val="004852"/>
                </a:solidFill>
                <a:latin typeface="Verdana"/>
                <a:cs typeface="Verdana"/>
              </a:rPr>
              <a:t>m</a:t>
            </a:r>
            <a:r>
              <a:rPr sz="1800" spc="-75" dirty="0">
                <a:solidFill>
                  <a:srgbClr val="004852"/>
                </a:solidFill>
                <a:latin typeface="Verdana"/>
                <a:cs typeface="Verdana"/>
              </a:rPr>
              <a:t>e</a:t>
            </a:r>
            <a:r>
              <a:rPr sz="1800" spc="-70" dirty="0">
                <a:solidFill>
                  <a:srgbClr val="004852"/>
                </a:solidFill>
                <a:latin typeface="Verdana"/>
                <a:cs typeface="Verdana"/>
              </a:rPr>
              <a:t>d</a:t>
            </a:r>
            <a:r>
              <a:rPr sz="1800" spc="-45" dirty="0">
                <a:solidFill>
                  <a:srgbClr val="004852"/>
                </a:solidFill>
                <a:latin typeface="Verdana"/>
                <a:cs typeface="Verdana"/>
              </a:rPr>
              <a:t>i</a:t>
            </a:r>
            <a:r>
              <a:rPr sz="1800" spc="-80" dirty="0">
                <a:solidFill>
                  <a:srgbClr val="004852"/>
                </a:solidFill>
                <a:latin typeface="Verdana"/>
                <a:cs typeface="Verdana"/>
              </a:rPr>
              <a:t>um</a:t>
            </a:r>
            <a:r>
              <a:rPr sz="1800" spc="-13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004852"/>
                </a:solidFill>
                <a:latin typeface="Verdana"/>
                <a:cs typeface="Verdana"/>
              </a:rPr>
              <a:t>cost</a:t>
            </a:r>
            <a:r>
              <a:rPr sz="1800" spc="-80" dirty="0">
                <a:solidFill>
                  <a:srgbClr val="004852"/>
                </a:solidFill>
                <a:latin typeface="Verdana"/>
                <a:cs typeface="Verdana"/>
              </a:rPr>
              <a:t>)</a:t>
            </a:r>
            <a:r>
              <a:rPr sz="1800" spc="-35" dirty="0">
                <a:solidFill>
                  <a:srgbClr val="004852"/>
                </a:solidFill>
                <a:latin typeface="Verdana"/>
                <a:cs typeface="Verdana"/>
              </a:rPr>
              <a:t>,  </a:t>
            </a:r>
            <a:r>
              <a:rPr sz="1800" spc="-5" dirty="0">
                <a:solidFill>
                  <a:srgbClr val="004852"/>
                </a:solidFill>
                <a:latin typeface="Verdana"/>
                <a:cs typeface="Verdana"/>
              </a:rPr>
              <a:t>2(high</a:t>
            </a:r>
            <a:r>
              <a:rPr sz="1800" spc="-14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4852"/>
                </a:solidFill>
                <a:latin typeface="Verdana"/>
                <a:cs typeface="Verdana"/>
              </a:rPr>
              <a:t>cost)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800" spc="-55" dirty="0">
                <a:solidFill>
                  <a:srgbClr val="004852"/>
                </a:solidFill>
                <a:latin typeface="Verdana"/>
                <a:cs typeface="Verdana"/>
              </a:rPr>
              <a:t>a</a:t>
            </a:r>
            <a:r>
              <a:rPr sz="1800" spc="-60" dirty="0">
                <a:solidFill>
                  <a:srgbClr val="004852"/>
                </a:solidFill>
                <a:latin typeface="Verdana"/>
                <a:cs typeface="Verdana"/>
              </a:rPr>
              <a:t>nd</a:t>
            </a:r>
            <a:r>
              <a:rPr sz="1800" spc="-180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004852"/>
                </a:solidFill>
                <a:latin typeface="Verdana"/>
                <a:cs typeface="Verdana"/>
              </a:rPr>
              <a:t>3</a:t>
            </a:r>
            <a:r>
              <a:rPr sz="1800" spc="-55" dirty="0">
                <a:solidFill>
                  <a:srgbClr val="004852"/>
                </a:solidFill>
                <a:latin typeface="Verdana"/>
                <a:cs typeface="Verdana"/>
              </a:rPr>
              <a:t>(</a:t>
            </a:r>
            <a:r>
              <a:rPr sz="1800" spc="-60" dirty="0">
                <a:solidFill>
                  <a:srgbClr val="004852"/>
                </a:solidFill>
                <a:latin typeface="Verdana"/>
                <a:cs typeface="Verdana"/>
              </a:rPr>
              <a:t>very</a:t>
            </a:r>
            <a:r>
              <a:rPr sz="1800" spc="-155" dirty="0">
                <a:solidFill>
                  <a:srgbClr val="004852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4852"/>
                </a:solidFill>
                <a:latin typeface="Verdana"/>
                <a:cs typeface="Verdana"/>
              </a:rPr>
              <a:t>h</a:t>
            </a:r>
            <a:r>
              <a:rPr sz="1800" spc="-10" dirty="0">
                <a:solidFill>
                  <a:srgbClr val="004852"/>
                </a:solidFill>
                <a:latin typeface="Verdana"/>
                <a:cs typeface="Verdana"/>
              </a:rPr>
              <a:t>ig</a:t>
            </a:r>
            <a:r>
              <a:rPr sz="1800" spc="-60" dirty="0">
                <a:solidFill>
                  <a:srgbClr val="004852"/>
                </a:solidFill>
                <a:latin typeface="Verdana"/>
                <a:cs typeface="Verdana"/>
              </a:rPr>
              <a:t>h</a:t>
            </a:r>
            <a:r>
              <a:rPr sz="1800" spc="-50" dirty="0">
                <a:solidFill>
                  <a:srgbClr val="004852"/>
                </a:solidFill>
                <a:latin typeface="Verdana"/>
                <a:cs typeface="Verdana"/>
              </a:rPr>
              <a:t> c</a:t>
            </a:r>
            <a:r>
              <a:rPr sz="1800" spc="-45" dirty="0">
                <a:solidFill>
                  <a:srgbClr val="004852"/>
                </a:solidFill>
                <a:latin typeface="Verdana"/>
                <a:cs typeface="Verdana"/>
              </a:rPr>
              <a:t>ost</a:t>
            </a:r>
            <a:r>
              <a:rPr sz="1800" spc="-55" dirty="0">
                <a:solidFill>
                  <a:srgbClr val="004852"/>
                </a:solidFill>
                <a:latin typeface="Verdana"/>
                <a:cs typeface="Verdana"/>
              </a:rPr>
              <a:t>)</a:t>
            </a:r>
            <a:r>
              <a:rPr sz="1800" spc="-35" dirty="0">
                <a:solidFill>
                  <a:srgbClr val="004852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1115" marR="5080" indent="527050">
              <a:lnSpc>
                <a:spcPts val="2860"/>
              </a:lnSpc>
              <a:spcBef>
                <a:spcPts val="215"/>
              </a:spcBef>
            </a:pPr>
            <a:r>
              <a:rPr dirty="0"/>
              <a:t>EDA and </a:t>
            </a:r>
            <a:r>
              <a:rPr spc="-10" dirty="0"/>
              <a:t>Feature </a:t>
            </a:r>
            <a:r>
              <a:rPr spc="-5" dirty="0"/>
              <a:t>engineering </a:t>
            </a:r>
            <a:r>
              <a:rPr dirty="0"/>
              <a:t> </a:t>
            </a:r>
            <a:r>
              <a:rPr spc="-5" dirty="0"/>
              <a:t>Relation</a:t>
            </a:r>
            <a:r>
              <a:rPr spc="-45" dirty="0"/>
              <a:t> </a:t>
            </a:r>
            <a:r>
              <a:rPr spc="-5" dirty="0"/>
              <a:t>Between</a:t>
            </a:r>
            <a:r>
              <a:rPr spc="30" dirty="0"/>
              <a:t> </a:t>
            </a:r>
            <a:r>
              <a:rPr spc="-5" dirty="0"/>
              <a:t>Price</a:t>
            </a:r>
            <a:r>
              <a:rPr spc="-40" dirty="0"/>
              <a:t> </a:t>
            </a:r>
            <a:r>
              <a:rPr spc="-5" dirty="0"/>
              <a:t>Range</a:t>
            </a:r>
            <a:r>
              <a:rPr spc="-30" dirty="0"/>
              <a:t> </a:t>
            </a:r>
            <a:r>
              <a:rPr dirty="0"/>
              <a:t>&amp;</a:t>
            </a:r>
            <a:r>
              <a:rPr spc="-35" dirty="0"/>
              <a:t> </a:t>
            </a:r>
            <a:r>
              <a:rPr dirty="0"/>
              <a:t>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7443" y="1000226"/>
            <a:ext cx="6781800" cy="501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0195" marR="5080" indent="-278130">
              <a:lnSpc>
                <a:spcPct val="115700"/>
              </a:lnSpc>
              <a:spcBef>
                <a:spcPts val="100"/>
              </a:spcBef>
              <a:buChar char="●"/>
              <a:tabLst>
                <a:tab pos="290195" algn="l"/>
                <a:tab pos="290830" algn="l"/>
              </a:tabLst>
            </a:pPr>
            <a:r>
              <a:rPr sz="1350" spc="-10" dirty="0">
                <a:solidFill>
                  <a:srgbClr val="006E7A"/>
                </a:solidFill>
                <a:latin typeface="Microsoft Sans Serif"/>
                <a:cs typeface="Microsoft Sans Serif"/>
              </a:rPr>
              <a:t>This</a:t>
            </a:r>
            <a:r>
              <a:rPr sz="1350" spc="-25" dirty="0">
                <a:solidFill>
                  <a:srgbClr val="006E7A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006E7A"/>
                </a:solidFill>
                <a:latin typeface="Microsoft Sans Serif"/>
                <a:cs typeface="Microsoft Sans Serif"/>
              </a:rPr>
              <a:t>is</a:t>
            </a:r>
            <a:r>
              <a:rPr sz="1350" spc="5" dirty="0">
                <a:solidFill>
                  <a:srgbClr val="006E7A"/>
                </a:solidFill>
                <a:latin typeface="Microsoft Sans Serif"/>
                <a:cs typeface="Microsoft Sans Serif"/>
              </a:rPr>
              <a:t> </a:t>
            </a:r>
            <a:r>
              <a:rPr sz="1350" spc="-10" dirty="0">
                <a:solidFill>
                  <a:srgbClr val="006E7A"/>
                </a:solidFill>
                <a:latin typeface="Microsoft Sans Serif"/>
                <a:cs typeface="Microsoft Sans Serif"/>
              </a:rPr>
              <a:t>a</a:t>
            </a:r>
            <a:r>
              <a:rPr sz="1350" dirty="0">
                <a:solidFill>
                  <a:srgbClr val="006E7A"/>
                </a:solidFill>
                <a:latin typeface="Microsoft Sans Serif"/>
                <a:cs typeface="Microsoft Sans Serif"/>
              </a:rPr>
              <a:t> </a:t>
            </a:r>
            <a:r>
              <a:rPr sz="1350" spc="-5" dirty="0">
                <a:solidFill>
                  <a:srgbClr val="006E7A"/>
                </a:solidFill>
                <a:latin typeface="Microsoft Sans Serif"/>
                <a:cs typeface="Microsoft Sans Serif"/>
              </a:rPr>
              <a:t>positive</a:t>
            </a:r>
            <a:r>
              <a:rPr sz="1350" dirty="0">
                <a:solidFill>
                  <a:srgbClr val="006E7A"/>
                </a:solidFill>
                <a:latin typeface="Microsoft Sans Serif"/>
                <a:cs typeface="Microsoft Sans Serif"/>
              </a:rPr>
              <a:t> </a:t>
            </a:r>
            <a:r>
              <a:rPr sz="1350" spc="-5" dirty="0">
                <a:solidFill>
                  <a:srgbClr val="006E7A"/>
                </a:solidFill>
                <a:latin typeface="Microsoft Sans Serif"/>
                <a:cs typeface="Microsoft Sans Serif"/>
              </a:rPr>
              <a:t>relationship,</a:t>
            </a:r>
            <a:r>
              <a:rPr sz="1350" spc="30" dirty="0">
                <a:solidFill>
                  <a:srgbClr val="006E7A"/>
                </a:solidFill>
                <a:latin typeface="Microsoft Sans Serif"/>
                <a:cs typeface="Microsoft Sans Serif"/>
              </a:rPr>
              <a:t> </a:t>
            </a:r>
            <a:r>
              <a:rPr sz="1350" spc="-10" dirty="0">
                <a:solidFill>
                  <a:srgbClr val="006E7A"/>
                </a:solidFill>
                <a:latin typeface="Microsoft Sans Serif"/>
                <a:cs typeface="Microsoft Sans Serif"/>
              </a:rPr>
              <a:t>with</a:t>
            </a:r>
            <a:r>
              <a:rPr sz="1350" spc="30" dirty="0">
                <a:solidFill>
                  <a:srgbClr val="006E7A"/>
                </a:solidFill>
                <a:latin typeface="Microsoft Sans Serif"/>
                <a:cs typeface="Microsoft Sans Serif"/>
              </a:rPr>
              <a:t> </a:t>
            </a:r>
            <a:r>
              <a:rPr sz="1350" spc="-5" dirty="0">
                <a:solidFill>
                  <a:srgbClr val="006E7A"/>
                </a:solidFill>
                <a:latin typeface="Microsoft Sans Serif"/>
                <a:cs typeface="Microsoft Sans Serif"/>
              </a:rPr>
              <a:t>increase</a:t>
            </a:r>
            <a:r>
              <a:rPr sz="1350" spc="-20" dirty="0">
                <a:solidFill>
                  <a:srgbClr val="006E7A"/>
                </a:solidFill>
                <a:latin typeface="Microsoft Sans Serif"/>
                <a:cs typeface="Microsoft Sans Serif"/>
              </a:rPr>
              <a:t> </a:t>
            </a:r>
            <a:r>
              <a:rPr sz="1350" spc="-5" dirty="0">
                <a:solidFill>
                  <a:srgbClr val="006E7A"/>
                </a:solidFill>
                <a:latin typeface="Microsoft Sans Serif"/>
                <a:cs typeface="Microsoft Sans Serif"/>
              </a:rPr>
              <a:t>in RAM,</a:t>
            </a:r>
            <a:r>
              <a:rPr sz="1350" spc="5" dirty="0">
                <a:solidFill>
                  <a:srgbClr val="006E7A"/>
                </a:solidFill>
                <a:latin typeface="Microsoft Sans Serif"/>
                <a:cs typeface="Microsoft Sans Serif"/>
              </a:rPr>
              <a:t> </a:t>
            </a:r>
            <a:r>
              <a:rPr sz="1350" spc="-5" dirty="0">
                <a:solidFill>
                  <a:srgbClr val="006E7A"/>
                </a:solidFill>
                <a:latin typeface="Microsoft Sans Serif"/>
                <a:cs typeface="Microsoft Sans Serif"/>
              </a:rPr>
              <a:t>price</a:t>
            </a:r>
            <a:r>
              <a:rPr sz="1350" spc="-20" dirty="0">
                <a:solidFill>
                  <a:srgbClr val="006E7A"/>
                </a:solidFill>
                <a:latin typeface="Microsoft Sans Serif"/>
                <a:cs typeface="Microsoft Sans Serif"/>
              </a:rPr>
              <a:t> </a:t>
            </a:r>
            <a:r>
              <a:rPr sz="1350" spc="-10" dirty="0">
                <a:solidFill>
                  <a:srgbClr val="006E7A"/>
                </a:solidFill>
                <a:latin typeface="Microsoft Sans Serif"/>
                <a:cs typeface="Microsoft Sans Serif"/>
              </a:rPr>
              <a:t>too</a:t>
            </a:r>
            <a:r>
              <a:rPr sz="1350" spc="5" dirty="0">
                <a:solidFill>
                  <a:srgbClr val="006E7A"/>
                </a:solidFill>
                <a:latin typeface="Microsoft Sans Serif"/>
                <a:cs typeface="Microsoft Sans Serif"/>
              </a:rPr>
              <a:t> </a:t>
            </a:r>
            <a:r>
              <a:rPr sz="1350" spc="-5" dirty="0">
                <a:solidFill>
                  <a:srgbClr val="006E7A"/>
                </a:solidFill>
                <a:latin typeface="Microsoft Sans Serif"/>
                <a:cs typeface="Microsoft Sans Serif"/>
              </a:rPr>
              <a:t>increases.</a:t>
            </a:r>
            <a:r>
              <a:rPr sz="1350" dirty="0">
                <a:solidFill>
                  <a:srgbClr val="006E7A"/>
                </a:solidFill>
                <a:latin typeface="Microsoft Sans Serif"/>
                <a:cs typeface="Microsoft Sans Serif"/>
              </a:rPr>
              <a:t> </a:t>
            </a:r>
            <a:r>
              <a:rPr sz="1350" spc="-10" dirty="0">
                <a:solidFill>
                  <a:srgbClr val="006E7A"/>
                </a:solidFill>
                <a:latin typeface="Microsoft Sans Serif"/>
                <a:cs typeface="Microsoft Sans Serif"/>
              </a:rPr>
              <a:t>There</a:t>
            </a:r>
            <a:r>
              <a:rPr sz="1350" spc="-20" dirty="0">
                <a:solidFill>
                  <a:srgbClr val="006E7A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006E7A"/>
                </a:solidFill>
                <a:latin typeface="Microsoft Sans Serif"/>
                <a:cs typeface="Microsoft Sans Serif"/>
              </a:rPr>
              <a:t>are</a:t>
            </a:r>
            <a:r>
              <a:rPr sz="1350" spc="5" dirty="0">
                <a:solidFill>
                  <a:srgbClr val="006E7A"/>
                </a:solidFill>
                <a:latin typeface="Microsoft Sans Serif"/>
                <a:cs typeface="Microsoft Sans Serif"/>
              </a:rPr>
              <a:t> </a:t>
            </a:r>
            <a:r>
              <a:rPr sz="1350" spc="-10" dirty="0">
                <a:solidFill>
                  <a:srgbClr val="006E7A"/>
                </a:solidFill>
                <a:latin typeface="Microsoft Sans Serif"/>
                <a:cs typeface="Microsoft Sans Serif"/>
              </a:rPr>
              <a:t>4 </a:t>
            </a:r>
            <a:r>
              <a:rPr sz="1350" spc="-5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solidFill>
                  <a:srgbClr val="006E7A"/>
                </a:solidFill>
                <a:latin typeface="Microsoft Sans Serif"/>
                <a:cs typeface="Microsoft Sans Serif"/>
              </a:rPr>
              <a:t>types</a:t>
            </a:r>
            <a:r>
              <a:rPr sz="1350" spc="20" dirty="0">
                <a:solidFill>
                  <a:srgbClr val="006E7A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006E7A"/>
                </a:solidFill>
                <a:latin typeface="Microsoft Sans Serif"/>
                <a:cs typeface="Microsoft Sans Serif"/>
              </a:rPr>
              <a:t>of</a:t>
            </a:r>
            <a:r>
              <a:rPr sz="1350" spc="25" dirty="0">
                <a:solidFill>
                  <a:srgbClr val="006E7A"/>
                </a:solidFill>
                <a:latin typeface="Microsoft Sans Serif"/>
                <a:cs typeface="Microsoft Sans Serif"/>
              </a:rPr>
              <a:t> </a:t>
            </a:r>
            <a:r>
              <a:rPr sz="1350" spc="-5" dirty="0">
                <a:solidFill>
                  <a:srgbClr val="006E7A"/>
                </a:solidFill>
                <a:latin typeface="Microsoft Sans Serif"/>
                <a:cs typeface="Microsoft Sans Serif"/>
              </a:rPr>
              <a:t>price</a:t>
            </a:r>
            <a:r>
              <a:rPr sz="1350" spc="-30" dirty="0">
                <a:solidFill>
                  <a:srgbClr val="006E7A"/>
                </a:solidFill>
                <a:latin typeface="Microsoft Sans Serif"/>
                <a:cs typeface="Microsoft Sans Serif"/>
              </a:rPr>
              <a:t> </a:t>
            </a:r>
            <a:r>
              <a:rPr sz="1350" spc="-10" dirty="0">
                <a:solidFill>
                  <a:srgbClr val="006E7A"/>
                </a:solidFill>
                <a:latin typeface="Microsoft Sans Serif"/>
                <a:cs typeface="Microsoft Sans Serif"/>
              </a:rPr>
              <a:t>range</a:t>
            </a:r>
            <a:r>
              <a:rPr sz="1350" dirty="0">
                <a:latin typeface="Microsoft Sans Serif"/>
                <a:cs typeface="Microsoft Sans Serif"/>
              </a:rPr>
              <a:t> </a:t>
            </a:r>
            <a:endParaRPr sz="13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500" y="1457020"/>
            <a:ext cx="9842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dirty="0"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500" y="1750923"/>
            <a:ext cx="3318510" cy="285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0235" marR="184785" indent="-283845">
              <a:lnSpc>
                <a:spcPct val="112599"/>
              </a:lnSpc>
              <a:spcBef>
                <a:spcPts val="100"/>
              </a:spcBef>
              <a:buChar char="●"/>
              <a:tabLst>
                <a:tab pos="603885" algn="l"/>
                <a:tab pos="604520" algn="l"/>
              </a:tabLst>
            </a:pPr>
            <a:r>
              <a:rPr sz="1350" spc="-10" dirty="0">
                <a:solidFill>
                  <a:srgbClr val="006E7A"/>
                </a:solidFill>
                <a:latin typeface="Microsoft Sans Serif"/>
                <a:cs typeface="Microsoft Sans Serif"/>
              </a:rPr>
              <a:t>Type </a:t>
            </a:r>
            <a:r>
              <a:rPr sz="1350" spc="-5" dirty="0">
                <a:solidFill>
                  <a:srgbClr val="006E7A"/>
                </a:solidFill>
                <a:latin typeface="Microsoft Sans Serif"/>
                <a:cs typeface="Microsoft Sans Serif"/>
              </a:rPr>
              <a:t>1(low </a:t>
            </a:r>
            <a:r>
              <a:rPr sz="1350" dirty="0">
                <a:solidFill>
                  <a:srgbClr val="006E7A"/>
                </a:solidFill>
                <a:latin typeface="Microsoft Sans Serif"/>
                <a:cs typeface="Microsoft Sans Serif"/>
              </a:rPr>
              <a:t>cost): </a:t>
            </a:r>
            <a:r>
              <a:rPr sz="1350" spc="-10" dirty="0">
                <a:solidFill>
                  <a:srgbClr val="006E7A"/>
                </a:solidFill>
                <a:latin typeface="Microsoft Sans Serif"/>
                <a:cs typeface="Microsoft Sans Serif"/>
              </a:rPr>
              <a:t>RAM </a:t>
            </a:r>
            <a:r>
              <a:rPr sz="1350" spc="-5" dirty="0">
                <a:solidFill>
                  <a:srgbClr val="006E7A"/>
                </a:solidFill>
                <a:latin typeface="Microsoft Sans Serif"/>
                <a:cs typeface="Microsoft Sans Serif"/>
              </a:rPr>
              <a:t>ranges </a:t>
            </a:r>
            <a:r>
              <a:rPr sz="1350" dirty="0">
                <a:solidFill>
                  <a:srgbClr val="006E7A"/>
                </a:solidFill>
                <a:latin typeface="Microsoft Sans Serif"/>
                <a:cs typeface="Microsoft Sans Serif"/>
              </a:rPr>
              <a:t> </a:t>
            </a:r>
            <a:r>
              <a:rPr sz="1350" spc="-10" dirty="0">
                <a:solidFill>
                  <a:srgbClr val="006E7A"/>
                </a:solidFill>
                <a:latin typeface="Microsoft Sans Serif"/>
                <a:cs typeface="Microsoft Sans Serif"/>
              </a:rPr>
              <a:t>between</a:t>
            </a:r>
            <a:r>
              <a:rPr sz="1350" spc="-15" dirty="0">
                <a:solidFill>
                  <a:srgbClr val="006E7A"/>
                </a:solidFill>
                <a:latin typeface="Microsoft Sans Serif"/>
                <a:cs typeface="Microsoft Sans Serif"/>
              </a:rPr>
              <a:t> </a:t>
            </a:r>
            <a:r>
              <a:rPr sz="1350" spc="-10" dirty="0">
                <a:solidFill>
                  <a:srgbClr val="006E7A"/>
                </a:solidFill>
                <a:latin typeface="Microsoft Sans Serif"/>
                <a:cs typeface="Microsoft Sans Serif"/>
              </a:rPr>
              <a:t>216</a:t>
            </a:r>
            <a:r>
              <a:rPr sz="1350" spc="-30" dirty="0">
                <a:solidFill>
                  <a:srgbClr val="006E7A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006E7A"/>
                </a:solidFill>
                <a:latin typeface="Microsoft Sans Serif"/>
                <a:cs typeface="Microsoft Sans Serif"/>
              </a:rPr>
              <a:t>to</a:t>
            </a:r>
            <a:r>
              <a:rPr sz="1350" spc="-5" dirty="0">
                <a:solidFill>
                  <a:srgbClr val="006E7A"/>
                </a:solidFill>
                <a:latin typeface="Microsoft Sans Serif"/>
                <a:cs typeface="Microsoft Sans Serif"/>
              </a:rPr>
              <a:t> 1974</a:t>
            </a:r>
            <a:r>
              <a:rPr sz="1350" spc="-55" dirty="0">
                <a:solidFill>
                  <a:srgbClr val="006E7A"/>
                </a:solidFill>
                <a:latin typeface="Microsoft Sans Serif"/>
                <a:cs typeface="Microsoft Sans Serif"/>
              </a:rPr>
              <a:t> </a:t>
            </a:r>
            <a:r>
              <a:rPr sz="1350" spc="-5" dirty="0">
                <a:solidFill>
                  <a:srgbClr val="006E7A"/>
                </a:solidFill>
                <a:latin typeface="Microsoft Sans Serif"/>
                <a:cs typeface="Microsoft Sans Serif"/>
              </a:rPr>
              <a:t>megabytes</a:t>
            </a:r>
            <a:r>
              <a:rPr sz="1350" dirty="0">
                <a:latin typeface="Microsoft Sans Serif"/>
                <a:cs typeface="Microsoft Sans Serif"/>
              </a:rPr>
              <a:t> </a:t>
            </a:r>
            <a:endParaRPr sz="1350">
              <a:latin typeface="Microsoft Sans Serif"/>
              <a:cs typeface="Microsoft Sans Serif"/>
            </a:endParaRPr>
          </a:p>
          <a:p>
            <a:pPr marL="12700">
              <a:lnSpc>
                <a:spcPts val="1875"/>
              </a:lnSpc>
              <a:spcBef>
                <a:spcPts val="170"/>
              </a:spcBef>
            </a:pPr>
            <a:r>
              <a:rPr sz="1600" dirty="0">
                <a:latin typeface="Microsoft Sans Serif"/>
                <a:cs typeface="Microsoft Sans Serif"/>
              </a:rPr>
              <a:t> </a:t>
            </a:r>
            <a:endParaRPr sz="1600">
              <a:latin typeface="Microsoft Sans Serif"/>
              <a:cs typeface="Microsoft Sans Serif"/>
            </a:endParaRPr>
          </a:p>
          <a:p>
            <a:pPr marL="610235" indent="-284480">
              <a:lnSpc>
                <a:spcPts val="1575"/>
              </a:lnSpc>
              <a:buChar char="●"/>
              <a:tabLst>
                <a:tab pos="610235" algn="l"/>
                <a:tab pos="610870" algn="l"/>
              </a:tabLst>
            </a:pPr>
            <a:r>
              <a:rPr sz="1350" spc="-10" dirty="0">
                <a:solidFill>
                  <a:srgbClr val="006E7A"/>
                </a:solidFill>
                <a:latin typeface="Microsoft Sans Serif"/>
                <a:cs typeface="Microsoft Sans Serif"/>
              </a:rPr>
              <a:t>Type</a:t>
            </a:r>
            <a:r>
              <a:rPr sz="1350" spc="-20" dirty="0">
                <a:solidFill>
                  <a:srgbClr val="006E7A"/>
                </a:solidFill>
                <a:latin typeface="Microsoft Sans Serif"/>
                <a:cs typeface="Microsoft Sans Serif"/>
              </a:rPr>
              <a:t> </a:t>
            </a:r>
            <a:r>
              <a:rPr sz="1350" spc="-5" dirty="0">
                <a:solidFill>
                  <a:srgbClr val="006E7A"/>
                </a:solidFill>
                <a:latin typeface="Microsoft Sans Serif"/>
                <a:cs typeface="Microsoft Sans Serif"/>
              </a:rPr>
              <a:t>2(medium</a:t>
            </a:r>
            <a:r>
              <a:rPr sz="1350" spc="-15" dirty="0">
                <a:solidFill>
                  <a:srgbClr val="006E7A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006E7A"/>
                </a:solidFill>
                <a:latin typeface="Microsoft Sans Serif"/>
                <a:cs typeface="Microsoft Sans Serif"/>
              </a:rPr>
              <a:t>cost):</a:t>
            </a:r>
            <a:r>
              <a:rPr sz="1350" spc="-15" dirty="0">
                <a:solidFill>
                  <a:srgbClr val="006E7A"/>
                </a:solidFill>
                <a:latin typeface="Microsoft Sans Serif"/>
                <a:cs typeface="Microsoft Sans Serif"/>
              </a:rPr>
              <a:t> </a:t>
            </a:r>
            <a:r>
              <a:rPr sz="1350" spc="-10" dirty="0">
                <a:solidFill>
                  <a:srgbClr val="006E7A"/>
                </a:solidFill>
                <a:latin typeface="Microsoft Sans Serif"/>
                <a:cs typeface="Microsoft Sans Serif"/>
              </a:rPr>
              <a:t>RAM</a:t>
            </a:r>
            <a:r>
              <a:rPr sz="1350" spc="-15" dirty="0">
                <a:solidFill>
                  <a:srgbClr val="006E7A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006E7A"/>
                </a:solidFill>
                <a:latin typeface="Microsoft Sans Serif"/>
                <a:cs typeface="Microsoft Sans Serif"/>
              </a:rPr>
              <a:t>ranges </a:t>
            </a:r>
            <a:endParaRPr sz="1350">
              <a:latin typeface="Microsoft Sans Serif"/>
              <a:cs typeface="Microsoft Sans Serif"/>
            </a:endParaRPr>
          </a:p>
          <a:p>
            <a:pPr marL="610235">
              <a:lnSpc>
                <a:spcPct val="100000"/>
              </a:lnSpc>
              <a:spcBef>
                <a:spcPts val="229"/>
              </a:spcBef>
            </a:pPr>
            <a:r>
              <a:rPr sz="1350" spc="-10" dirty="0">
                <a:solidFill>
                  <a:srgbClr val="006E7A"/>
                </a:solidFill>
                <a:latin typeface="Microsoft Sans Serif"/>
                <a:cs typeface="Microsoft Sans Serif"/>
              </a:rPr>
              <a:t>between</a:t>
            </a:r>
            <a:r>
              <a:rPr sz="1350" spc="-5" dirty="0">
                <a:solidFill>
                  <a:srgbClr val="006E7A"/>
                </a:solidFill>
                <a:latin typeface="Microsoft Sans Serif"/>
                <a:cs typeface="Microsoft Sans Serif"/>
              </a:rPr>
              <a:t> 387 </a:t>
            </a:r>
            <a:r>
              <a:rPr sz="1350" dirty="0">
                <a:solidFill>
                  <a:srgbClr val="006E7A"/>
                </a:solidFill>
                <a:latin typeface="Microsoft Sans Serif"/>
                <a:cs typeface="Microsoft Sans Serif"/>
              </a:rPr>
              <a:t>to</a:t>
            </a:r>
            <a:r>
              <a:rPr sz="1350" spc="-5" dirty="0">
                <a:solidFill>
                  <a:srgbClr val="006E7A"/>
                </a:solidFill>
                <a:latin typeface="Microsoft Sans Serif"/>
                <a:cs typeface="Microsoft Sans Serif"/>
              </a:rPr>
              <a:t> </a:t>
            </a:r>
            <a:r>
              <a:rPr sz="1350" spc="-10" dirty="0">
                <a:solidFill>
                  <a:srgbClr val="006E7A"/>
                </a:solidFill>
                <a:latin typeface="Microsoft Sans Serif"/>
                <a:cs typeface="Microsoft Sans Serif"/>
              </a:rPr>
              <a:t>2811</a:t>
            </a:r>
            <a:r>
              <a:rPr sz="1350" spc="-25" dirty="0">
                <a:solidFill>
                  <a:srgbClr val="006E7A"/>
                </a:solidFill>
                <a:latin typeface="Microsoft Sans Serif"/>
                <a:cs typeface="Microsoft Sans Serif"/>
              </a:rPr>
              <a:t> </a:t>
            </a:r>
            <a:r>
              <a:rPr sz="1350" spc="-5" dirty="0">
                <a:solidFill>
                  <a:srgbClr val="006E7A"/>
                </a:solidFill>
                <a:latin typeface="Microsoft Sans Serif"/>
                <a:cs typeface="Microsoft Sans Serif"/>
              </a:rPr>
              <a:t>megabytes</a:t>
            </a:r>
            <a:r>
              <a:rPr sz="1350" dirty="0">
                <a:latin typeface="Microsoft Sans Serif"/>
                <a:cs typeface="Microsoft Sans Serif"/>
              </a:rPr>
              <a:t> </a:t>
            </a:r>
            <a:endParaRPr sz="1350">
              <a:latin typeface="Microsoft Sans Serif"/>
              <a:cs typeface="Microsoft Sans Serif"/>
            </a:endParaRPr>
          </a:p>
          <a:p>
            <a:pPr marL="12700">
              <a:lnSpc>
                <a:spcPts val="1985"/>
              </a:lnSpc>
              <a:spcBef>
                <a:spcPts val="240"/>
              </a:spcBef>
            </a:pPr>
            <a:r>
              <a:rPr sz="1700" dirty="0">
                <a:latin typeface="Microsoft Sans Serif"/>
                <a:cs typeface="Microsoft Sans Serif"/>
              </a:rPr>
              <a:t> </a:t>
            </a:r>
            <a:endParaRPr sz="1700">
              <a:latin typeface="Microsoft Sans Serif"/>
              <a:cs typeface="Microsoft Sans Serif"/>
            </a:endParaRPr>
          </a:p>
          <a:p>
            <a:pPr marL="610235" indent="-284480">
              <a:lnSpc>
                <a:spcPts val="1565"/>
              </a:lnSpc>
              <a:buChar char="●"/>
              <a:tabLst>
                <a:tab pos="610235" algn="l"/>
                <a:tab pos="610870" algn="l"/>
              </a:tabLst>
            </a:pPr>
            <a:r>
              <a:rPr sz="1350" spc="-10" dirty="0">
                <a:solidFill>
                  <a:srgbClr val="006E7A"/>
                </a:solidFill>
                <a:latin typeface="Microsoft Sans Serif"/>
                <a:cs typeface="Microsoft Sans Serif"/>
              </a:rPr>
              <a:t>Type </a:t>
            </a:r>
            <a:r>
              <a:rPr sz="1350" spc="-5" dirty="0">
                <a:solidFill>
                  <a:srgbClr val="006E7A"/>
                </a:solidFill>
                <a:latin typeface="Microsoft Sans Serif"/>
                <a:cs typeface="Microsoft Sans Serif"/>
              </a:rPr>
              <a:t>3(high</a:t>
            </a:r>
            <a:r>
              <a:rPr sz="1350" spc="-10" dirty="0">
                <a:solidFill>
                  <a:srgbClr val="006E7A"/>
                </a:solidFill>
                <a:latin typeface="Microsoft Sans Serif"/>
                <a:cs typeface="Microsoft Sans Serif"/>
              </a:rPr>
              <a:t> </a:t>
            </a:r>
            <a:r>
              <a:rPr sz="1350" spc="-5" dirty="0">
                <a:solidFill>
                  <a:srgbClr val="006E7A"/>
                </a:solidFill>
                <a:latin typeface="Microsoft Sans Serif"/>
                <a:cs typeface="Microsoft Sans Serif"/>
              </a:rPr>
              <a:t>cost): </a:t>
            </a:r>
            <a:r>
              <a:rPr sz="1350" spc="-10" dirty="0">
                <a:solidFill>
                  <a:srgbClr val="006E7A"/>
                </a:solidFill>
                <a:latin typeface="Microsoft Sans Serif"/>
                <a:cs typeface="Microsoft Sans Serif"/>
              </a:rPr>
              <a:t>RAM </a:t>
            </a:r>
            <a:r>
              <a:rPr sz="1350" spc="-5" dirty="0">
                <a:solidFill>
                  <a:srgbClr val="006E7A"/>
                </a:solidFill>
                <a:latin typeface="Microsoft Sans Serif"/>
                <a:cs typeface="Microsoft Sans Serif"/>
              </a:rPr>
              <a:t>ranges</a:t>
            </a:r>
            <a:r>
              <a:rPr sz="1350" dirty="0">
                <a:solidFill>
                  <a:srgbClr val="006E7A"/>
                </a:solidFill>
                <a:latin typeface="Microsoft Sans Serif"/>
                <a:cs typeface="Microsoft Sans Serif"/>
              </a:rPr>
              <a:t> </a:t>
            </a:r>
            <a:endParaRPr sz="1350">
              <a:latin typeface="Microsoft Sans Serif"/>
              <a:cs typeface="Microsoft Sans Serif"/>
            </a:endParaRPr>
          </a:p>
          <a:p>
            <a:pPr marL="610235">
              <a:lnSpc>
                <a:spcPct val="100000"/>
              </a:lnSpc>
              <a:spcBef>
                <a:spcPts val="229"/>
              </a:spcBef>
            </a:pPr>
            <a:r>
              <a:rPr sz="1350" spc="-10" dirty="0">
                <a:solidFill>
                  <a:srgbClr val="006E7A"/>
                </a:solidFill>
                <a:latin typeface="Microsoft Sans Serif"/>
                <a:cs typeface="Microsoft Sans Serif"/>
              </a:rPr>
              <a:t>between </a:t>
            </a:r>
            <a:r>
              <a:rPr sz="1350" spc="-5" dirty="0">
                <a:solidFill>
                  <a:srgbClr val="006E7A"/>
                </a:solidFill>
                <a:latin typeface="Microsoft Sans Serif"/>
                <a:cs typeface="Microsoft Sans Serif"/>
              </a:rPr>
              <a:t>1185</a:t>
            </a:r>
            <a:r>
              <a:rPr sz="1350" spc="-30" dirty="0">
                <a:solidFill>
                  <a:srgbClr val="006E7A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006E7A"/>
                </a:solidFill>
                <a:latin typeface="Microsoft Sans Serif"/>
                <a:cs typeface="Microsoft Sans Serif"/>
              </a:rPr>
              <a:t>to</a:t>
            </a:r>
            <a:r>
              <a:rPr sz="1350" spc="-5" dirty="0">
                <a:solidFill>
                  <a:srgbClr val="006E7A"/>
                </a:solidFill>
                <a:latin typeface="Microsoft Sans Serif"/>
                <a:cs typeface="Microsoft Sans Serif"/>
              </a:rPr>
              <a:t> </a:t>
            </a:r>
            <a:r>
              <a:rPr sz="1350" spc="-10" dirty="0">
                <a:solidFill>
                  <a:srgbClr val="006E7A"/>
                </a:solidFill>
                <a:latin typeface="Microsoft Sans Serif"/>
                <a:cs typeface="Microsoft Sans Serif"/>
              </a:rPr>
              <a:t>3916</a:t>
            </a:r>
            <a:r>
              <a:rPr sz="1350" spc="-30" dirty="0">
                <a:solidFill>
                  <a:srgbClr val="006E7A"/>
                </a:solidFill>
                <a:latin typeface="Microsoft Sans Serif"/>
                <a:cs typeface="Microsoft Sans Serif"/>
              </a:rPr>
              <a:t> </a:t>
            </a:r>
            <a:r>
              <a:rPr sz="1350" spc="-5" dirty="0">
                <a:solidFill>
                  <a:srgbClr val="006E7A"/>
                </a:solidFill>
                <a:latin typeface="Microsoft Sans Serif"/>
                <a:cs typeface="Microsoft Sans Serif"/>
              </a:rPr>
              <a:t>megabytes</a:t>
            </a:r>
            <a:r>
              <a:rPr sz="1350" dirty="0">
                <a:latin typeface="Microsoft Sans Serif"/>
                <a:cs typeface="Microsoft Sans Serif"/>
              </a:rPr>
              <a:t> </a:t>
            </a:r>
            <a:endParaRPr sz="1350">
              <a:latin typeface="Microsoft Sans Serif"/>
              <a:cs typeface="Microsoft Sans Serif"/>
            </a:endParaRPr>
          </a:p>
          <a:p>
            <a:pPr marL="12700">
              <a:lnSpc>
                <a:spcPts val="1989"/>
              </a:lnSpc>
              <a:spcBef>
                <a:spcPts val="240"/>
              </a:spcBef>
            </a:pPr>
            <a:r>
              <a:rPr sz="1700" dirty="0">
                <a:latin typeface="Microsoft Sans Serif"/>
                <a:cs typeface="Microsoft Sans Serif"/>
              </a:rPr>
              <a:t> </a:t>
            </a:r>
            <a:endParaRPr sz="1700">
              <a:latin typeface="Microsoft Sans Serif"/>
              <a:cs typeface="Microsoft Sans Serif"/>
            </a:endParaRPr>
          </a:p>
          <a:p>
            <a:pPr marL="610235" indent="-284480">
              <a:lnSpc>
                <a:spcPts val="1570"/>
              </a:lnSpc>
              <a:buChar char="●"/>
              <a:tabLst>
                <a:tab pos="610235" algn="l"/>
                <a:tab pos="610870" algn="l"/>
              </a:tabLst>
            </a:pPr>
            <a:r>
              <a:rPr sz="1350" spc="-10" dirty="0">
                <a:solidFill>
                  <a:srgbClr val="006E7A"/>
                </a:solidFill>
                <a:latin typeface="Microsoft Sans Serif"/>
                <a:cs typeface="Microsoft Sans Serif"/>
              </a:rPr>
              <a:t>Type </a:t>
            </a:r>
            <a:r>
              <a:rPr sz="1350" spc="-5" dirty="0">
                <a:solidFill>
                  <a:srgbClr val="006E7A"/>
                </a:solidFill>
                <a:latin typeface="Microsoft Sans Serif"/>
                <a:cs typeface="Microsoft Sans Serif"/>
              </a:rPr>
              <a:t>4(very</a:t>
            </a:r>
            <a:r>
              <a:rPr sz="1350" spc="-10" dirty="0">
                <a:solidFill>
                  <a:srgbClr val="006E7A"/>
                </a:solidFill>
                <a:latin typeface="Microsoft Sans Serif"/>
                <a:cs typeface="Microsoft Sans Serif"/>
              </a:rPr>
              <a:t> </a:t>
            </a:r>
            <a:r>
              <a:rPr sz="1350" spc="-5" dirty="0">
                <a:solidFill>
                  <a:srgbClr val="006E7A"/>
                </a:solidFill>
                <a:latin typeface="Microsoft Sans Serif"/>
                <a:cs typeface="Microsoft Sans Serif"/>
              </a:rPr>
              <a:t>high</a:t>
            </a:r>
            <a:r>
              <a:rPr sz="1350" spc="-15" dirty="0">
                <a:solidFill>
                  <a:srgbClr val="006E7A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006E7A"/>
                </a:solidFill>
                <a:latin typeface="Microsoft Sans Serif"/>
                <a:cs typeface="Microsoft Sans Serif"/>
              </a:rPr>
              <a:t>cost):</a:t>
            </a:r>
            <a:r>
              <a:rPr sz="1350" spc="-10" dirty="0">
                <a:solidFill>
                  <a:srgbClr val="006E7A"/>
                </a:solidFill>
                <a:latin typeface="Microsoft Sans Serif"/>
                <a:cs typeface="Microsoft Sans Serif"/>
              </a:rPr>
              <a:t> RAM</a:t>
            </a:r>
            <a:r>
              <a:rPr sz="1350" dirty="0">
                <a:solidFill>
                  <a:srgbClr val="006E7A"/>
                </a:solidFill>
                <a:latin typeface="Microsoft Sans Serif"/>
                <a:cs typeface="Microsoft Sans Serif"/>
              </a:rPr>
              <a:t> </a:t>
            </a:r>
            <a:endParaRPr sz="1350">
              <a:latin typeface="Microsoft Sans Serif"/>
              <a:cs typeface="Microsoft Sans Serif"/>
            </a:endParaRPr>
          </a:p>
          <a:p>
            <a:pPr marL="610235" marR="395605">
              <a:lnSpc>
                <a:spcPts val="1870"/>
              </a:lnSpc>
              <a:spcBef>
                <a:spcPts val="80"/>
              </a:spcBef>
            </a:pPr>
            <a:r>
              <a:rPr sz="1350" spc="-10" dirty="0">
                <a:solidFill>
                  <a:srgbClr val="006E7A"/>
                </a:solidFill>
                <a:latin typeface="Microsoft Sans Serif"/>
                <a:cs typeface="Microsoft Sans Serif"/>
              </a:rPr>
              <a:t>ranges </a:t>
            </a:r>
            <a:r>
              <a:rPr sz="1350" spc="-5" dirty="0">
                <a:solidFill>
                  <a:srgbClr val="006E7A"/>
                </a:solidFill>
                <a:latin typeface="Microsoft Sans Serif"/>
                <a:cs typeface="Microsoft Sans Serif"/>
              </a:rPr>
              <a:t>between 2255 to </a:t>
            </a:r>
            <a:r>
              <a:rPr sz="1350" dirty="0">
                <a:solidFill>
                  <a:srgbClr val="006E7A"/>
                </a:solidFill>
                <a:latin typeface="Microsoft Sans Serif"/>
                <a:cs typeface="Microsoft Sans Serif"/>
              </a:rPr>
              <a:t>4000 </a:t>
            </a:r>
            <a:r>
              <a:rPr sz="1350" spc="5" dirty="0">
                <a:solidFill>
                  <a:srgbClr val="006E7A"/>
                </a:solidFill>
                <a:latin typeface="Microsoft Sans Serif"/>
                <a:cs typeface="Microsoft Sans Serif"/>
              </a:rPr>
              <a:t> </a:t>
            </a:r>
            <a:r>
              <a:rPr sz="1350" spc="-5" dirty="0">
                <a:solidFill>
                  <a:srgbClr val="006E7A"/>
                </a:solidFill>
                <a:latin typeface="Microsoft Sans Serif"/>
                <a:cs typeface="Microsoft Sans Serif"/>
              </a:rPr>
              <a:t>megabytes</a:t>
            </a:r>
            <a:r>
              <a:rPr sz="1350" dirty="0">
                <a:latin typeface="Microsoft Sans Serif"/>
                <a:cs typeface="Microsoft Sans Serif"/>
              </a:rPr>
              <a:t> </a:t>
            </a:r>
            <a:endParaRPr sz="135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272006"/>
            <a:ext cx="4239133" cy="3492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" y="51307"/>
            <a:ext cx="5080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spc="-5" dirty="0">
                <a:latin typeface="Microsoft Sans Serif"/>
                <a:cs typeface="Microsoft Sans Serif"/>
              </a:rPr>
              <a:t> </a:t>
            </a:r>
            <a:endParaRPr sz="7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444" y="139649"/>
            <a:ext cx="6282055" cy="87820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3340"/>
              </a:lnSpc>
              <a:spcBef>
                <a:spcPts val="229"/>
              </a:spcBef>
            </a:pPr>
            <a:r>
              <a:rPr sz="2800" spc="-5" dirty="0">
                <a:latin typeface="Calibri"/>
                <a:cs typeface="Calibri"/>
              </a:rPr>
              <a:t>Relationship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between</a:t>
            </a:r>
            <a:r>
              <a:rPr sz="2800" spc="5" dirty="0">
                <a:latin typeface="Calibri"/>
                <a:cs typeface="Calibri"/>
              </a:rPr>
              <a:t> the </a:t>
            </a:r>
            <a:r>
              <a:rPr sz="2800" spc="-5" dirty="0">
                <a:latin typeface="Calibri"/>
                <a:cs typeface="Calibri"/>
              </a:rPr>
              <a:t>Price Range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Pixel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Height/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Width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4948" y="1018514"/>
            <a:ext cx="6488430" cy="1203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 marR="5080" indent="-280670">
              <a:lnSpc>
                <a:spcPct val="115700"/>
              </a:lnSpc>
              <a:spcBef>
                <a:spcPts val="100"/>
              </a:spcBef>
              <a:buFont typeface="Microsoft Sans Serif"/>
              <a:buChar char="●"/>
              <a:tabLst>
                <a:tab pos="289560" algn="l"/>
                <a:tab pos="290195" algn="l"/>
              </a:tabLst>
            </a:pPr>
            <a:r>
              <a:rPr sz="1350" spc="-5" dirty="0">
                <a:solidFill>
                  <a:srgbClr val="006E7A"/>
                </a:solidFill>
                <a:latin typeface="Times New Roman"/>
                <a:cs typeface="Times New Roman"/>
              </a:rPr>
              <a:t>From</a:t>
            </a:r>
            <a:r>
              <a:rPr sz="1350" spc="-35" dirty="0">
                <a:solidFill>
                  <a:srgbClr val="006E7A"/>
                </a:solidFill>
                <a:latin typeface="Times New Roman"/>
                <a:cs typeface="Times New Roman"/>
              </a:rPr>
              <a:t> </a:t>
            </a:r>
            <a:r>
              <a:rPr sz="1350" spc="-5" dirty="0">
                <a:solidFill>
                  <a:srgbClr val="006E7A"/>
                </a:solidFill>
                <a:latin typeface="Times New Roman"/>
                <a:cs typeface="Times New Roman"/>
              </a:rPr>
              <a:t>the</a:t>
            </a:r>
            <a:r>
              <a:rPr sz="1350" dirty="0">
                <a:solidFill>
                  <a:srgbClr val="006E7A"/>
                </a:solidFill>
                <a:latin typeface="Times New Roman"/>
                <a:cs typeface="Times New Roman"/>
              </a:rPr>
              <a:t> </a:t>
            </a:r>
            <a:r>
              <a:rPr sz="1350" spc="-5" dirty="0">
                <a:solidFill>
                  <a:srgbClr val="006E7A"/>
                </a:solidFill>
                <a:latin typeface="Times New Roman"/>
                <a:cs typeface="Times New Roman"/>
              </a:rPr>
              <a:t>above</a:t>
            </a:r>
            <a:r>
              <a:rPr sz="1350" spc="-15" dirty="0">
                <a:solidFill>
                  <a:srgbClr val="006E7A"/>
                </a:solidFill>
                <a:latin typeface="Times New Roman"/>
                <a:cs typeface="Times New Roman"/>
              </a:rPr>
              <a:t> </a:t>
            </a:r>
            <a:r>
              <a:rPr sz="1350" spc="-5" dirty="0">
                <a:solidFill>
                  <a:srgbClr val="006E7A"/>
                </a:solidFill>
                <a:latin typeface="Times New Roman"/>
                <a:cs typeface="Times New Roman"/>
              </a:rPr>
              <a:t>bar</a:t>
            </a:r>
            <a:r>
              <a:rPr sz="1350" spc="10" dirty="0">
                <a:solidFill>
                  <a:srgbClr val="006E7A"/>
                </a:solidFill>
                <a:latin typeface="Times New Roman"/>
                <a:cs typeface="Times New Roman"/>
              </a:rPr>
              <a:t> </a:t>
            </a:r>
            <a:r>
              <a:rPr sz="1350" spc="-5" dirty="0">
                <a:solidFill>
                  <a:srgbClr val="006E7A"/>
                </a:solidFill>
                <a:latin typeface="Times New Roman"/>
                <a:cs typeface="Times New Roman"/>
              </a:rPr>
              <a:t>plot,</a:t>
            </a:r>
            <a:r>
              <a:rPr sz="1350" spc="20" dirty="0">
                <a:solidFill>
                  <a:srgbClr val="006E7A"/>
                </a:solidFill>
                <a:latin typeface="Times New Roman"/>
                <a:cs typeface="Times New Roman"/>
              </a:rPr>
              <a:t> </a:t>
            </a:r>
            <a:r>
              <a:rPr sz="1350" spc="-25" dirty="0">
                <a:solidFill>
                  <a:srgbClr val="006E7A"/>
                </a:solidFill>
                <a:latin typeface="Times New Roman"/>
                <a:cs typeface="Times New Roman"/>
              </a:rPr>
              <a:t>we</a:t>
            </a:r>
            <a:r>
              <a:rPr sz="1350" spc="-20" dirty="0">
                <a:solidFill>
                  <a:srgbClr val="006E7A"/>
                </a:solidFill>
                <a:latin typeface="Times New Roman"/>
                <a:cs typeface="Times New Roman"/>
              </a:rPr>
              <a:t> </a:t>
            </a:r>
            <a:r>
              <a:rPr sz="1350" spc="-5" dirty="0">
                <a:solidFill>
                  <a:srgbClr val="006E7A"/>
                </a:solidFill>
                <a:latin typeface="Times New Roman"/>
                <a:cs typeface="Times New Roman"/>
              </a:rPr>
              <a:t>can</a:t>
            </a:r>
            <a:r>
              <a:rPr sz="1350" dirty="0">
                <a:solidFill>
                  <a:srgbClr val="006E7A"/>
                </a:solidFill>
                <a:latin typeface="Times New Roman"/>
                <a:cs typeface="Times New Roman"/>
              </a:rPr>
              <a:t> </a:t>
            </a:r>
            <a:r>
              <a:rPr sz="1350" spc="-5" dirty="0">
                <a:solidFill>
                  <a:srgbClr val="006E7A"/>
                </a:solidFill>
                <a:latin typeface="Times New Roman"/>
                <a:cs typeface="Times New Roman"/>
              </a:rPr>
              <a:t>see</a:t>
            </a:r>
            <a:r>
              <a:rPr sz="1350" spc="15" dirty="0">
                <a:solidFill>
                  <a:srgbClr val="006E7A"/>
                </a:solidFill>
                <a:latin typeface="Times New Roman"/>
                <a:cs typeface="Times New Roman"/>
              </a:rPr>
              <a:t> </a:t>
            </a:r>
            <a:r>
              <a:rPr sz="1350" spc="-5" dirty="0">
                <a:solidFill>
                  <a:srgbClr val="006E7A"/>
                </a:solidFill>
                <a:latin typeface="Times New Roman"/>
                <a:cs typeface="Times New Roman"/>
              </a:rPr>
              <a:t>that</a:t>
            </a:r>
            <a:r>
              <a:rPr sz="1350" spc="10" dirty="0">
                <a:solidFill>
                  <a:srgbClr val="006E7A"/>
                </a:solidFill>
                <a:latin typeface="Times New Roman"/>
                <a:cs typeface="Times New Roman"/>
              </a:rPr>
              <a:t> </a:t>
            </a:r>
            <a:r>
              <a:rPr sz="1350" spc="-5" dirty="0">
                <a:solidFill>
                  <a:srgbClr val="006E7A"/>
                </a:solidFill>
                <a:latin typeface="Times New Roman"/>
                <a:cs typeface="Times New Roman"/>
              </a:rPr>
              <a:t>the</a:t>
            </a:r>
            <a:r>
              <a:rPr sz="1350" spc="-15" dirty="0">
                <a:solidFill>
                  <a:srgbClr val="006E7A"/>
                </a:solidFill>
                <a:latin typeface="Times New Roman"/>
                <a:cs typeface="Times New Roman"/>
              </a:rPr>
              <a:t> </a:t>
            </a:r>
            <a:r>
              <a:rPr sz="1350" spc="-5" dirty="0">
                <a:solidFill>
                  <a:srgbClr val="006E7A"/>
                </a:solidFill>
                <a:latin typeface="Times New Roman"/>
                <a:cs typeface="Times New Roman"/>
              </a:rPr>
              <a:t>average</a:t>
            </a:r>
            <a:r>
              <a:rPr sz="1350" spc="-15" dirty="0">
                <a:solidFill>
                  <a:srgbClr val="006E7A"/>
                </a:solidFill>
                <a:latin typeface="Times New Roman"/>
                <a:cs typeface="Times New Roman"/>
              </a:rPr>
              <a:t> </a:t>
            </a:r>
            <a:r>
              <a:rPr sz="1350" spc="-5" dirty="0">
                <a:solidFill>
                  <a:srgbClr val="006E7A"/>
                </a:solidFill>
                <a:latin typeface="Times New Roman"/>
                <a:cs typeface="Times New Roman"/>
              </a:rPr>
              <a:t>pixel</a:t>
            </a:r>
            <a:r>
              <a:rPr sz="1350" spc="-30" dirty="0">
                <a:solidFill>
                  <a:srgbClr val="006E7A"/>
                </a:solidFill>
                <a:latin typeface="Times New Roman"/>
                <a:cs typeface="Times New Roman"/>
              </a:rPr>
              <a:t> </a:t>
            </a:r>
            <a:r>
              <a:rPr sz="1350" spc="-5" dirty="0">
                <a:solidFill>
                  <a:srgbClr val="006E7A"/>
                </a:solidFill>
                <a:latin typeface="Times New Roman"/>
                <a:cs typeface="Times New Roman"/>
              </a:rPr>
              <a:t>height</a:t>
            </a:r>
            <a:r>
              <a:rPr sz="1350" spc="-15" dirty="0">
                <a:solidFill>
                  <a:srgbClr val="006E7A"/>
                </a:solidFill>
                <a:latin typeface="Times New Roman"/>
                <a:cs typeface="Times New Roman"/>
              </a:rPr>
              <a:t> </a:t>
            </a:r>
            <a:r>
              <a:rPr sz="1350" spc="-5" dirty="0">
                <a:solidFill>
                  <a:srgbClr val="006E7A"/>
                </a:solidFill>
                <a:latin typeface="Times New Roman"/>
                <a:cs typeface="Times New Roman"/>
              </a:rPr>
              <a:t>and</a:t>
            </a:r>
            <a:r>
              <a:rPr sz="1350" spc="25" dirty="0">
                <a:solidFill>
                  <a:srgbClr val="006E7A"/>
                </a:solidFill>
                <a:latin typeface="Times New Roman"/>
                <a:cs typeface="Times New Roman"/>
              </a:rPr>
              <a:t> </a:t>
            </a:r>
            <a:r>
              <a:rPr sz="1350" spc="-5" dirty="0">
                <a:solidFill>
                  <a:srgbClr val="006E7A"/>
                </a:solidFill>
                <a:latin typeface="Times New Roman"/>
                <a:cs typeface="Times New Roman"/>
              </a:rPr>
              <a:t>width</a:t>
            </a:r>
            <a:r>
              <a:rPr sz="1350" spc="-15" dirty="0">
                <a:solidFill>
                  <a:srgbClr val="006E7A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006E7A"/>
                </a:solidFill>
                <a:latin typeface="Times New Roman"/>
                <a:cs typeface="Times New Roman"/>
              </a:rPr>
              <a:t>are</a:t>
            </a:r>
            <a:r>
              <a:rPr sz="1350" spc="5" dirty="0">
                <a:solidFill>
                  <a:srgbClr val="006E7A"/>
                </a:solidFill>
                <a:latin typeface="Times New Roman"/>
                <a:cs typeface="Times New Roman"/>
              </a:rPr>
              <a:t> </a:t>
            </a:r>
            <a:r>
              <a:rPr sz="1350" spc="-5" dirty="0">
                <a:solidFill>
                  <a:srgbClr val="006E7A"/>
                </a:solidFill>
                <a:latin typeface="Times New Roman"/>
                <a:cs typeface="Times New Roman"/>
              </a:rPr>
              <a:t>highest for </a:t>
            </a:r>
            <a:r>
              <a:rPr sz="1350" spc="-325" dirty="0">
                <a:solidFill>
                  <a:srgbClr val="006E7A"/>
                </a:solidFill>
                <a:latin typeface="Times New Roman"/>
                <a:cs typeface="Times New Roman"/>
              </a:rPr>
              <a:t> </a:t>
            </a:r>
            <a:r>
              <a:rPr sz="1350" spc="-5" dirty="0">
                <a:solidFill>
                  <a:srgbClr val="006E7A"/>
                </a:solidFill>
                <a:latin typeface="Times New Roman"/>
                <a:cs typeface="Times New Roman"/>
              </a:rPr>
              <a:t>the</a:t>
            </a:r>
            <a:r>
              <a:rPr sz="1350" spc="-25" dirty="0">
                <a:solidFill>
                  <a:srgbClr val="006E7A"/>
                </a:solidFill>
                <a:latin typeface="Times New Roman"/>
                <a:cs typeface="Times New Roman"/>
              </a:rPr>
              <a:t> </a:t>
            </a:r>
            <a:r>
              <a:rPr sz="1350" spc="-5" dirty="0">
                <a:solidFill>
                  <a:srgbClr val="006E7A"/>
                </a:solidFill>
                <a:latin typeface="Times New Roman"/>
                <a:cs typeface="Times New Roman"/>
              </a:rPr>
              <a:t>price</a:t>
            </a:r>
            <a:r>
              <a:rPr sz="1350" spc="-20" dirty="0">
                <a:solidFill>
                  <a:srgbClr val="006E7A"/>
                </a:solidFill>
                <a:latin typeface="Times New Roman"/>
                <a:cs typeface="Times New Roman"/>
              </a:rPr>
              <a:t> </a:t>
            </a:r>
            <a:r>
              <a:rPr sz="1350" spc="-10" dirty="0">
                <a:solidFill>
                  <a:srgbClr val="006E7A"/>
                </a:solidFill>
                <a:latin typeface="Times New Roman"/>
                <a:cs typeface="Times New Roman"/>
              </a:rPr>
              <a:t>range</a:t>
            </a:r>
            <a:r>
              <a:rPr sz="1350" dirty="0">
                <a:solidFill>
                  <a:srgbClr val="006E7A"/>
                </a:solidFill>
                <a:latin typeface="Times New Roman"/>
                <a:cs typeface="Times New Roman"/>
              </a:rPr>
              <a:t> </a:t>
            </a:r>
            <a:r>
              <a:rPr sz="1350" spc="-5" dirty="0">
                <a:solidFill>
                  <a:srgbClr val="006E7A"/>
                </a:solidFill>
                <a:latin typeface="Times New Roman"/>
                <a:cs typeface="Times New Roman"/>
              </a:rPr>
              <a:t>3(very</a:t>
            </a:r>
            <a:r>
              <a:rPr sz="1350" spc="-45" dirty="0">
                <a:solidFill>
                  <a:srgbClr val="006E7A"/>
                </a:solidFill>
                <a:latin typeface="Times New Roman"/>
                <a:cs typeface="Times New Roman"/>
              </a:rPr>
              <a:t> </a:t>
            </a:r>
            <a:r>
              <a:rPr sz="1350" spc="-5" dirty="0">
                <a:solidFill>
                  <a:srgbClr val="006E7A"/>
                </a:solidFill>
                <a:latin typeface="Times New Roman"/>
                <a:cs typeface="Times New Roman"/>
              </a:rPr>
              <a:t>high</a:t>
            </a:r>
            <a:r>
              <a:rPr sz="1350" dirty="0">
                <a:solidFill>
                  <a:srgbClr val="006E7A"/>
                </a:solidFill>
                <a:latin typeface="Times New Roman"/>
                <a:cs typeface="Times New Roman"/>
              </a:rPr>
              <a:t> cost).</a:t>
            </a:r>
            <a:endParaRPr sz="1350">
              <a:latin typeface="Times New Roman"/>
              <a:cs typeface="Times New Roman"/>
            </a:endParaRPr>
          </a:p>
          <a:p>
            <a:pPr marL="289560" indent="-277495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289560" algn="l"/>
                <a:tab pos="290195" algn="l"/>
              </a:tabLst>
            </a:pPr>
            <a:r>
              <a:rPr sz="1350" spc="-5" dirty="0">
                <a:solidFill>
                  <a:srgbClr val="006E7A"/>
                </a:solidFill>
                <a:latin typeface="Times New Roman"/>
                <a:cs typeface="Times New Roman"/>
              </a:rPr>
              <a:t>Low-cost</a:t>
            </a:r>
            <a:r>
              <a:rPr sz="1350" spc="-35" dirty="0">
                <a:solidFill>
                  <a:srgbClr val="006E7A"/>
                </a:solidFill>
                <a:latin typeface="Times New Roman"/>
                <a:cs typeface="Times New Roman"/>
              </a:rPr>
              <a:t> </a:t>
            </a:r>
            <a:r>
              <a:rPr sz="1350" spc="-5" dirty="0">
                <a:solidFill>
                  <a:srgbClr val="006E7A"/>
                </a:solidFill>
                <a:latin typeface="Times New Roman"/>
                <a:cs typeface="Times New Roman"/>
              </a:rPr>
              <a:t>phones</a:t>
            </a:r>
            <a:r>
              <a:rPr sz="1350" spc="-10" dirty="0">
                <a:solidFill>
                  <a:srgbClr val="006E7A"/>
                </a:solidFill>
                <a:latin typeface="Times New Roman"/>
                <a:cs typeface="Times New Roman"/>
              </a:rPr>
              <a:t> </a:t>
            </a:r>
            <a:r>
              <a:rPr sz="1350" spc="-5" dirty="0">
                <a:solidFill>
                  <a:srgbClr val="006E7A"/>
                </a:solidFill>
                <a:latin typeface="Times New Roman"/>
                <a:cs typeface="Times New Roman"/>
              </a:rPr>
              <a:t>have</a:t>
            </a:r>
            <a:r>
              <a:rPr sz="1350" spc="5" dirty="0">
                <a:solidFill>
                  <a:srgbClr val="006E7A"/>
                </a:solidFill>
                <a:latin typeface="Times New Roman"/>
                <a:cs typeface="Times New Roman"/>
              </a:rPr>
              <a:t> </a:t>
            </a:r>
            <a:r>
              <a:rPr sz="1350" spc="-5" dirty="0">
                <a:solidFill>
                  <a:srgbClr val="006E7A"/>
                </a:solidFill>
                <a:latin typeface="Times New Roman"/>
                <a:cs typeface="Times New Roman"/>
              </a:rPr>
              <a:t>smaller</a:t>
            </a:r>
            <a:r>
              <a:rPr sz="1350" spc="-30" dirty="0">
                <a:solidFill>
                  <a:srgbClr val="006E7A"/>
                </a:solidFill>
                <a:latin typeface="Times New Roman"/>
                <a:cs typeface="Times New Roman"/>
              </a:rPr>
              <a:t> </a:t>
            </a:r>
            <a:r>
              <a:rPr sz="1350" spc="-5" dirty="0">
                <a:solidFill>
                  <a:srgbClr val="006E7A"/>
                </a:solidFill>
                <a:latin typeface="Times New Roman"/>
                <a:cs typeface="Times New Roman"/>
              </a:rPr>
              <a:t>average</a:t>
            </a:r>
            <a:r>
              <a:rPr sz="1350" spc="-10" dirty="0">
                <a:solidFill>
                  <a:srgbClr val="006E7A"/>
                </a:solidFill>
                <a:latin typeface="Times New Roman"/>
                <a:cs typeface="Times New Roman"/>
              </a:rPr>
              <a:t> </a:t>
            </a:r>
            <a:r>
              <a:rPr sz="1350" spc="-5" dirty="0">
                <a:solidFill>
                  <a:srgbClr val="006E7A"/>
                </a:solidFill>
                <a:latin typeface="Times New Roman"/>
                <a:cs typeface="Times New Roman"/>
              </a:rPr>
              <a:t>pixel</a:t>
            </a:r>
            <a:r>
              <a:rPr sz="1350" spc="-10" dirty="0">
                <a:solidFill>
                  <a:srgbClr val="006E7A"/>
                </a:solidFill>
                <a:latin typeface="Times New Roman"/>
                <a:cs typeface="Times New Roman"/>
              </a:rPr>
              <a:t> width</a:t>
            </a:r>
            <a:r>
              <a:rPr sz="1350" spc="-20" dirty="0">
                <a:solidFill>
                  <a:srgbClr val="006E7A"/>
                </a:solidFill>
                <a:latin typeface="Times New Roman"/>
                <a:cs typeface="Times New Roman"/>
              </a:rPr>
              <a:t> </a:t>
            </a:r>
            <a:r>
              <a:rPr sz="1350" spc="5" dirty="0">
                <a:solidFill>
                  <a:srgbClr val="006E7A"/>
                </a:solidFill>
                <a:latin typeface="Times New Roman"/>
                <a:cs typeface="Times New Roman"/>
              </a:rPr>
              <a:t>and </a:t>
            </a:r>
            <a:r>
              <a:rPr sz="1350" spc="-5" dirty="0">
                <a:solidFill>
                  <a:srgbClr val="006E7A"/>
                </a:solidFill>
                <a:latin typeface="Times New Roman"/>
                <a:cs typeface="Times New Roman"/>
              </a:rPr>
              <a:t>pixel</a:t>
            </a:r>
            <a:r>
              <a:rPr sz="1350" spc="-30" dirty="0">
                <a:solidFill>
                  <a:srgbClr val="006E7A"/>
                </a:solidFill>
                <a:latin typeface="Times New Roman"/>
                <a:cs typeface="Times New Roman"/>
              </a:rPr>
              <a:t> </a:t>
            </a:r>
            <a:r>
              <a:rPr sz="1350" spc="-5" dirty="0">
                <a:solidFill>
                  <a:srgbClr val="006E7A"/>
                </a:solidFill>
                <a:latin typeface="Times New Roman"/>
                <a:cs typeface="Times New Roman"/>
              </a:rPr>
              <a:t>height.</a:t>
            </a:r>
            <a:endParaRPr sz="1350">
              <a:latin typeface="Times New Roman"/>
              <a:cs typeface="Times New Roman"/>
            </a:endParaRPr>
          </a:p>
          <a:p>
            <a:pPr marL="289560" indent="-277495">
              <a:lnSpc>
                <a:spcPct val="100000"/>
              </a:lnSpc>
              <a:spcBef>
                <a:spcPts val="110"/>
              </a:spcBef>
              <a:buFont typeface="Microsoft Sans Serif"/>
              <a:buChar char="●"/>
              <a:tabLst>
                <a:tab pos="289560" algn="l"/>
                <a:tab pos="290195" algn="l"/>
              </a:tabLst>
            </a:pPr>
            <a:r>
              <a:rPr sz="1350" spc="-20" dirty="0">
                <a:solidFill>
                  <a:srgbClr val="006E7A"/>
                </a:solidFill>
                <a:latin typeface="Times New Roman"/>
                <a:cs typeface="Times New Roman"/>
              </a:rPr>
              <a:t>We </a:t>
            </a:r>
            <a:r>
              <a:rPr sz="1350" spc="5" dirty="0">
                <a:solidFill>
                  <a:srgbClr val="006E7A"/>
                </a:solidFill>
                <a:latin typeface="Times New Roman"/>
                <a:cs typeface="Times New Roman"/>
              </a:rPr>
              <a:t>can</a:t>
            </a:r>
            <a:r>
              <a:rPr sz="1350" spc="-20" dirty="0">
                <a:solidFill>
                  <a:srgbClr val="006E7A"/>
                </a:solidFill>
                <a:latin typeface="Times New Roman"/>
                <a:cs typeface="Times New Roman"/>
              </a:rPr>
              <a:t> </a:t>
            </a:r>
            <a:r>
              <a:rPr sz="1350" spc="-5" dirty="0">
                <a:solidFill>
                  <a:srgbClr val="006E7A"/>
                </a:solidFill>
                <a:latin typeface="Times New Roman"/>
                <a:cs typeface="Times New Roman"/>
              </a:rPr>
              <a:t>observe</a:t>
            </a:r>
            <a:r>
              <a:rPr sz="1350" spc="-15" dirty="0">
                <a:solidFill>
                  <a:srgbClr val="006E7A"/>
                </a:solidFill>
                <a:latin typeface="Times New Roman"/>
                <a:cs typeface="Times New Roman"/>
              </a:rPr>
              <a:t> </a:t>
            </a:r>
            <a:r>
              <a:rPr sz="1350" spc="-5" dirty="0">
                <a:solidFill>
                  <a:srgbClr val="006E7A"/>
                </a:solidFill>
                <a:latin typeface="Times New Roman"/>
                <a:cs typeface="Times New Roman"/>
              </a:rPr>
              <a:t>from</a:t>
            </a:r>
            <a:r>
              <a:rPr sz="1350" spc="-35" dirty="0">
                <a:solidFill>
                  <a:srgbClr val="006E7A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006E7A"/>
                </a:solidFill>
                <a:latin typeface="Times New Roman"/>
                <a:cs typeface="Times New Roman"/>
              </a:rPr>
              <a:t>this</a:t>
            </a:r>
            <a:r>
              <a:rPr sz="1350" spc="10" dirty="0">
                <a:solidFill>
                  <a:srgbClr val="006E7A"/>
                </a:solidFill>
                <a:latin typeface="Times New Roman"/>
                <a:cs typeface="Times New Roman"/>
              </a:rPr>
              <a:t> </a:t>
            </a:r>
            <a:r>
              <a:rPr sz="1350" spc="-10" dirty="0">
                <a:solidFill>
                  <a:srgbClr val="006E7A"/>
                </a:solidFill>
                <a:latin typeface="Times New Roman"/>
                <a:cs typeface="Times New Roman"/>
              </a:rPr>
              <a:t>Bar</a:t>
            </a:r>
            <a:r>
              <a:rPr sz="1350" spc="15" dirty="0">
                <a:solidFill>
                  <a:srgbClr val="006E7A"/>
                </a:solidFill>
                <a:latin typeface="Times New Roman"/>
                <a:cs typeface="Times New Roman"/>
              </a:rPr>
              <a:t> </a:t>
            </a:r>
            <a:r>
              <a:rPr sz="1350" spc="-10" dirty="0">
                <a:solidFill>
                  <a:srgbClr val="006E7A"/>
                </a:solidFill>
                <a:latin typeface="Times New Roman"/>
                <a:cs typeface="Times New Roman"/>
              </a:rPr>
              <a:t>plot</a:t>
            </a:r>
            <a:r>
              <a:rPr sz="1350" spc="10" dirty="0">
                <a:solidFill>
                  <a:srgbClr val="006E7A"/>
                </a:solidFill>
                <a:latin typeface="Times New Roman"/>
                <a:cs typeface="Times New Roman"/>
              </a:rPr>
              <a:t> </a:t>
            </a:r>
            <a:r>
              <a:rPr sz="1350" spc="-5" dirty="0">
                <a:solidFill>
                  <a:srgbClr val="006E7A"/>
                </a:solidFill>
                <a:latin typeface="Times New Roman"/>
                <a:cs typeface="Times New Roman"/>
              </a:rPr>
              <a:t>that</a:t>
            </a:r>
            <a:r>
              <a:rPr sz="1350" spc="15" dirty="0">
                <a:solidFill>
                  <a:srgbClr val="006E7A"/>
                </a:solidFill>
                <a:latin typeface="Times New Roman"/>
                <a:cs typeface="Times New Roman"/>
              </a:rPr>
              <a:t> </a:t>
            </a:r>
            <a:r>
              <a:rPr sz="1350" spc="-10" dirty="0">
                <a:solidFill>
                  <a:srgbClr val="006E7A"/>
                </a:solidFill>
                <a:latin typeface="Times New Roman"/>
                <a:cs typeface="Times New Roman"/>
              </a:rPr>
              <a:t>pixel</a:t>
            </a:r>
            <a:r>
              <a:rPr sz="1350" spc="-5" dirty="0">
                <a:solidFill>
                  <a:srgbClr val="006E7A"/>
                </a:solidFill>
                <a:latin typeface="Times New Roman"/>
                <a:cs typeface="Times New Roman"/>
              </a:rPr>
              <a:t> height</a:t>
            </a:r>
            <a:r>
              <a:rPr sz="1350" spc="-10" dirty="0">
                <a:solidFill>
                  <a:srgbClr val="006E7A"/>
                </a:solidFill>
                <a:latin typeface="Times New Roman"/>
                <a:cs typeface="Times New Roman"/>
              </a:rPr>
              <a:t> </a:t>
            </a:r>
            <a:r>
              <a:rPr sz="1350" spc="-5" dirty="0">
                <a:solidFill>
                  <a:srgbClr val="006E7A"/>
                </a:solidFill>
                <a:latin typeface="Times New Roman"/>
                <a:cs typeface="Times New Roman"/>
              </a:rPr>
              <a:t>and</a:t>
            </a:r>
            <a:r>
              <a:rPr sz="1350" spc="5" dirty="0">
                <a:solidFill>
                  <a:srgbClr val="006E7A"/>
                </a:solidFill>
                <a:latin typeface="Times New Roman"/>
                <a:cs typeface="Times New Roman"/>
              </a:rPr>
              <a:t> </a:t>
            </a:r>
            <a:r>
              <a:rPr sz="1350" spc="-5" dirty="0">
                <a:solidFill>
                  <a:srgbClr val="006E7A"/>
                </a:solidFill>
                <a:latin typeface="Times New Roman"/>
                <a:cs typeface="Times New Roman"/>
              </a:rPr>
              <a:t>pixel</a:t>
            </a:r>
            <a:r>
              <a:rPr sz="1350" spc="-10" dirty="0">
                <a:solidFill>
                  <a:srgbClr val="006E7A"/>
                </a:solidFill>
                <a:latin typeface="Times New Roman"/>
                <a:cs typeface="Times New Roman"/>
              </a:rPr>
              <a:t> width</a:t>
            </a:r>
            <a:r>
              <a:rPr sz="1350" spc="-20" dirty="0">
                <a:solidFill>
                  <a:srgbClr val="006E7A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006E7A"/>
                </a:solidFill>
                <a:latin typeface="Times New Roman"/>
                <a:cs typeface="Times New Roman"/>
              </a:rPr>
              <a:t>are</a:t>
            </a:r>
            <a:r>
              <a:rPr sz="1350" spc="10" dirty="0">
                <a:solidFill>
                  <a:srgbClr val="006E7A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006E7A"/>
                </a:solidFill>
                <a:latin typeface="Times New Roman"/>
                <a:cs typeface="Times New Roman"/>
              </a:rPr>
              <a:t>roughly</a:t>
            </a:r>
            <a:r>
              <a:rPr sz="1350" spc="-40" dirty="0">
                <a:solidFill>
                  <a:srgbClr val="006E7A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006E7A"/>
                </a:solidFill>
                <a:latin typeface="Times New Roman"/>
                <a:cs typeface="Times New Roman"/>
              </a:rPr>
              <a:t>equal</a:t>
            </a:r>
            <a:r>
              <a:rPr sz="1350" spc="-35" dirty="0">
                <a:solidFill>
                  <a:srgbClr val="006E7A"/>
                </a:solidFill>
                <a:latin typeface="Times New Roman"/>
                <a:cs typeface="Times New Roman"/>
              </a:rPr>
              <a:t> </a:t>
            </a:r>
            <a:r>
              <a:rPr sz="1350" spc="-20" dirty="0">
                <a:solidFill>
                  <a:srgbClr val="006E7A"/>
                </a:solidFill>
                <a:latin typeface="Times New Roman"/>
                <a:cs typeface="Times New Roman"/>
              </a:rPr>
              <a:t>in</a:t>
            </a:r>
            <a:endParaRPr sz="1350">
              <a:latin typeface="Times New Roman"/>
              <a:cs typeface="Times New Roman"/>
            </a:endParaRPr>
          </a:p>
          <a:p>
            <a:pPr marL="292735">
              <a:lnSpc>
                <a:spcPct val="100000"/>
              </a:lnSpc>
              <a:spcBef>
                <a:spcPts val="225"/>
              </a:spcBef>
            </a:pPr>
            <a:r>
              <a:rPr sz="1350" spc="-10" dirty="0">
                <a:solidFill>
                  <a:srgbClr val="006E7A"/>
                </a:solidFill>
                <a:latin typeface="Times New Roman"/>
                <a:cs typeface="Times New Roman"/>
              </a:rPr>
              <a:t>relevance</a:t>
            </a:r>
            <a:r>
              <a:rPr sz="1350" spc="-15" dirty="0">
                <a:solidFill>
                  <a:srgbClr val="006E7A"/>
                </a:solidFill>
                <a:latin typeface="Times New Roman"/>
                <a:cs typeface="Times New Roman"/>
              </a:rPr>
              <a:t> </a:t>
            </a:r>
            <a:r>
              <a:rPr sz="1350" spc="-10" dirty="0">
                <a:solidFill>
                  <a:srgbClr val="006E7A"/>
                </a:solidFill>
                <a:latin typeface="Times New Roman"/>
                <a:cs typeface="Times New Roman"/>
              </a:rPr>
              <a:t>when</a:t>
            </a:r>
            <a:r>
              <a:rPr sz="1350" spc="5" dirty="0">
                <a:solidFill>
                  <a:srgbClr val="006E7A"/>
                </a:solidFill>
                <a:latin typeface="Times New Roman"/>
                <a:cs typeface="Times New Roman"/>
              </a:rPr>
              <a:t> </a:t>
            </a:r>
            <a:r>
              <a:rPr sz="1350" spc="-10" dirty="0">
                <a:solidFill>
                  <a:srgbClr val="006E7A"/>
                </a:solidFill>
                <a:latin typeface="Times New Roman"/>
                <a:cs typeface="Times New Roman"/>
              </a:rPr>
              <a:t>it</a:t>
            </a:r>
            <a:r>
              <a:rPr sz="1350" spc="10" dirty="0">
                <a:solidFill>
                  <a:srgbClr val="006E7A"/>
                </a:solidFill>
                <a:latin typeface="Times New Roman"/>
                <a:cs typeface="Times New Roman"/>
              </a:rPr>
              <a:t> </a:t>
            </a:r>
            <a:r>
              <a:rPr sz="1350" spc="-5" dirty="0">
                <a:solidFill>
                  <a:srgbClr val="006E7A"/>
                </a:solidFill>
                <a:latin typeface="Times New Roman"/>
                <a:cs typeface="Times New Roman"/>
              </a:rPr>
              <a:t>comes</a:t>
            </a:r>
            <a:r>
              <a:rPr sz="1350" spc="10" dirty="0">
                <a:solidFill>
                  <a:srgbClr val="006E7A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006E7A"/>
                </a:solidFill>
                <a:latin typeface="Times New Roman"/>
                <a:cs typeface="Times New Roman"/>
              </a:rPr>
              <a:t>to</a:t>
            </a:r>
            <a:r>
              <a:rPr sz="1350" spc="5" dirty="0">
                <a:solidFill>
                  <a:srgbClr val="006E7A"/>
                </a:solidFill>
                <a:latin typeface="Times New Roman"/>
                <a:cs typeface="Times New Roman"/>
              </a:rPr>
              <a:t> </a:t>
            </a:r>
            <a:r>
              <a:rPr sz="1350" spc="-5" dirty="0">
                <a:solidFill>
                  <a:srgbClr val="006E7A"/>
                </a:solidFill>
                <a:latin typeface="Times New Roman"/>
                <a:cs typeface="Times New Roman"/>
              </a:rPr>
              <a:t>model</a:t>
            </a:r>
            <a:r>
              <a:rPr sz="1350" spc="-30" dirty="0">
                <a:solidFill>
                  <a:srgbClr val="006E7A"/>
                </a:solidFill>
                <a:latin typeface="Times New Roman"/>
                <a:cs typeface="Times New Roman"/>
              </a:rPr>
              <a:t> </a:t>
            </a:r>
            <a:r>
              <a:rPr sz="1350" spc="-5" dirty="0">
                <a:solidFill>
                  <a:srgbClr val="006E7A"/>
                </a:solidFill>
                <a:latin typeface="Times New Roman"/>
                <a:cs typeface="Times New Roman"/>
              </a:rPr>
              <a:t>development for</a:t>
            </a:r>
            <a:r>
              <a:rPr sz="1350" spc="10" dirty="0">
                <a:solidFill>
                  <a:srgbClr val="006E7A"/>
                </a:solidFill>
                <a:latin typeface="Times New Roman"/>
                <a:cs typeface="Times New Roman"/>
              </a:rPr>
              <a:t> </a:t>
            </a:r>
            <a:r>
              <a:rPr sz="1350" spc="-5" dirty="0">
                <a:solidFill>
                  <a:srgbClr val="006E7A"/>
                </a:solidFill>
                <a:latin typeface="Times New Roman"/>
                <a:cs typeface="Times New Roman"/>
              </a:rPr>
              <a:t>prediction.</a:t>
            </a:r>
            <a:endParaRPr sz="135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9505" y="2240749"/>
            <a:ext cx="5951220" cy="26898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7516" y="487502"/>
            <a:ext cx="204279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5" dirty="0">
                <a:latin typeface="Calibri"/>
                <a:cs typeface="Calibri"/>
              </a:rPr>
              <a:t>E</a:t>
            </a:r>
            <a:r>
              <a:rPr sz="2800" spc="-16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D</a:t>
            </a:r>
            <a:r>
              <a:rPr sz="2800" spc="-15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185" dirty="0">
                <a:latin typeface="Calibri"/>
                <a:cs typeface="Calibri"/>
              </a:rPr>
              <a:t>c</a:t>
            </a:r>
            <a:r>
              <a:rPr sz="2800" spc="215" dirty="0">
                <a:latin typeface="Calibri"/>
                <a:cs typeface="Calibri"/>
              </a:rPr>
              <a:t>o</a:t>
            </a:r>
            <a:r>
              <a:rPr sz="2800" spc="195" dirty="0">
                <a:latin typeface="Calibri"/>
                <a:cs typeface="Calibri"/>
              </a:rPr>
              <a:t>nt</a:t>
            </a:r>
            <a:r>
              <a:rPr sz="2800" spc="220" dirty="0">
                <a:latin typeface="Calibri"/>
                <a:cs typeface="Calibri"/>
              </a:rPr>
              <a:t>d</a:t>
            </a:r>
            <a:r>
              <a:rPr sz="2800" spc="204" dirty="0">
                <a:latin typeface="Calibri"/>
                <a:cs typeface="Calibri"/>
              </a:rPr>
              <a:t>.</a:t>
            </a:r>
            <a:r>
              <a:rPr sz="280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2716" y="1225677"/>
            <a:ext cx="4728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Clr>
                <a:srgbClr val="F5FAFF"/>
              </a:buClr>
              <a:buFont typeface="Microsoft Sans Serif"/>
              <a:buChar char="●"/>
              <a:tabLst>
                <a:tab pos="356870" algn="l"/>
                <a:tab pos="357505" algn="l"/>
              </a:tabLst>
            </a:pPr>
            <a:r>
              <a:rPr sz="1800" b="1" u="heavy" spc="114" dirty="0">
                <a:solidFill>
                  <a:srgbClr val="004852"/>
                </a:solidFill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3</a:t>
            </a:r>
            <a:r>
              <a:rPr sz="1800" b="1" u="heavy" spc="125" dirty="0">
                <a:solidFill>
                  <a:srgbClr val="004852"/>
                </a:solidFill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G</a:t>
            </a:r>
            <a:r>
              <a:rPr sz="1800" b="1" u="heavy" dirty="0">
                <a:solidFill>
                  <a:srgbClr val="004852"/>
                </a:solidFill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-</a:t>
            </a:r>
            <a:r>
              <a:rPr sz="1800" b="1" u="heavy" spc="-120" dirty="0">
                <a:solidFill>
                  <a:srgbClr val="004852"/>
                </a:solidFill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dirty="0">
                <a:solidFill>
                  <a:srgbClr val="004852"/>
                </a:solidFill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4</a:t>
            </a:r>
            <a:r>
              <a:rPr sz="1800" b="1" u="heavy" spc="-120" dirty="0">
                <a:solidFill>
                  <a:srgbClr val="004852"/>
                </a:solidFill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dirty="0">
                <a:solidFill>
                  <a:srgbClr val="004852"/>
                </a:solidFill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G </a:t>
            </a:r>
            <a:r>
              <a:rPr sz="1800" b="1" u="heavy" spc="-20" dirty="0">
                <a:solidFill>
                  <a:srgbClr val="004852"/>
                </a:solidFill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dirty="0">
                <a:solidFill>
                  <a:srgbClr val="004852"/>
                </a:solidFill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s</a:t>
            </a:r>
            <a:r>
              <a:rPr sz="1800" b="1" u="heavy" spc="-165" dirty="0">
                <a:solidFill>
                  <a:srgbClr val="004852"/>
                </a:solidFill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210" dirty="0">
                <a:solidFill>
                  <a:srgbClr val="004852"/>
                </a:solidFill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up</a:t>
            </a:r>
            <a:r>
              <a:rPr sz="1800" b="1" u="heavy" spc="160" dirty="0">
                <a:solidFill>
                  <a:srgbClr val="004852"/>
                </a:solidFill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p</a:t>
            </a:r>
            <a:r>
              <a:rPr sz="1800" b="1" u="heavy" spc="155" dirty="0">
                <a:solidFill>
                  <a:srgbClr val="004852"/>
                </a:solidFill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o</a:t>
            </a:r>
            <a:r>
              <a:rPr sz="1800" b="1" u="heavy" spc="195" dirty="0">
                <a:solidFill>
                  <a:srgbClr val="004852"/>
                </a:solidFill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r</a:t>
            </a:r>
            <a:r>
              <a:rPr sz="1800" b="1" u="heavy" spc="165" dirty="0">
                <a:solidFill>
                  <a:srgbClr val="004852"/>
                </a:solidFill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t</a:t>
            </a:r>
            <a:r>
              <a:rPr sz="1800" b="1" u="heavy" spc="170" dirty="0">
                <a:solidFill>
                  <a:srgbClr val="004852"/>
                </a:solidFill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e</a:t>
            </a:r>
            <a:r>
              <a:rPr sz="1800" b="1" u="heavy" dirty="0">
                <a:solidFill>
                  <a:srgbClr val="004852"/>
                </a:solidFill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d </a:t>
            </a:r>
            <a:r>
              <a:rPr sz="1800" b="1" u="heavy" spc="75" dirty="0">
                <a:solidFill>
                  <a:srgbClr val="004852"/>
                </a:solidFill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dirty="0">
                <a:solidFill>
                  <a:srgbClr val="004852"/>
                </a:solidFill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a</a:t>
            </a:r>
            <a:r>
              <a:rPr sz="1800" b="1" u="heavy" spc="-145" dirty="0">
                <a:solidFill>
                  <a:srgbClr val="004852"/>
                </a:solidFill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dirty="0">
                <a:solidFill>
                  <a:srgbClr val="004852"/>
                </a:solidFill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n</a:t>
            </a:r>
            <a:r>
              <a:rPr sz="1800" b="1" u="heavy" spc="-125" dirty="0">
                <a:solidFill>
                  <a:srgbClr val="004852"/>
                </a:solidFill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dirty="0">
                <a:solidFill>
                  <a:srgbClr val="004852"/>
                </a:solidFill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d </a:t>
            </a:r>
            <a:r>
              <a:rPr sz="1800" b="1" u="heavy" spc="-30" dirty="0">
                <a:solidFill>
                  <a:srgbClr val="004852"/>
                </a:solidFill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130" dirty="0">
                <a:solidFill>
                  <a:srgbClr val="004852"/>
                </a:solidFill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No</a:t>
            </a:r>
            <a:r>
              <a:rPr sz="1800" b="1" u="heavy" dirty="0">
                <a:solidFill>
                  <a:srgbClr val="004852"/>
                </a:solidFill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n</a:t>
            </a:r>
            <a:r>
              <a:rPr sz="1800" b="1" u="heavy" spc="-25" dirty="0">
                <a:solidFill>
                  <a:srgbClr val="004852"/>
                </a:solidFill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dirty="0">
                <a:solidFill>
                  <a:srgbClr val="004852"/>
                </a:solidFill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-</a:t>
            </a:r>
            <a:r>
              <a:rPr sz="1800" b="1" u="heavy" spc="-190" dirty="0">
                <a:solidFill>
                  <a:srgbClr val="004852"/>
                </a:solidFill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190" dirty="0">
                <a:solidFill>
                  <a:srgbClr val="004852"/>
                </a:solidFill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s</a:t>
            </a:r>
            <a:r>
              <a:rPr sz="1800" b="1" u="heavy" spc="180" dirty="0">
                <a:solidFill>
                  <a:srgbClr val="004852"/>
                </a:solidFill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uppo</a:t>
            </a:r>
            <a:r>
              <a:rPr sz="1800" b="1" u="heavy" spc="195" dirty="0">
                <a:solidFill>
                  <a:srgbClr val="004852"/>
                </a:solidFill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r</a:t>
            </a:r>
            <a:r>
              <a:rPr sz="1800" b="1" u="heavy" spc="165" dirty="0">
                <a:solidFill>
                  <a:srgbClr val="004852"/>
                </a:solidFill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t</a:t>
            </a:r>
            <a:r>
              <a:rPr sz="1800" b="1" u="heavy" spc="195" dirty="0">
                <a:solidFill>
                  <a:srgbClr val="004852"/>
                </a:solidFill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e</a:t>
            </a:r>
            <a:r>
              <a:rPr sz="1800" b="1" u="heavy" dirty="0">
                <a:solidFill>
                  <a:srgbClr val="004852"/>
                </a:solidFill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48969" y="1592884"/>
            <a:ext cx="7489190" cy="2694940"/>
            <a:chOff x="648969" y="1592884"/>
            <a:chExt cx="7489190" cy="26949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8969" y="1629079"/>
              <a:ext cx="3517900" cy="262128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19" y="1787829"/>
              <a:ext cx="3020695" cy="212471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28135" y="1592884"/>
              <a:ext cx="4010024" cy="269494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23079" y="1787829"/>
              <a:ext cx="3439795" cy="212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1408</Words>
  <Application>Microsoft Office PowerPoint</Application>
  <PresentationFormat>Custom</PresentationFormat>
  <Paragraphs>141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Microsoft Sans Serif</vt:lpstr>
      <vt:lpstr>Times New Roman</vt:lpstr>
      <vt:lpstr>Verdana</vt:lpstr>
      <vt:lpstr>Wingdings</vt:lpstr>
      <vt:lpstr>Office Theme</vt:lpstr>
      <vt:lpstr>C a p s t o n e Project- 2</vt:lpstr>
      <vt:lpstr>C o n t e nt :</vt:lpstr>
      <vt:lpstr>Problem Statement</vt:lpstr>
      <vt:lpstr>D a t a S u m m a r y :</vt:lpstr>
      <vt:lpstr>D a t a S u m m a r y contd..</vt:lpstr>
      <vt:lpstr>D a t a S u m m a r y contd..</vt:lpstr>
      <vt:lpstr>EDA and Feature engineering  Relation Between Price Range &amp; Ram</vt:lpstr>
      <vt:lpstr>Relationship between the Price Range and  Pixel Height/ Width</vt:lpstr>
      <vt:lpstr>E D A contd..</vt:lpstr>
      <vt:lpstr>Multivariate analysis - int_memory, mobile_wt</vt:lpstr>
      <vt:lpstr>Multivariate analysis</vt:lpstr>
      <vt:lpstr>P r e p a r i n g dataset for m o d e l i n g</vt:lpstr>
      <vt:lpstr>Applying Model</vt:lpstr>
      <vt:lpstr>I m p l e m e n t i n g K N e i g h b o u r s Classifier contd.</vt:lpstr>
      <vt:lpstr>I m p l e m e n t i n g R a n d o m Forest Classifier</vt:lpstr>
      <vt:lpstr>I m p l e m e n t i n g Gradient Boosting Classifier</vt:lpstr>
      <vt:lpstr>I m p l e m e n t i n g XGBClassifier</vt:lpstr>
      <vt:lpstr>I m p l e m e n t i n g Logist i c regression</vt:lpstr>
      <vt:lpstr>Model Validation &amp; Selection contd…</vt:lpstr>
      <vt:lpstr>Model Validation &amp; Selection contd…</vt:lpstr>
      <vt:lpstr>Model Validation &amp; Selection( H y p e r p a r a m t e r tuned)</vt:lpstr>
      <vt:lpstr>Feature Im portanc e</vt:lpstr>
      <vt:lpstr>Conc l 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Project-3           Mobile Price Range Prediction                            Navin Kodam</dc:title>
  <dc:creator>Navin Kodam</dc:creator>
  <cp:lastModifiedBy>Akash Jadhav</cp:lastModifiedBy>
  <cp:revision>2</cp:revision>
  <dcterms:created xsi:type="dcterms:W3CDTF">2023-06-26T09:08:36Z</dcterms:created>
  <dcterms:modified xsi:type="dcterms:W3CDTF">2023-06-27T07:34:30Z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2023-06-26T00:00:00Z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2023-06-26T00:00:00Z</vt:filetime>
  </property>
</Properties>
</file>