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e7c78d55e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e7c78d55e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7e829fd9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7e829fd9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7e829fd9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7e829fd9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7e829fd9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7e829fd9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7e829fd9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7e829fd9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7e829fd9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7e829fd9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7e829fd9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7e829fd9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7e829fd9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e7e829fd9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7c78d55e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7c78d55e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e7c78d55e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e7c78d55e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e7c78d55e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e7c78d55e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7c78d55e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e7c78d55e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7c78d55e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7c78d55e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7e82a08e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7e82a08e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7c78d55e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7c78d55e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7e829fd9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7e829fd9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flipkart.com/televisions/pr?sid=ckf%2Cczl&amp;p%5B%5D=facets.brand%255B%255D%3DMi&amp;otracker=categorytree&amp;p%5B%5D=facets.serviceability%5B%5D%3Dtrue&amp;p%5B%5D=facets.availability%255B%255D%3DExclude%2BOut%2Bof%2BStock&amp;otracker=nmenu_sub_TVs%20%26%20Appliances_0_Mi"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Capstone Project DA</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82608"/>
              </a:lnSpc>
              <a:spcBef>
                <a:spcPts val="1400"/>
              </a:spcBef>
              <a:spcAft>
                <a:spcPts val="0"/>
              </a:spcAft>
              <a:buNone/>
            </a:pPr>
            <a:r>
              <a:rPr b="1" lang="en-GB" sz="3450">
                <a:solidFill>
                  <a:srgbClr val="292929"/>
                </a:solidFill>
                <a:highlight>
                  <a:srgbClr val="FFFFFF"/>
                </a:highlight>
              </a:rPr>
              <a:t>Data Scraping and Analysis using Python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idx="1" type="body"/>
          </p:nvPr>
        </p:nvSpPr>
        <p:spPr>
          <a:xfrm>
            <a:off x="237325" y="557550"/>
            <a:ext cx="8520600" cy="4164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600">
                <a:solidFill>
                  <a:srgbClr val="292929"/>
                </a:solidFill>
                <a:latin typeface="Calibri"/>
                <a:ea typeface="Calibri"/>
                <a:cs typeface="Calibri"/>
                <a:sym typeface="Calibri"/>
              </a:rPr>
              <a:t>We also have to remove extra unwanted signs / spaces from the data. It can be </a:t>
            </a:r>
            <a:r>
              <a:rPr b="1" lang="en-GB" sz="1600">
                <a:solidFill>
                  <a:srgbClr val="292929"/>
                </a:solidFill>
                <a:latin typeface="Calibri"/>
                <a:ea typeface="Calibri"/>
                <a:cs typeface="Calibri"/>
                <a:sym typeface="Calibri"/>
              </a:rPr>
              <a:t>achieved</a:t>
            </a:r>
            <a:r>
              <a:rPr b="1" lang="en-GB" sz="1600">
                <a:solidFill>
                  <a:srgbClr val="292929"/>
                </a:solidFill>
                <a:latin typeface="Calibri"/>
                <a:ea typeface="Calibri"/>
                <a:cs typeface="Calibri"/>
                <a:sym typeface="Calibri"/>
              </a:rPr>
              <a:t> using replace &amp; split command as given below:</a:t>
            </a:r>
            <a:endParaRPr b="1"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None/>
            </a:pPr>
            <a:r>
              <a:t/>
            </a:r>
            <a:endParaRPr b="1"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Clr>
                <a:schemeClr val="dk1"/>
              </a:buClr>
              <a:buSzPts val="1100"/>
              <a:buFont typeface="Arial"/>
              <a:buNone/>
            </a:pPr>
            <a:r>
              <a:rPr lang="en-GB" sz="1600">
                <a:solidFill>
                  <a:srgbClr val="292929"/>
                </a:solidFill>
                <a:latin typeface="Calibri"/>
                <a:ea typeface="Calibri"/>
                <a:cs typeface="Calibri"/>
                <a:sym typeface="Calibri"/>
              </a:rPr>
              <a:t>df1['Price']=df1['Price'].replace({'₹':""},regex=True)</a:t>
            </a:r>
            <a:endParaRPr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Clr>
                <a:schemeClr val="dk1"/>
              </a:buClr>
              <a:buSzPts val="1100"/>
              <a:buFont typeface="Arial"/>
              <a:buNone/>
            </a:pPr>
            <a:r>
              <a:rPr lang="en-GB" sz="1600">
                <a:solidFill>
                  <a:srgbClr val="292929"/>
                </a:solidFill>
                <a:latin typeface="Calibri"/>
                <a:ea typeface="Calibri"/>
                <a:cs typeface="Calibri"/>
                <a:sym typeface="Calibri"/>
              </a:rPr>
              <a:t>df1['Price'] = df1['Price'].replace({',' : ''}, regex=True)</a:t>
            </a:r>
            <a:endParaRPr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Clr>
                <a:schemeClr val="dk1"/>
              </a:buClr>
              <a:buSzPts val="1100"/>
              <a:buFont typeface="Arial"/>
              <a:buNone/>
            </a:pPr>
            <a:r>
              <a:rPr lang="en-GB" sz="1600">
                <a:solidFill>
                  <a:srgbClr val="292929"/>
                </a:solidFill>
                <a:latin typeface="Calibri"/>
                <a:ea typeface="Calibri"/>
                <a:cs typeface="Calibri"/>
                <a:sym typeface="Calibri"/>
              </a:rPr>
              <a:t>df1['Discount']=df1['Discount'].str.split('%').str[0]</a:t>
            </a:r>
            <a:endParaRPr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None/>
            </a:pPr>
            <a:r>
              <a:t/>
            </a:r>
            <a:endParaRPr b="1"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None/>
            </a:pPr>
            <a:r>
              <a:rPr b="1" lang="en-GB" sz="1600">
                <a:solidFill>
                  <a:srgbClr val="292929"/>
                </a:solidFill>
                <a:latin typeface="Calibri"/>
                <a:ea typeface="Calibri"/>
                <a:cs typeface="Calibri"/>
                <a:sym typeface="Calibri"/>
              </a:rPr>
              <a:t>And once we have the whole value in columns in Price, Rating, Speaker, Refresh Rate, Discount we can make them numeric by below commands as per our need:</a:t>
            </a:r>
            <a:endParaRPr b="1"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None/>
            </a:pPr>
            <a:r>
              <a:rPr lang="en-GB" sz="1600">
                <a:solidFill>
                  <a:srgbClr val="292929"/>
                </a:solidFill>
                <a:latin typeface="Calibri"/>
                <a:ea typeface="Calibri"/>
                <a:cs typeface="Calibri"/>
                <a:sym typeface="Calibri"/>
              </a:rPr>
              <a:t>df1['Price']=df1['Price'].astype(float)</a:t>
            </a:r>
            <a:endParaRPr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None/>
            </a:pPr>
            <a:r>
              <a:rPr lang="en-GB" sz="1600">
                <a:solidFill>
                  <a:srgbClr val="292929"/>
                </a:solidFill>
                <a:latin typeface="Calibri"/>
                <a:ea typeface="Calibri"/>
                <a:cs typeface="Calibri"/>
                <a:sym typeface="Calibri"/>
              </a:rPr>
              <a:t>df1['Rating']=df1['Rating'].astype(float)</a:t>
            </a:r>
            <a:endParaRPr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Clr>
                <a:schemeClr val="dk1"/>
              </a:buClr>
              <a:buSzPts val="1100"/>
              <a:buFont typeface="Arial"/>
              <a:buNone/>
            </a:pPr>
            <a:r>
              <a:rPr lang="en-GB" sz="1600">
                <a:solidFill>
                  <a:srgbClr val="292929"/>
                </a:solidFill>
                <a:latin typeface="Calibri"/>
                <a:ea typeface="Calibri"/>
                <a:cs typeface="Calibri"/>
                <a:sym typeface="Calibri"/>
              </a:rPr>
              <a:t>df1['Speaker']=df1['Speaker'].astype(int)</a:t>
            </a:r>
            <a:endParaRPr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Clr>
                <a:schemeClr val="dk1"/>
              </a:buClr>
              <a:buSzPts val="1100"/>
              <a:buFont typeface="Arial"/>
              <a:buNone/>
            </a:pPr>
            <a:r>
              <a:rPr lang="en-GB" sz="1600">
                <a:solidFill>
                  <a:srgbClr val="292929"/>
                </a:solidFill>
                <a:latin typeface="Calibri"/>
                <a:ea typeface="Calibri"/>
                <a:cs typeface="Calibri"/>
                <a:sym typeface="Calibri"/>
              </a:rPr>
              <a:t>df1['Refresh Rate']=df1['Refresh Rate'].astype(float)</a:t>
            </a:r>
            <a:endParaRPr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Clr>
                <a:schemeClr val="dk1"/>
              </a:buClr>
              <a:buSzPts val="1100"/>
              <a:buFont typeface="Arial"/>
              <a:buNone/>
            </a:pPr>
            <a:r>
              <a:rPr lang="en-GB" sz="1600">
                <a:solidFill>
                  <a:srgbClr val="292929"/>
                </a:solidFill>
                <a:latin typeface="Calibri"/>
                <a:ea typeface="Calibri"/>
                <a:cs typeface="Calibri"/>
                <a:sym typeface="Calibri"/>
              </a:rPr>
              <a:t>df1['Discount']=df1['Discount'].astype(int)</a:t>
            </a:r>
            <a:endParaRPr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None/>
            </a:pPr>
            <a:r>
              <a:t/>
            </a:r>
            <a:endParaRPr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Clr>
                <a:schemeClr val="dk1"/>
              </a:buClr>
              <a:buSzPts val="1100"/>
              <a:buFont typeface="Arial"/>
              <a:buNone/>
            </a:pPr>
            <a:r>
              <a:t/>
            </a:r>
            <a:endParaRPr sz="1600">
              <a:solidFill>
                <a:srgbClr val="292929"/>
              </a:solidFill>
              <a:latin typeface="Calibri"/>
              <a:ea typeface="Calibri"/>
              <a:cs typeface="Calibri"/>
              <a:sym typeface="Calibri"/>
            </a:endParaRPr>
          </a:p>
          <a:p>
            <a:pPr indent="0" lvl="0" marL="0" rtl="0" algn="l">
              <a:lnSpc>
                <a:spcPct val="218181"/>
              </a:lnSpc>
              <a:spcBef>
                <a:spcPts val="3200"/>
              </a:spcBef>
              <a:spcAft>
                <a:spcPts val="0"/>
              </a:spcAft>
              <a:buNone/>
            </a:pPr>
            <a:r>
              <a:t/>
            </a:r>
            <a:endParaRPr b="1" sz="1600">
              <a:solidFill>
                <a:srgbClr val="292929"/>
              </a:solidFill>
              <a:latin typeface="Calibri"/>
              <a:ea typeface="Calibri"/>
              <a:cs typeface="Calibri"/>
              <a:sym typeface="Calibri"/>
            </a:endParaRPr>
          </a:p>
        </p:txBody>
      </p:sp>
      <p:sp>
        <p:nvSpPr>
          <p:cNvPr id="111" name="Google Shape;111;p22"/>
          <p:cNvSpPr txBox="1"/>
          <p:nvPr/>
        </p:nvSpPr>
        <p:spPr>
          <a:xfrm>
            <a:off x="237325" y="157350"/>
            <a:ext cx="733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t>Data Cleaning/Formatting</a:t>
            </a:r>
            <a:endParaRPr b="1"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idx="1" type="body"/>
          </p:nvPr>
        </p:nvSpPr>
        <p:spPr>
          <a:xfrm>
            <a:off x="237325" y="557550"/>
            <a:ext cx="8520600" cy="4164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600">
                <a:solidFill>
                  <a:srgbClr val="292929"/>
                </a:solidFill>
                <a:latin typeface="Calibri"/>
                <a:ea typeface="Calibri"/>
                <a:cs typeface="Calibri"/>
                <a:sym typeface="Calibri"/>
              </a:rPr>
              <a:t>We will check if there is any data type which is numeric type and available as object and then will typecast it to Numeric (i.e. int, float)</a:t>
            </a:r>
            <a:endParaRPr b="1"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None/>
            </a:pPr>
            <a:r>
              <a:t/>
            </a:r>
            <a:endParaRPr b="1"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None/>
            </a:pPr>
            <a:r>
              <a:rPr b="1" lang="en-GB" sz="1600">
                <a:solidFill>
                  <a:srgbClr val="292929"/>
                </a:solidFill>
                <a:latin typeface="Calibri"/>
                <a:ea typeface="Calibri"/>
                <a:cs typeface="Calibri"/>
                <a:sym typeface="Calibri"/>
              </a:rPr>
              <a:t>Now we can save clean dataframe into another xls file.</a:t>
            </a:r>
            <a:endParaRPr b="1"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None/>
            </a:pPr>
            <a:r>
              <a:t/>
            </a:r>
            <a:endParaRPr b="1"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Clr>
                <a:schemeClr val="dk1"/>
              </a:buClr>
              <a:buSzPts val="1100"/>
              <a:buFont typeface="Arial"/>
              <a:buNone/>
            </a:pPr>
            <a:r>
              <a:rPr lang="en-GB" sz="1600">
                <a:solidFill>
                  <a:srgbClr val="292929"/>
                </a:solidFill>
                <a:latin typeface="Calibri"/>
                <a:ea typeface="Calibri"/>
                <a:cs typeface="Calibri"/>
                <a:sym typeface="Calibri"/>
              </a:rPr>
              <a:t>df1.to_excel("Clean Scrapped_Data.xls", index=False)</a:t>
            </a:r>
            <a:endParaRPr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Clr>
                <a:schemeClr val="dk1"/>
              </a:buClr>
              <a:buSzPts val="1100"/>
              <a:buFont typeface="Arial"/>
              <a:buNone/>
            </a:pPr>
            <a:r>
              <a:t/>
            </a:r>
            <a:endParaRPr b="1" sz="1600">
              <a:solidFill>
                <a:srgbClr val="292929"/>
              </a:solidFill>
              <a:latin typeface="Calibri"/>
              <a:ea typeface="Calibri"/>
              <a:cs typeface="Calibri"/>
              <a:sym typeface="Calibri"/>
            </a:endParaRPr>
          </a:p>
          <a:p>
            <a:pPr indent="0" lvl="0" marL="0" rtl="0" algn="l">
              <a:lnSpc>
                <a:spcPct val="218181"/>
              </a:lnSpc>
              <a:spcBef>
                <a:spcPts val="3200"/>
              </a:spcBef>
              <a:spcAft>
                <a:spcPts val="0"/>
              </a:spcAft>
              <a:buNone/>
            </a:pPr>
            <a:r>
              <a:rPr b="1" lang="en-GB" sz="1600">
                <a:solidFill>
                  <a:srgbClr val="292929"/>
                </a:solidFill>
                <a:latin typeface="Calibri"/>
                <a:ea typeface="Calibri"/>
                <a:cs typeface="Calibri"/>
                <a:sym typeface="Calibri"/>
              </a:rPr>
              <a:t> </a:t>
            </a:r>
            <a:endParaRPr b="1" sz="1600">
              <a:solidFill>
                <a:srgbClr val="292929"/>
              </a:solidFill>
              <a:latin typeface="Calibri"/>
              <a:ea typeface="Calibri"/>
              <a:cs typeface="Calibri"/>
              <a:sym typeface="Calibri"/>
            </a:endParaRPr>
          </a:p>
        </p:txBody>
      </p:sp>
      <p:sp>
        <p:nvSpPr>
          <p:cNvPr id="117" name="Google Shape;117;p23"/>
          <p:cNvSpPr txBox="1"/>
          <p:nvPr/>
        </p:nvSpPr>
        <p:spPr>
          <a:xfrm>
            <a:off x="237325" y="157350"/>
            <a:ext cx="733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t>Data Cleaning/Formatting</a:t>
            </a:r>
            <a:endParaRPr b="1"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idx="1" type="body"/>
          </p:nvPr>
        </p:nvSpPr>
        <p:spPr>
          <a:xfrm>
            <a:off x="237325" y="557550"/>
            <a:ext cx="8520600" cy="4371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600">
                <a:solidFill>
                  <a:srgbClr val="292929"/>
                </a:solidFill>
                <a:latin typeface="Calibri"/>
                <a:ea typeface="Calibri"/>
                <a:cs typeface="Calibri"/>
                <a:sym typeface="Calibri"/>
              </a:rPr>
              <a:t>Once the data is saved in new excel we can use it for data visualisation</a:t>
            </a:r>
            <a:endParaRPr b="1"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None/>
            </a:pPr>
            <a:r>
              <a:rPr b="1" lang="en-GB" sz="1600">
                <a:solidFill>
                  <a:srgbClr val="292929"/>
                </a:solidFill>
                <a:latin typeface="Calibri"/>
                <a:ea typeface="Calibri"/>
                <a:cs typeface="Calibri"/>
                <a:sym typeface="Calibri"/>
              </a:rPr>
              <a:t>Now for data visualisation we will use seaborn library &amp; matplotlib.</a:t>
            </a:r>
            <a:endParaRPr b="1"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None/>
            </a:pPr>
            <a:r>
              <a:t/>
            </a:r>
            <a:endParaRPr b="1"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None/>
            </a:pPr>
            <a:r>
              <a:rPr lang="en-GB" sz="1600">
                <a:solidFill>
                  <a:srgbClr val="292929"/>
                </a:solidFill>
                <a:latin typeface="Calibri"/>
                <a:ea typeface="Calibri"/>
                <a:cs typeface="Calibri"/>
                <a:sym typeface="Calibri"/>
              </a:rPr>
              <a:t>import seaborn as sns</a:t>
            </a:r>
            <a:endParaRPr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None/>
            </a:pPr>
            <a:r>
              <a:rPr lang="en-GB" sz="1600">
                <a:solidFill>
                  <a:srgbClr val="292929"/>
                </a:solidFill>
                <a:latin typeface="Calibri"/>
                <a:ea typeface="Calibri"/>
                <a:cs typeface="Calibri"/>
                <a:sym typeface="Calibri"/>
              </a:rPr>
              <a:t>import matplotlib.pyplot as plt</a:t>
            </a:r>
            <a:endParaRPr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None/>
            </a:pPr>
            <a:r>
              <a:rPr lang="en-GB" sz="1600">
                <a:solidFill>
                  <a:srgbClr val="292929"/>
                </a:solidFill>
                <a:latin typeface="Calibri"/>
                <a:ea typeface="Calibri"/>
                <a:cs typeface="Calibri"/>
                <a:sym typeface="Calibri"/>
              </a:rPr>
              <a:t>df2=pd.read_excel("Clean Scrapped_Data.xls")</a:t>
            </a:r>
            <a:endParaRPr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None/>
            </a:pPr>
            <a:r>
              <a:rPr lang="en-GB" sz="1600">
                <a:solidFill>
                  <a:srgbClr val="292929"/>
                </a:solidFill>
                <a:latin typeface="Calibri"/>
                <a:ea typeface="Calibri"/>
                <a:cs typeface="Calibri"/>
                <a:sym typeface="Calibri"/>
              </a:rPr>
              <a:t>sns.barplot(df2.Price,df2['Product Name'])</a:t>
            </a:r>
            <a:endParaRPr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None/>
            </a:pPr>
            <a:r>
              <a:t/>
            </a:r>
            <a:endParaRPr sz="1600">
              <a:solidFill>
                <a:srgbClr val="292929"/>
              </a:solidFill>
              <a:latin typeface="Calibri"/>
              <a:ea typeface="Calibri"/>
              <a:cs typeface="Calibri"/>
              <a:sym typeface="Calibri"/>
            </a:endParaRPr>
          </a:p>
          <a:p>
            <a:pPr indent="0" lvl="0" marL="0" rtl="0" algn="l">
              <a:lnSpc>
                <a:spcPct val="218181"/>
              </a:lnSpc>
              <a:spcBef>
                <a:spcPts val="3200"/>
              </a:spcBef>
              <a:spcAft>
                <a:spcPts val="0"/>
              </a:spcAft>
              <a:buNone/>
            </a:pPr>
            <a:r>
              <a:rPr b="1" lang="en-GB" sz="1600">
                <a:solidFill>
                  <a:srgbClr val="292929"/>
                </a:solidFill>
                <a:latin typeface="Calibri"/>
                <a:ea typeface="Calibri"/>
                <a:cs typeface="Calibri"/>
                <a:sym typeface="Calibri"/>
              </a:rPr>
              <a:t> </a:t>
            </a:r>
            <a:endParaRPr b="1" sz="1600">
              <a:solidFill>
                <a:srgbClr val="292929"/>
              </a:solidFill>
              <a:latin typeface="Calibri"/>
              <a:ea typeface="Calibri"/>
              <a:cs typeface="Calibri"/>
              <a:sym typeface="Calibri"/>
            </a:endParaRPr>
          </a:p>
        </p:txBody>
      </p:sp>
      <p:sp>
        <p:nvSpPr>
          <p:cNvPr id="123" name="Google Shape;123;p24"/>
          <p:cNvSpPr txBox="1"/>
          <p:nvPr/>
        </p:nvSpPr>
        <p:spPr>
          <a:xfrm>
            <a:off x="237325" y="157350"/>
            <a:ext cx="733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t>Data Visualisation</a:t>
            </a:r>
            <a:endParaRPr b="1" sz="1800"/>
          </a:p>
        </p:txBody>
      </p:sp>
      <p:pic>
        <p:nvPicPr>
          <p:cNvPr id="124" name="Google Shape;124;p24"/>
          <p:cNvPicPr preferRelativeResize="0"/>
          <p:nvPr/>
        </p:nvPicPr>
        <p:blipFill>
          <a:blip r:embed="rId3">
            <a:alphaModFix/>
          </a:blip>
          <a:stretch>
            <a:fillRect/>
          </a:stretch>
        </p:blipFill>
        <p:spPr>
          <a:xfrm>
            <a:off x="738600" y="2571750"/>
            <a:ext cx="6896100" cy="2571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idx="1" type="body"/>
          </p:nvPr>
        </p:nvSpPr>
        <p:spPr>
          <a:xfrm>
            <a:off x="237325" y="557550"/>
            <a:ext cx="8520600" cy="4371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600">
                <a:solidFill>
                  <a:srgbClr val="292929"/>
                </a:solidFill>
                <a:latin typeface="Calibri"/>
                <a:ea typeface="Calibri"/>
                <a:cs typeface="Calibri"/>
                <a:sym typeface="Calibri"/>
              </a:rPr>
              <a:t>Also we can visualise the data by using different fields such as Product Name &amp; Rating so that one can see which </a:t>
            </a:r>
            <a:r>
              <a:rPr b="1" lang="en-GB" sz="1600">
                <a:solidFill>
                  <a:srgbClr val="292929"/>
                </a:solidFill>
                <a:latin typeface="Calibri"/>
                <a:ea typeface="Calibri"/>
                <a:cs typeface="Calibri"/>
                <a:sym typeface="Calibri"/>
              </a:rPr>
              <a:t>TV</a:t>
            </a:r>
            <a:r>
              <a:rPr b="1" lang="en-GB" sz="1600">
                <a:solidFill>
                  <a:srgbClr val="292929"/>
                </a:solidFill>
                <a:latin typeface="Calibri"/>
                <a:ea typeface="Calibri"/>
                <a:cs typeface="Calibri"/>
                <a:sym typeface="Calibri"/>
              </a:rPr>
              <a:t> to choose basis on ratings</a:t>
            </a:r>
            <a:endParaRPr b="1"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None/>
            </a:pPr>
            <a:r>
              <a:rPr lang="en-GB" sz="1600">
                <a:solidFill>
                  <a:srgbClr val="292929"/>
                </a:solidFill>
                <a:latin typeface="Calibri"/>
                <a:ea typeface="Calibri"/>
                <a:cs typeface="Calibri"/>
                <a:sym typeface="Calibri"/>
              </a:rPr>
              <a:t>sns.barplot(df2['Product Name'],df2.Price,hue=df2['Rating'] )</a:t>
            </a:r>
            <a:endParaRPr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None/>
            </a:pPr>
            <a:r>
              <a:t/>
            </a:r>
            <a:endParaRPr sz="1600">
              <a:solidFill>
                <a:srgbClr val="292929"/>
              </a:solidFill>
              <a:latin typeface="Calibri"/>
              <a:ea typeface="Calibri"/>
              <a:cs typeface="Calibri"/>
              <a:sym typeface="Calibri"/>
            </a:endParaRPr>
          </a:p>
          <a:p>
            <a:pPr indent="0" lvl="0" marL="0" rtl="0" algn="l">
              <a:lnSpc>
                <a:spcPct val="218181"/>
              </a:lnSpc>
              <a:spcBef>
                <a:spcPts val="3200"/>
              </a:spcBef>
              <a:spcAft>
                <a:spcPts val="0"/>
              </a:spcAft>
              <a:buNone/>
            </a:pPr>
            <a:r>
              <a:rPr b="1" lang="en-GB" sz="1600">
                <a:solidFill>
                  <a:srgbClr val="292929"/>
                </a:solidFill>
                <a:latin typeface="Calibri"/>
                <a:ea typeface="Calibri"/>
                <a:cs typeface="Calibri"/>
                <a:sym typeface="Calibri"/>
              </a:rPr>
              <a:t> </a:t>
            </a:r>
            <a:endParaRPr b="1" sz="1600">
              <a:solidFill>
                <a:srgbClr val="292929"/>
              </a:solidFill>
              <a:latin typeface="Calibri"/>
              <a:ea typeface="Calibri"/>
              <a:cs typeface="Calibri"/>
              <a:sym typeface="Calibri"/>
            </a:endParaRPr>
          </a:p>
        </p:txBody>
      </p:sp>
      <p:sp>
        <p:nvSpPr>
          <p:cNvPr id="130" name="Google Shape;130;p25"/>
          <p:cNvSpPr txBox="1"/>
          <p:nvPr/>
        </p:nvSpPr>
        <p:spPr>
          <a:xfrm>
            <a:off x="237325" y="157350"/>
            <a:ext cx="733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t>Data Visualisation</a:t>
            </a:r>
            <a:endParaRPr b="1" sz="1800"/>
          </a:p>
        </p:txBody>
      </p:sp>
      <p:pic>
        <p:nvPicPr>
          <p:cNvPr id="131" name="Google Shape;131;p25"/>
          <p:cNvPicPr preferRelativeResize="0"/>
          <p:nvPr/>
        </p:nvPicPr>
        <p:blipFill>
          <a:blip r:embed="rId3">
            <a:alphaModFix/>
          </a:blip>
          <a:stretch>
            <a:fillRect/>
          </a:stretch>
        </p:blipFill>
        <p:spPr>
          <a:xfrm>
            <a:off x="389450" y="1410100"/>
            <a:ext cx="8368474" cy="36125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idx="1" type="body"/>
          </p:nvPr>
        </p:nvSpPr>
        <p:spPr>
          <a:xfrm>
            <a:off x="237325" y="557550"/>
            <a:ext cx="8520600" cy="4371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600">
                <a:solidFill>
                  <a:srgbClr val="292929"/>
                </a:solidFill>
                <a:latin typeface="Calibri"/>
                <a:ea typeface="Calibri"/>
                <a:cs typeface="Calibri"/>
                <a:sym typeface="Calibri"/>
              </a:rPr>
              <a:t>Also we can visualise the data by using different fields such as Discount &amp; Rating so that one can see which </a:t>
            </a:r>
            <a:r>
              <a:rPr b="1" lang="en-GB" sz="1600">
                <a:solidFill>
                  <a:srgbClr val="292929"/>
                </a:solidFill>
                <a:latin typeface="Calibri"/>
                <a:ea typeface="Calibri"/>
                <a:cs typeface="Calibri"/>
                <a:sym typeface="Calibri"/>
              </a:rPr>
              <a:t>TV</a:t>
            </a:r>
            <a:r>
              <a:rPr b="1" lang="en-GB" sz="1600">
                <a:solidFill>
                  <a:srgbClr val="292929"/>
                </a:solidFill>
                <a:latin typeface="Calibri"/>
                <a:ea typeface="Calibri"/>
                <a:cs typeface="Calibri"/>
                <a:sym typeface="Calibri"/>
              </a:rPr>
              <a:t> to choose basis on ratings and price</a:t>
            </a:r>
            <a:endParaRPr b="1"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None/>
            </a:pPr>
            <a:r>
              <a:rPr lang="en-GB" sz="1600">
                <a:solidFill>
                  <a:srgbClr val="292929"/>
                </a:solidFill>
                <a:latin typeface="Calibri"/>
                <a:ea typeface="Calibri"/>
                <a:cs typeface="Calibri"/>
                <a:sym typeface="Calibri"/>
              </a:rPr>
              <a:t>sns.barplot(df2['Product Name'],df2.Price,hue=df2['Rating'] )</a:t>
            </a:r>
            <a:endParaRPr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None/>
            </a:pPr>
            <a:r>
              <a:t/>
            </a:r>
            <a:endParaRPr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None/>
            </a:pPr>
            <a:r>
              <a:t/>
            </a:r>
            <a:endParaRPr sz="1600">
              <a:solidFill>
                <a:srgbClr val="292929"/>
              </a:solidFill>
              <a:latin typeface="Calibri"/>
              <a:ea typeface="Calibri"/>
              <a:cs typeface="Calibri"/>
              <a:sym typeface="Calibri"/>
            </a:endParaRPr>
          </a:p>
          <a:p>
            <a:pPr indent="0" lvl="0" marL="0" rtl="0" algn="l">
              <a:lnSpc>
                <a:spcPct val="218181"/>
              </a:lnSpc>
              <a:spcBef>
                <a:spcPts val="3200"/>
              </a:spcBef>
              <a:spcAft>
                <a:spcPts val="0"/>
              </a:spcAft>
              <a:buNone/>
            </a:pPr>
            <a:r>
              <a:rPr b="1" lang="en-GB" sz="1600">
                <a:solidFill>
                  <a:srgbClr val="292929"/>
                </a:solidFill>
                <a:latin typeface="Calibri"/>
                <a:ea typeface="Calibri"/>
                <a:cs typeface="Calibri"/>
                <a:sym typeface="Calibri"/>
              </a:rPr>
              <a:t> </a:t>
            </a:r>
            <a:endParaRPr b="1" sz="1600">
              <a:solidFill>
                <a:srgbClr val="292929"/>
              </a:solidFill>
              <a:latin typeface="Calibri"/>
              <a:ea typeface="Calibri"/>
              <a:cs typeface="Calibri"/>
              <a:sym typeface="Calibri"/>
            </a:endParaRPr>
          </a:p>
        </p:txBody>
      </p:sp>
      <p:sp>
        <p:nvSpPr>
          <p:cNvPr id="137" name="Google Shape;137;p26"/>
          <p:cNvSpPr txBox="1"/>
          <p:nvPr/>
        </p:nvSpPr>
        <p:spPr>
          <a:xfrm>
            <a:off x="237325" y="157350"/>
            <a:ext cx="733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t>Data Visualisation</a:t>
            </a:r>
            <a:endParaRPr b="1" sz="1800"/>
          </a:p>
        </p:txBody>
      </p:sp>
      <p:pic>
        <p:nvPicPr>
          <p:cNvPr id="138" name="Google Shape;138;p26"/>
          <p:cNvPicPr preferRelativeResize="0"/>
          <p:nvPr/>
        </p:nvPicPr>
        <p:blipFill>
          <a:blip r:embed="rId3">
            <a:alphaModFix/>
          </a:blip>
          <a:stretch>
            <a:fillRect/>
          </a:stretch>
        </p:blipFill>
        <p:spPr>
          <a:xfrm>
            <a:off x="0" y="1530975"/>
            <a:ext cx="9144000" cy="3397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idx="1" type="body"/>
          </p:nvPr>
        </p:nvSpPr>
        <p:spPr>
          <a:xfrm>
            <a:off x="237325" y="557550"/>
            <a:ext cx="8520600" cy="4371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600">
                <a:solidFill>
                  <a:srgbClr val="292929"/>
                </a:solidFill>
                <a:latin typeface="Calibri"/>
                <a:ea typeface="Calibri"/>
                <a:cs typeface="Calibri"/>
                <a:sym typeface="Calibri"/>
              </a:rPr>
              <a:t>Also we can see the distribution of price of TV’s by using sns.distplot(df2.Price) </a:t>
            </a:r>
            <a:endParaRPr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None/>
            </a:pPr>
            <a:r>
              <a:t/>
            </a:r>
            <a:endParaRPr sz="1600">
              <a:solidFill>
                <a:srgbClr val="292929"/>
              </a:solidFill>
              <a:latin typeface="Calibri"/>
              <a:ea typeface="Calibri"/>
              <a:cs typeface="Calibri"/>
              <a:sym typeface="Calibri"/>
            </a:endParaRPr>
          </a:p>
          <a:p>
            <a:pPr indent="0" lvl="0" marL="0" rtl="0" algn="l">
              <a:lnSpc>
                <a:spcPct val="218181"/>
              </a:lnSpc>
              <a:spcBef>
                <a:spcPts val="3200"/>
              </a:spcBef>
              <a:spcAft>
                <a:spcPts val="0"/>
              </a:spcAft>
              <a:buNone/>
            </a:pPr>
            <a:r>
              <a:rPr b="1" lang="en-GB" sz="1600">
                <a:solidFill>
                  <a:srgbClr val="292929"/>
                </a:solidFill>
                <a:latin typeface="Calibri"/>
                <a:ea typeface="Calibri"/>
                <a:cs typeface="Calibri"/>
                <a:sym typeface="Calibri"/>
              </a:rPr>
              <a:t> </a:t>
            </a:r>
            <a:endParaRPr b="1" sz="1600">
              <a:solidFill>
                <a:srgbClr val="292929"/>
              </a:solidFill>
              <a:latin typeface="Calibri"/>
              <a:ea typeface="Calibri"/>
              <a:cs typeface="Calibri"/>
              <a:sym typeface="Calibri"/>
            </a:endParaRPr>
          </a:p>
        </p:txBody>
      </p:sp>
      <p:sp>
        <p:nvSpPr>
          <p:cNvPr id="144" name="Google Shape;144;p27"/>
          <p:cNvSpPr txBox="1"/>
          <p:nvPr/>
        </p:nvSpPr>
        <p:spPr>
          <a:xfrm>
            <a:off x="237325" y="157350"/>
            <a:ext cx="733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t>Data Visualisation</a:t>
            </a:r>
            <a:endParaRPr b="1" sz="1800"/>
          </a:p>
        </p:txBody>
      </p:sp>
      <p:pic>
        <p:nvPicPr>
          <p:cNvPr id="145" name="Google Shape;145;p27"/>
          <p:cNvPicPr preferRelativeResize="0"/>
          <p:nvPr/>
        </p:nvPicPr>
        <p:blipFill>
          <a:blip r:embed="rId3">
            <a:alphaModFix/>
          </a:blip>
          <a:stretch>
            <a:fillRect/>
          </a:stretch>
        </p:blipFill>
        <p:spPr>
          <a:xfrm>
            <a:off x="564050" y="864300"/>
            <a:ext cx="7641400" cy="4279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idx="1" type="body"/>
          </p:nvPr>
        </p:nvSpPr>
        <p:spPr>
          <a:xfrm>
            <a:off x="1208650" y="1594800"/>
            <a:ext cx="6889500" cy="1953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1200">
                <a:solidFill>
                  <a:srgbClr val="292929"/>
                </a:solidFill>
                <a:latin typeface="Calibri"/>
                <a:ea typeface="Calibri"/>
                <a:cs typeface="Calibri"/>
                <a:sym typeface="Calibri"/>
              </a:rPr>
              <a:t>Thank you</a:t>
            </a:r>
            <a:endParaRPr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None/>
            </a:pPr>
            <a:r>
              <a:t/>
            </a:r>
            <a:endParaRPr sz="1600">
              <a:solidFill>
                <a:srgbClr val="292929"/>
              </a:solidFill>
              <a:latin typeface="Calibri"/>
              <a:ea typeface="Calibri"/>
              <a:cs typeface="Calibri"/>
              <a:sym typeface="Calibri"/>
            </a:endParaRPr>
          </a:p>
          <a:p>
            <a:pPr indent="0" lvl="0" marL="0" rtl="0" algn="l">
              <a:lnSpc>
                <a:spcPct val="218181"/>
              </a:lnSpc>
              <a:spcBef>
                <a:spcPts val="3200"/>
              </a:spcBef>
              <a:spcAft>
                <a:spcPts val="0"/>
              </a:spcAft>
              <a:buNone/>
            </a:pPr>
            <a:r>
              <a:rPr b="1" lang="en-GB" sz="1600">
                <a:solidFill>
                  <a:srgbClr val="292929"/>
                </a:solidFill>
                <a:latin typeface="Calibri"/>
                <a:ea typeface="Calibri"/>
                <a:cs typeface="Calibri"/>
                <a:sym typeface="Calibri"/>
              </a:rPr>
              <a:t> </a:t>
            </a:r>
            <a:endParaRPr b="1" sz="1600">
              <a:solidFill>
                <a:srgbClr val="292929"/>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569950"/>
            <a:ext cx="8520600" cy="3416400"/>
          </a:xfrm>
          <a:prstGeom prst="rect">
            <a:avLst/>
          </a:prstGeom>
        </p:spPr>
        <p:txBody>
          <a:bodyPr anchorCtr="0" anchor="t" bIns="91425" lIns="91425" spcFirstLastPara="1" rIns="91425" wrap="square" tIns="91425">
            <a:normAutofit/>
          </a:bodyPr>
          <a:lstStyle/>
          <a:p>
            <a:pPr indent="0" lvl="0" marL="0" rtl="0" algn="l">
              <a:lnSpc>
                <a:spcPct val="182608"/>
              </a:lnSpc>
              <a:spcBef>
                <a:spcPts val="1400"/>
              </a:spcBef>
              <a:spcAft>
                <a:spcPts val="0"/>
              </a:spcAft>
              <a:buNone/>
            </a:pPr>
            <a:r>
              <a:rPr b="1" lang="en-GB" sz="2000">
                <a:solidFill>
                  <a:srgbClr val="292929"/>
                </a:solidFill>
                <a:highlight>
                  <a:srgbClr val="FFFFFF"/>
                </a:highlight>
                <a:latin typeface="Calibri"/>
                <a:ea typeface="Calibri"/>
                <a:cs typeface="Calibri"/>
                <a:sym typeface="Calibri"/>
              </a:rPr>
              <a:t>Data Scraping:</a:t>
            </a:r>
            <a:endParaRPr b="1" sz="2000">
              <a:solidFill>
                <a:srgbClr val="292929"/>
              </a:solidFill>
              <a:highlight>
                <a:srgbClr val="FFFFFF"/>
              </a:highlight>
              <a:latin typeface="Calibri"/>
              <a:ea typeface="Calibri"/>
              <a:cs typeface="Calibri"/>
              <a:sym typeface="Calibri"/>
            </a:endParaRPr>
          </a:p>
          <a:p>
            <a:pPr indent="0" lvl="0" marL="0" rtl="0" algn="l">
              <a:lnSpc>
                <a:spcPct val="182608"/>
              </a:lnSpc>
              <a:spcBef>
                <a:spcPts val="1400"/>
              </a:spcBef>
              <a:spcAft>
                <a:spcPts val="0"/>
              </a:spcAft>
              <a:buNone/>
            </a:pPr>
            <a:r>
              <a:rPr lang="en-GB" sz="1600">
                <a:solidFill>
                  <a:srgbClr val="292929"/>
                </a:solidFill>
                <a:highlight>
                  <a:srgbClr val="FFFFFF"/>
                </a:highlight>
                <a:latin typeface="Calibri"/>
                <a:ea typeface="Calibri"/>
                <a:cs typeface="Calibri"/>
                <a:sym typeface="Calibri"/>
              </a:rPr>
              <a:t>Technique to collect the data from internet site for analysis. It is useful in checking what product’s optimal price should be and compare the similar products to identify the best suitable as per requirement. </a:t>
            </a:r>
            <a:endParaRPr sz="1600">
              <a:solidFill>
                <a:srgbClr val="292929"/>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rPr lang="en-GB" sz="1600">
                <a:solidFill>
                  <a:srgbClr val="292929"/>
                </a:solidFill>
                <a:highlight>
                  <a:srgbClr val="FFFFFF"/>
                </a:highlight>
                <a:latin typeface="Calibri"/>
                <a:ea typeface="Calibri"/>
                <a:cs typeface="Calibri"/>
                <a:sym typeface="Calibri"/>
              </a:rPr>
              <a:t>In this case we are going to </a:t>
            </a:r>
            <a:r>
              <a:rPr lang="en-GB" sz="1600">
                <a:solidFill>
                  <a:srgbClr val="292929"/>
                </a:solidFill>
                <a:highlight>
                  <a:srgbClr val="FFFFFF"/>
                </a:highlight>
                <a:latin typeface="Calibri"/>
                <a:ea typeface="Calibri"/>
                <a:cs typeface="Calibri"/>
                <a:sym typeface="Calibri"/>
              </a:rPr>
              <a:t>scraping the data from </a:t>
            </a:r>
            <a:r>
              <a:rPr lang="en-GB" sz="1600" u="sng">
                <a:solidFill>
                  <a:srgbClr val="292929"/>
                </a:solidFill>
                <a:highlight>
                  <a:srgbClr val="FFFFFF"/>
                </a:highlight>
                <a:latin typeface="Calibri"/>
                <a:ea typeface="Calibri"/>
                <a:cs typeface="Calibri"/>
                <a:sym typeface="Calibri"/>
              </a:rPr>
              <a:t>Flipkart.com</a:t>
            </a:r>
            <a:endParaRPr sz="1600" u="sng">
              <a:solidFill>
                <a:srgbClr val="292929"/>
              </a:solidFill>
              <a:highlight>
                <a:srgbClr val="FFFFFF"/>
              </a:highlight>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idx="1" type="body"/>
          </p:nvPr>
        </p:nvSpPr>
        <p:spPr>
          <a:xfrm>
            <a:off x="311700" y="569950"/>
            <a:ext cx="8520600" cy="4164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GB" sz="1815">
                <a:solidFill>
                  <a:srgbClr val="292929"/>
                </a:solidFill>
                <a:latin typeface="Calibri"/>
                <a:ea typeface="Calibri"/>
                <a:cs typeface="Calibri"/>
                <a:sym typeface="Calibri"/>
              </a:rPr>
              <a:t>Libraries Required for Data Scraping:</a:t>
            </a:r>
            <a:endParaRPr b="1" sz="1815">
              <a:solidFill>
                <a:srgbClr val="292929"/>
              </a:solidFill>
              <a:latin typeface="Calibri"/>
              <a:ea typeface="Calibri"/>
              <a:cs typeface="Calibri"/>
              <a:sym typeface="Calibri"/>
            </a:endParaRPr>
          </a:p>
          <a:p>
            <a:pPr indent="0" lvl="0" marL="0" rtl="0" algn="l">
              <a:lnSpc>
                <a:spcPct val="150000"/>
              </a:lnSpc>
              <a:spcBef>
                <a:spcPts val="0"/>
              </a:spcBef>
              <a:spcAft>
                <a:spcPts val="0"/>
              </a:spcAft>
              <a:buNone/>
            </a:pPr>
            <a:r>
              <a:rPr lang="en-GB" sz="1815">
                <a:solidFill>
                  <a:srgbClr val="292929"/>
                </a:solidFill>
                <a:latin typeface="Calibri"/>
                <a:ea typeface="Calibri"/>
                <a:cs typeface="Calibri"/>
                <a:sym typeface="Calibri"/>
              </a:rPr>
              <a:t>Data Scraping is done using BeautifulSoup. It helps to extracts the html from the web page and we can store it. Data will be stored in unstructured format and the we can convert it into structured format.</a:t>
            </a:r>
            <a:endParaRPr sz="1815">
              <a:solidFill>
                <a:srgbClr val="292929"/>
              </a:solidFill>
              <a:latin typeface="Calibri"/>
              <a:ea typeface="Calibri"/>
              <a:cs typeface="Calibri"/>
              <a:sym typeface="Calibri"/>
            </a:endParaRPr>
          </a:p>
          <a:p>
            <a:pPr indent="0" lvl="0" marL="0" rtl="0" algn="l">
              <a:lnSpc>
                <a:spcPct val="100000"/>
              </a:lnSpc>
              <a:spcBef>
                <a:spcPts val="0"/>
              </a:spcBef>
              <a:spcAft>
                <a:spcPts val="0"/>
              </a:spcAft>
              <a:buNone/>
            </a:pPr>
            <a:r>
              <a:rPr b="1" lang="en-GB" sz="1815">
                <a:solidFill>
                  <a:srgbClr val="292929"/>
                </a:solidFill>
                <a:latin typeface="Calibri"/>
                <a:ea typeface="Calibri"/>
                <a:cs typeface="Calibri"/>
                <a:sym typeface="Calibri"/>
              </a:rPr>
              <a:t>Libraries that are required:</a:t>
            </a:r>
            <a:endParaRPr b="1" sz="1815">
              <a:solidFill>
                <a:srgbClr val="292929"/>
              </a:solidFill>
              <a:latin typeface="Calibri"/>
              <a:ea typeface="Calibri"/>
              <a:cs typeface="Calibri"/>
              <a:sym typeface="Calibri"/>
            </a:endParaRPr>
          </a:p>
          <a:p>
            <a:pPr indent="0" lvl="0" marL="0" rtl="0" algn="l">
              <a:lnSpc>
                <a:spcPct val="100000"/>
              </a:lnSpc>
              <a:spcBef>
                <a:spcPts val="0"/>
              </a:spcBef>
              <a:spcAft>
                <a:spcPts val="0"/>
              </a:spcAft>
              <a:buNone/>
            </a:pPr>
            <a:r>
              <a:rPr i="1" lang="en-GB" sz="1815">
                <a:solidFill>
                  <a:srgbClr val="292929"/>
                </a:solidFill>
                <a:latin typeface="Calibri"/>
                <a:ea typeface="Calibri"/>
                <a:cs typeface="Calibri"/>
                <a:sym typeface="Calibri"/>
              </a:rPr>
              <a:t>import pandas as pd - </a:t>
            </a:r>
            <a:r>
              <a:rPr lang="en-GB" sz="1815">
                <a:solidFill>
                  <a:srgbClr val="292929"/>
                </a:solidFill>
                <a:latin typeface="Calibri"/>
                <a:ea typeface="Calibri"/>
                <a:cs typeface="Calibri"/>
                <a:sym typeface="Calibri"/>
              </a:rPr>
              <a:t>used for working on data set in python</a:t>
            </a:r>
            <a:endParaRPr sz="1815">
              <a:solidFill>
                <a:srgbClr val="292929"/>
              </a:solidFill>
              <a:latin typeface="Calibri"/>
              <a:ea typeface="Calibri"/>
              <a:cs typeface="Calibri"/>
              <a:sym typeface="Calibri"/>
            </a:endParaRPr>
          </a:p>
          <a:p>
            <a:pPr indent="0" lvl="0" marL="0" rtl="0" algn="l">
              <a:lnSpc>
                <a:spcPct val="100000"/>
              </a:lnSpc>
              <a:spcBef>
                <a:spcPts val="0"/>
              </a:spcBef>
              <a:spcAft>
                <a:spcPts val="0"/>
              </a:spcAft>
              <a:buNone/>
            </a:pPr>
            <a:r>
              <a:rPr i="1" lang="en-GB" sz="1815">
                <a:solidFill>
                  <a:srgbClr val="292929"/>
                </a:solidFill>
                <a:latin typeface="Calibri"/>
                <a:ea typeface="Calibri"/>
                <a:cs typeface="Calibri"/>
                <a:sym typeface="Calibri"/>
              </a:rPr>
              <a:t>import bs4 </a:t>
            </a:r>
            <a:endParaRPr i="1" sz="1815">
              <a:solidFill>
                <a:srgbClr val="292929"/>
              </a:solidFill>
              <a:latin typeface="Calibri"/>
              <a:ea typeface="Calibri"/>
              <a:cs typeface="Calibri"/>
              <a:sym typeface="Calibri"/>
            </a:endParaRPr>
          </a:p>
          <a:p>
            <a:pPr indent="0" lvl="0" marL="0" rtl="0" algn="l">
              <a:lnSpc>
                <a:spcPct val="100000"/>
              </a:lnSpc>
              <a:spcBef>
                <a:spcPts val="0"/>
              </a:spcBef>
              <a:spcAft>
                <a:spcPts val="0"/>
              </a:spcAft>
              <a:buNone/>
            </a:pPr>
            <a:r>
              <a:rPr i="1" lang="en-GB" sz="1815">
                <a:solidFill>
                  <a:srgbClr val="292929"/>
                </a:solidFill>
                <a:latin typeface="Calibri"/>
                <a:ea typeface="Calibri"/>
                <a:cs typeface="Calibri"/>
                <a:sym typeface="Calibri"/>
              </a:rPr>
              <a:t>from bs4 import BeautifulSoup as bs - </a:t>
            </a:r>
            <a:r>
              <a:rPr lang="en-GB" sz="1815">
                <a:solidFill>
                  <a:srgbClr val="292929"/>
                </a:solidFill>
                <a:latin typeface="Calibri"/>
                <a:ea typeface="Calibri"/>
                <a:cs typeface="Calibri"/>
                <a:sym typeface="Calibri"/>
              </a:rPr>
              <a:t>used for scraping the data</a:t>
            </a:r>
            <a:endParaRPr sz="1815">
              <a:solidFill>
                <a:srgbClr val="292929"/>
              </a:solidFill>
              <a:latin typeface="Calibri"/>
              <a:ea typeface="Calibri"/>
              <a:cs typeface="Calibri"/>
              <a:sym typeface="Calibri"/>
            </a:endParaRPr>
          </a:p>
          <a:p>
            <a:pPr indent="0" lvl="0" marL="0" rtl="0" algn="l">
              <a:lnSpc>
                <a:spcPct val="100000"/>
              </a:lnSpc>
              <a:spcBef>
                <a:spcPts val="0"/>
              </a:spcBef>
              <a:spcAft>
                <a:spcPts val="0"/>
              </a:spcAft>
              <a:buNone/>
            </a:pPr>
            <a:r>
              <a:rPr i="1" lang="en-GB" sz="1815">
                <a:solidFill>
                  <a:srgbClr val="292929"/>
                </a:solidFill>
                <a:latin typeface="Calibri"/>
                <a:ea typeface="Calibri"/>
                <a:cs typeface="Calibri"/>
                <a:sym typeface="Calibri"/>
              </a:rPr>
              <a:t>import requests - </a:t>
            </a:r>
            <a:r>
              <a:rPr lang="en-GB" sz="1815">
                <a:solidFill>
                  <a:srgbClr val="292929"/>
                </a:solidFill>
                <a:latin typeface="Calibri"/>
                <a:ea typeface="Calibri"/>
                <a:cs typeface="Calibri"/>
                <a:sym typeface="Calibri"/>
              </a:rPr>
              <a:t>used for connecting with web page</a:t>
            </a:r>
            <a:endParaRPr sz="1815">
              <a:solidFill>
                <a:srgbClr val="292929"/>
              </a:solidFill>
              <a:latin typeface="Calibri"/>
              <a:ea typeface="Calibri"/>
              <a:cs typeface="Calibri"/>
              <a:sym typeface="Calibri"/>
            </a:endParaRPr>
          </a:p>
          <a:p>
            <a:pPr indent="0" lvl="0" marL="0" rtl="0" algn="l">
              <a:lnSpc>
                <a:spcPct val="100000"/>
              </a:lnSpc>
              <a:spcBef>
                <a:spcPts val="0"/>
              </a:spcBef>
              <a:spcAft>
                <a:spcPts val="0"/>
              </a:spcAft>
              <a:buNone/>
            </a:pPr>
            <a:r>
              <a:t/>
            </a:r>
            <a:endParaRPr sz="1815">
              <a:solidFill>
                <a:srgbClr val="292929"/>
              </a:solidFill>
              <a:latin typeface="Calibri"/>
              <a:ea typeface="Calibri"/>
              <a:cs typeface="Calibri"/>
              <a:sym typeface="Calibri"/>
            </a:endParaRPr>
          </a:p>
          <a:p>
            <a:pPr indent="0" lvl="0" marL="0" rtl="0" algn="l">
              <a:lnSpc>
                <a:spcPct val="100000"/>
              </a:lnSpc>
              <a:spcBef>
                <a:spcPts val="0"/>
              </a:spcBef>
              <a:spcAft>
                <a:spcPts val="0"/>
              </a:spcAft>
              <a:buNone/>
            </a:pPr>
            <a:r>
              <a:rPr i="1" lang="en-GB" sz="1815">
                <a:solidFill>
                  <a:srgbClr val="292929"/>
                </a:solidFill>
                <a:latin typeface="Calibri"/>
                <a:ea typeface="Calibri"/>
                <a:cs typeface="Calibri"/>
                <a:sym typeface="Calibri"/>
              </a:rPr>
              <a:t>import numpy as np</a:t>
            </a:r>
            <a:endParaRPr i="1" sz="1815">
              <a:solidFill>
                <a:srgbClr val="292929"/>
              </a:solidFill>
              <a:latin typeface="Calibri"/>
              <a:ea typeface="Calibri"/>
              <a:cs typeface="Calibri"/>
              <a:sym typeface="Calibri"/>
            </a:endParaRPr>
          </a:p>
          <a:p>
            <a:pPr indent="0" lvl="0" marL="0" rtl="0" algn="l">
              <a:lnSpc>
                <a:spcPct val="100000"/>
              </a:lnSpc>
              <a:spcBef>
                <a:spcPts val="0"/>
              </a:spcBef>
              <a:spcAft>
                <a:spcPts val="0"/>
              </a:spcAft>
              <a:buNone/>
            </a:pPr>
            <a:r>
              <a:t/>
            </a:r>
            <a:endParaRPr sz="1815">
              <a:solidFill>
                <a:srgbClr val="292929"/>
              </a:solidFill>
              <a:latin typeface="Calibri"/>
              <a:ea typeface="Calibri"/>
              <a:cs typeface="Calibri"/>
              <a:sym typeface="Calibri"/>
            </a:endParaRPr>
          </a:p>
        </p:txBody>
      </p:sp>
      <p:sp>
        <p:nvSpPr>
          <p:cNvPr id="66" name="Google Shape;66;p15"/>
          <p:cNvSpPr txBox="1"/>
          <p:nvPr/>
        </p:nvSpPr>
        <p:spPr>
          <a:xfrm>
            <a:off x="237325" y="157350"/>
            <a:ext cx="733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t>Data Scraping</a:t>
            </a:r>
            <a:endParaRPr b="1"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idx="1" type="body"/>
          </p:nvPr>
        </p:nvSpPr>
        <p:spPr>
          <a:xfrm>
            <a:off x="311700" y="569950"/>
            <a:ext cx="8520600" cy="4164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815">
                <a:solidFill>
                  <a:srgbClr val="292929"/>
                </a:solidFill>
                <a:latin typeface="Calibri"/>
                <a:ea typeface="Calibri"/>
                <a:cs typeface="Calibri"/>
                <a:sym typeface="Calibri"/>
              </a:rPr>
              <a:t>Web page used for scraping the data from Flipkart.com: </a:t>
            </a:r>
            <a:endParaRPr sz="1815">
              <a:solidFill>
                <a:srgbClr val="292929"/>
              </a:solidFill>
              <a:latin typeface="Calibri"/>
              <a:ea typeface="Calibri"/>
              <a:cs typeface="Calibri"/>
              <a:sym typeface="Calibri"/>
            </a:endParaRPr>
          </a:p>
          <a:p>
            <a:pPr indent="0" lvl="0" marL="0" rtl="0" algn="l">
              <a:lnSpc>
                <a:spcPct val="100000"/>
              </a:lnSpc>
              <a:spcBef>
                <a:spcPts val="0"/>
              </a:spcBef>
              <a:spcAft>
                <a:spcPts val="0"/>
              </a:spcAft>
              <a:buNone/>
            </a:pPr>
            <a:r>
              <a:t/>
            </a:r>
            <a:endParaRPr sz="1815">
              <a:solidFill>
                <a:srgbClr val="292929"/>
              </a:solidFill>
              <a:latin typeface="Calibri"/>
              <a:ea typeface="Calibri"/>
              <a:cs typeface="Calibri"/>
              <a:sym typeface="Calibri"/>
            </a:endParaRPr>
          </a:p>
          <a:p>
            <a:pPr indent="0" lvl="0" marL="0" rtl="0" algn="l">
              <a:lnSpc>
                <a:spcPct val="100000"/>
              </a:lnSpc>
              <a:spcBef>
                <a:spcPts val="0"/>
              </a:spcBef>
              <a:spcAft>
                <a:spcPts val="0"/>
              </a:spcAft>
              <a:buNone/>
            </a:pPr>
            <a:r>
              <a:rPr lang="en-GB" sz="1815">
                <a:solidFill>
                  <a:srgbClr val="292929"/>
                </a:solidFill>
                <a:latin typeface="Calibri"/>
                <a:ea typeface="Calibri"/>
                <a:cs typeface="Calibri"/>
                <a:sym typeface="Calibri"/>
              </a:rPr>
              <a:t>Below webpage has details of </a:t>
            </a:r>
            <a:r>
              <a:rPr lang="en-GB" sz="1815">
                <a:solidFill>
                  <a:srgbClr val="292929"/>
                </a:solidFill>
                <a:latin typeface="Calibri"/>
                <a:ea typeface="Calibri"/>
                <a:cs typeface="Calibri"/>
                <a:sym typeface="Calibri"/>
              </a:rPr>
              <a:t>TV</a:t>
            </a:r>
            <a:r>
              <a:rPr lang="en-GB" sz="1815">
                <a:solidFill>
                  <a:srgbClr val="292929"/>
                </a:solidFill>
                <a:latin typeface="Calibri"/>
                <a:ea typeface="Calibri"/>
                <a:cs typeface="Calibri"/>
                <a:sym typeface="Calibri"/>
              </a:rPr>
              <a:t>s with their name, price, ram, hdd etc. We will use it for scraping the data. Here we have made an object of the link to use it further for scraping the data from the webpage.</a:t>
            </a:r>
            <a:endParaRPr sz="1815">
              <a:solidFill>
                <a:srgbClr val="292929"/>
              </a:solidFill>
              <a:latin typeface="Calibri"/>
              <a:ea typeface="Calibri"/>
              <a:cs typeface="Calibri"/>
              <a:sym typeface="Calibri"/>
            </a:endParaRPr>
          </a:p>
          <a:p>
            <a:pPr indent="0" lvl="0" marL="0" rtl="0" algn="l">
              <a:lnSpc>
                <a:spcPct val="100000"/>
              </a:lnSpc>
              <a:spcBef>
                <a:spcPts val="0"/>
              </a:spcBef>
              <a:spcAft>
                <a:spcPts val="0"/>
              </a:spcAft>
              <a:buNone/>
            </a:pPr>
            <a:r>
              <a:t/>
            </a:r>
            <a:endParaRPr sz="1815">
              <a:solidFill>
                <a:srgbClr val="292929"/>
              </a:solidFill>
              <a:latin typeface="Calibri"/>
              <a:ea typeface="Calibri"/>
              <a:cs typeface="Calibri"/>
              <a:sym typeface="Calibri"/>
            </a:endParaRPr>
          </a:p>
          <a:p>
            <a:pPr indent="0" lvl="0" marL="0" rtl="0" algn="l">
              <a:lnSpc>
                <a:spcPct val="100000"/>
              </a:lnSpc>
              <a:spcBef>
                <a:spcPts val="0"/>
              </a:spcBef>
              <a:spcAft>
                <a:spcPts val="0"/>
              </a:spcAft>
              <a:buNone/>
            </a:pPr>
            <a:r>
              <a:rPr lang="en-GB" sz="1815">
                <a:solidFill>
                  <a:srgbClr val="292929"/>
                </a:solidFill>
                <a:latin typeface="Calibri"/>
                <a:ea typeface="Calibri"/>
                <a:cs typeface="Calibri"/>
                <a:sym typeface="Calibri"/>
              </a:rPr>
              <a:t>link='</a:t>
            </a:r>
            <a:r>
              <a:rPr lang="en-GB" sz="1815" u="sng">
                <a:solidFill>
                  <a:schemeClr val="hlink"/>
                </a:solidFill>
                <a:latin typeface="Calibri"/>
                <a:ea typeface="Calibri"/>
                <a:cs typeface="Calibri"/>
                <a:sym typeface="Calibri"/>
                <a:hlinkClick r:id="rId3"/>
              </a:rPr>
              <a:t>https://www.flipkart.com/televisions/pr?sid=ckf%2Cczl&amp;p%5B%5D=facets.brand%255B%255D%3DMi&amp;otracker=categorytree&amp;p%5B%5D=facets.serviceability%5B%5D%3Dtrue&amp;p%5B%5D=facets.availability%255B%255D%3DExclude%2BOut%2Bof%2BStock&amp;otracker=nmenu_sub_TVs%20%26%20Appliances_0_Mi</a:t>
            </a:r>
            <a:r>
              <a:rPr lang="en-GB" sz="1815">
                <a:solidFill>
                  <a:srgbClr val="292929"/>
                </a:solidFill>
                <a:latin typeface="Calibri"/>
                <a:ea typeface="Calibri"/>
                <a:cs typeface="Calibri"/>
                <a:sym typeface="Calibri"/>
              </a:rPr>
              <a:t>'</a:t>
            </a:r>
            <a:endParaRPr sz="1815">
              <a:solidFill>
                <a:srgbClr val="292929"/>
              </a:solidFill>
              <a:latin typeface="Calibri"/>
              <a:ea typeface="Calibri"/>
              <a:cs typeface="Calibri"/>
              <a:sym typeface="Calibri"/>
            </a:endParaRPr>
          </a:p>
          <a:p>
            <a:pPr indent="0" lvl="0" marL="0" rtl="0" algn="l">
              <a:lnSpc>
                <a:spcPct val="150000"/>
              </a:lnSpc>
              <a:spcBef>
                <a:spcPts val="3200"/>
              </a:spcBef>
              <a:spcAft>
                <a:spcPts val="0"/>
              </a:spcAft>
              <a:buNone/>
            </a:pPr>
            <a:r>
              <a:t/>
            </a:r>
            <a:endParaRPr sz="2200">
              <a:solidFill>
                <a:srgbClr val="292929"/>
              </a:solidFill>
              <a:latin typeface="Calibri"/>
              <a:ea typeface="Calibri"/>
              <a:cs typeface="Calibri"/>
              <a:sym typeface="Calibri"/>
            </a:endParaRPr>
          </a:p>
          <a:p>
            <a:pPr indent="0" lvl="0" marL="0" rtl="0" algn="l">
              <a:lnSpc>
                <a:spcPct val="218181"/>
              </a:lnSpc>
              <a:spcBef>
                <a:spcPts val="3200"/>
              </a:spcBef>
              <a:spcAft>
                <a:spcPts val="0"/>
              </a:spcAft>
              <a:buNone/>
            </a:pPr>
            <a:r>
              <a:t/>
            </a:r>
            <a:endParaRPr sz="1600">
              <a:solidFill>
                <a:srgbClr val="292929"/>
              </a:solidFill>
              <a:latin typeface="Calibri"/>
              <a:ea typeface="Calibri"/>
              <a:cs typeface="Calibri"/>
              <a:sym typeface="Calibri"/>
            </a:endParaRPr>
          </a:p>
        </p:txBody>
      </p:sp>
      <p:sp>
        <p:nvSpPr>
          <p:cNvPr id="72" name="Google Shape;72;p16"/>
          <p:cNvSpPr txBox="1"/>
          <p:nvPr/>
        </p:nvSpPr>
        <p:spPr>
          <a:xfrm>
            <a:off x="237325" y="157350"/>
            <a:ext cx="733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t>Data Scraping</a:t>
            </a:r>
            <a:endParaRPr b="1"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idx="1" type="body"/>
          </p:nvPr>
        </p:nvSpPr>
        <p:spPr>
          <a:xfrm>
            <a:off x="311700" y="569950"/>
            <a:ext cx="8520600" cy="4164600"/>
          </a:xfrm>
          <a:prstGeom prst="rect">
            <a:avLst/>
          </a:prstGeom>
        </p:spPr>
        <p:txBody>
          <a:bodyPr anchorCtr="0" anchor="t" bIns="91425" lIns="91425" spcFirstLastPara="1" rIns="91425" wrap="square" tIns="91425">
            <a:noAutofit/>
          </a:bodyPr>
          <a:lstStyle/>
          <a:p>
            <a:pPr indent="0" lvl="0" marL="0" rtl="0" algn="l">
              <a:lnSpc>
                <a:spcPct val="100000"/>
              </a:lnSpc>
              <a:spcBef>
                <a:spcPts val="100"/>
              </a:spcBef>
              <a:spcAft>
                <a:spcPts val="0"/>
              </a:spcAft>
              <a:buNone/>
            </a:pPr>
            <a:r>
              <a:rPr lang="en-GB" sz="1600">
                <a:solidFill>
                  <a:srgbClr val="292929"/>
                </a:solidFill>
                <a:latin typeface="Calibri"/>
                <a:ea typeface="Calibri"/>
                <a:cs typeface="Calibri"/>
                <a:sym typeface="Calibri"/>
              </a:rPr>
              <a:t>Connection can be made using below commands we input the link object and make new object as page. when we run page command it should give &lt;Response [200]&gt; as output which confirms it was connected successfully and then we will parse the HTML so that HTML related content can be abstracted as given below</a:t>
            </a:r>
            <a:endParaRPr sz="1600">
              <a:solidFill>
                <a:srgbClr val="292929"/>
              </a:solidFill>
              <a:latin typeface="Calibri"/>
              <a:ea typeface="Calibri"/>
              <a:cs typeface="Calibri"/>
              <a:sym typeface="Calibri"/>
            </a:endParaRPr>
          </a:p>
          <a:p>
            <a:pPr indent="0" lvl="0" marL="0" rtl="0" algn="l">
              <a:lnSpc>
                <a:spcPct val="218181"/>
              </a:lnSpc>
              <a:spcBef>
                <a:spcPts val="100"/>
              </a:spcBef>
              <a:spcAft>
                <a:spcPts val="0"/>
              </a:spcAft>
              <a:buNone/>
            </a:pPr>
            <a:r>
              <a:t/>
            </a:r>
            <a:endParaRPr sz="1600">
              <a:solidFill>
                <a:srgbClr val="292929"/>
              </a:solidFill>
              <a:latin typeface="Calibri"/>
              <a:ea typeface="Calibri"/>
              <a:cs typeface="Calibri"/>
              <a:sym typeface="Calibri"/>
            </a:endParaRPr>
          </a:p>
          <a:p>
            <a:pPr indent="0" lvl="0" marL="0" rtl="0" algn="l">
              <a:lnSpc>
                <a:spcPct val="218181"/>
              </a:lnSpc>
              <a:spcBef>
                <a:spcPts val="3200"/>
              </a:spcBef>
              <a:spcAft>
                <a:spcPts val="0"/>
              </a:spcAft>
              <a:buNone/>
            </a:pPr>
            <a:r>
              <a:rPr lang="en-GB" sz="1600">
                <a:solidFill>
                  <a:srgbClr val="292929"/>
                </a:solidFill>
                <a:latin typeface="Calibri"/>
                <a:ea typeface="Calibri"/>
                <a:cs typeface="Calibri"/>
                <a:sym typeface="Calibri"/>
              </a:rPr>
              <a:t> </a:t>
            </a:r>
            <a:endParaRPr sz="1600">
              <a:solidFill>
                <a:srgbClr val="292929"/>
              </a:solidFill>
              <a:latin typeface="Calibri"/>
              <a:ea typeface="Calibri"/>
              <a:cs typeface="Calibri"/>
              <a:sym typeface="Calibri"/>
            </a:endParaRPr>
          </a:p>
        </p:txBody>
      </p:sp>
      <p:pic>
        <p:nvPicPr>
          <p:cNvPr id="78" name="Google Shape;78;p17"/>
          <p:cNvPicPr preferRelativeResize="0"/>
          <p:nvPr/>
        </p:nvPicPr>
        <p:blipFill>
          <a:blip r:embed="rId3">
            <a:alphaModFix/>
          </a:blip>
          <a:stretch>
            <a:fillRect/>
          </a:stretch>
        </p:blipFill>
        <p:spPr>
          <a:xfrm>
            <a:off x="408053" y="1657450"/>
            <a:ext cx="6458226" cy="2909125"/>
          </a:xfrm>
          <a:prstGeom prst="rect">
            <a:avLst/>
          </a:prstGeom>
          <a:noFill/>
          <a:ln>
            <a:noFill/>
          </a:ln>
        </p:spPr>
      </p:pic>
      <p:sp>
        <p:nvSpPr>
          <p:cNvPr id="79" name="Google Shape;79;p17"/>
          <p:cNvSpPr txBox="1"/>
          <p:nvPr/>
        </p:nvSpPr>
        <p:spPr>
          <a:xfrm>
            <a:off x="237325" y="157350"/>
            <a:ext cx="733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t>Data Scraping</a:t>
            </a:r>
            <a:endParaRPr b="1"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idx="1" type="body"/>
          </p:nvPr>
        </p:nvSpPr>
        <p:spPr>
          <a:xfrm>
            <a:off x="237325" y="557550"/>
            <a:ext cx="8520600" cy="4164600"/>
          </a:xfrm>
          <a:prstGeom prst="rect">
            <a:avLst/>
          </a:prstGeom>
        </p:spPr>
        <p:txBody>
          <a:bodyPr anchorCtr="0" anchor="t" bIns="91425" lIns="91425" spcFirstLastPara="1" rIns="91425" wrap="square" tIns="91425">
            <a:noAutofit/>
          </a:bodyPr>
          <a:lstStyle/>
          <a:p>
            <a:pPr indent="0" lvl="0" marL="0" rtl="0" algn="l">
              <a:lnSpc>
                <a:spcPct val="100000"/>
              </a:lnSpc>
              <a:spcBef>
                <a:spcPts val="100"/>
              </a:spcBef>
              <a:spcAft>
                <a:spcPts val="0"/>
              </a:spcAft>
              <a:buNone/>
            </a:pPr>
            <a:r>
              <a:rPr lang="en-GB" sz="1600">
                <a:solidFill>
                  <a:srgbClr val="292929"/>
                </a:solidFill>
                <a:latin typeface="Calibri"/>
                <a:ea typeface="Calibri"/>
                <a:cs typeface="Calibri"/>
                <a:sym typeface="Calibri"/>
              </a:rPr>
              <a:t>The data that we extract is unstructured data. So we’ll create empty lists to store them in a structured form:</a:t>
            </a:r>
            <a:endParaRPr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Clr>
                <a:schemeClr val="dk1"/>
              </a:buClr>
              <a:buSzPts val="1100"/>
              <a:buFont typeface="Arial"/>
              <a:buNone/>
            </a:pPr>
            <a:r>
              <a:rPr i="1" lang="en-GB" sz="1600">
                <a:solidFill>
                  <a:srgbClr val="292929"/>
                </a:solidFill>
                <a:latin typeface="Calibri"/>
                <a:ea typeface="Calibri"/>
                <a:cs typeface="Calibri"/>
                <a:sym typeface="Calibri"/>
              </a:rPr>
              <a:t>l_name=[] #List to store name of the product</a:t>
            </a:r>
            <a:endParaRPr i="1"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Clr>
                <a:schemeClr val="dk1"/>
              </a:buClr>
              <a:buSzPts val="1100"/>
              <a:buFont typeface="Arial"/>
              <a:buNone/>
            </a:pPr>
            <a:r>
              <a:rPr i="1" lang="en-GB" sz="1600">
                <a:solidFill>
                  <a:srgbClr val="292929"/>
                </a:solidFill>
                <a:latin typeface="Calibri"/>
                <a:ea typeface="Calibri"/>
                <a:cs typeface="Calibri"/>
                <a:sym typeface="Calibri"/>
              </a:rPr>
              <a:t>l_price=[] #List to store price of the product</a:t>
            </a:r>
            <a:endParaRPr i="1"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Clr>
                <a:schemeClr val="dk1"/>
              </a:buClr>
              <a:buSzPts val="1100"/>
              <a:buFont typeface="Arial"/>
              <a:buNone/>
            </a:pPr>
            <a:r>
              <a:rPr i="1" lang="en-GB" sz="1600">
                <a:solidFill>
                  <a:srgbClr val="292929"/>
                </a:solidFill>
                <a:latin typeface="Calibri"/>
                <a:ea typeface="Calibri"/>
                <a:cs typeface="Calibri"/>
                <a:sym typeface="Calibri"/>
              </a:rPr>
              <a:t>l_dis=[] #List to store discount on the product</a:t>
            </a:r>
            <a:endParaRPr i="1"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Clr>
                <a:schemeClr val="dk1"/>
              </a:buClr>
              <a:buSzPts val="1100"/>
              <a:buFont typeface="Arial"/>
              <a:buNone/>
            </a:pPr>
            <a:r>
              <a:rPr i="1" lang="en-GB" sz="1600">
                <a:solidFill>
                  <a:srgbClr val="292929"/>
                </a:solidFill>
                <a:latin typeface="Calibri"/>
                <a:ea typeface="Calibri"/>
                <a:cs typeface="Calibri"/>
                <a:sym typeface="Calibri"/>
              </a:rPr>
              <a:t>l_rate=[] #List to store rating of the product</a:t>
            </a:r>
            <a:endParaRPr i="1"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Clr>
                <a:schemeClr val="dk1"/>
              </a:buClr>
              <a:buSzPts val="1100"/>
              <a:buFont typeface="Arial"/>
              <a:buNone/>
            </a:pPr>
            <a:r>
              <a:rPr i="1" lang="en-GB" sz="1600">
                <a:solidFill>
                  <a:srgbClr val="292929"/>
                </a:solidFill>
                <a:latin typeface="Calibri"/>
                <a:ea typeface="Calibri"/>
                <a:cs typeface="Calibri"/>
                <a:sym typeface="Calibri"/>
              </a:rPr>
              <a:t>l_pack=[] #List to store Pack of the product</a:t>
            </a:r>
            <a:endParaRPr i="1"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Clr>
                <a:schemeClr val="dk1"/>
              </a:buClr>
              <a:buSzPts val="1100"/>
              <a:buFont typeface="Arial"/>
              <a:buNone/>
            </a:pPr>
            <a:r>
              <a:rPr i="1" lang="en-GB" sz="1600">
                <a:solidFill>
                  <a:srgbClr val="292929"/>
                </a:solidFill>
                <a:latin typeface="Calibri"/>
                <a:ea typeface="Calibri"/>
                <a:cs typeface="Calibri"/>
                <a:sym typeface="Calibri"/>
              </a:rPr>
              <a:t>l_os=[] #List to store OS details of the product</a:t>
            </a:r>
            <a:endParaRPr i="1"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Clr>
                <a:schemeClr val="dk1"/>
              </a:buClr>
              <a:buSzPts val="1100"/>
              <a:buFont typeface="Arial"/>
              <a:buNone/>
            </a:pPr>
            <a:r>
              <a:rPr i="1" lang="en-GB" sz="1600">
                <a:solidFill>
                  <a:srgbClr val="292929"/>
                </a:solidFill>
                <a:latin typeface="Calibri"/>
                <a:ea typeface="Calibri"/>
                <a:cs typeface="Calibri"/>
                <a:sym typeface="Calibri"/>
              </a:rPr>
              <a:t>l_disp=[] #List to store display details of the product</a:t>
            </a:r>
            <a:endParaRPr i="1"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Clr>
                <a:schemeClr val="dk1"/>
              </a:buClr>
              <a:buSzPts val="1100"/>
              <a:buFont typeface="Arial"/>
              <a:buNone/>
            </a:pPr>
            <a:r>
              <a:rPr i="1" lang="en-GB" sz="1600">
                <a:solidFill>
                  <a:srgbClr val="292929"/>
                </a:solidFill>
                <a:latin typeface="Calibri"/>
                <a:ea typeface="Calibri"/>
                <a:cs typeface="Calibri"/>
                <a:sym typeface="Calibri"/>
              </a:rPr>
              <a:t>l_speaker=[] #List to store speaker capacity of the product</a:t>
            </a:r>
            <a:endParaRPr i="1"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Clr>
                <a:schemeClr val="dk1"/>
              </a:buClr>
              <a:buSzPts val="1100"/>
              <a:buFont typeface="Arial"/>
              <a:buNone/>
            </a:pPr>
            <a:r>
              <a:rPr i="1" lang="en-GB" sz="1600">
                <a:solidFill>
                  <a:srgbClr val="292929"/>
                </a:solidFill>
                <a:latin typeface="Calibri"/>
                <a:ea typeface="Calibri"/>
                <a:cs typeface="Calibri"/>
                <a:sym typeface="Calibri"/>
              </a:rPr>
              <a:t>l_refreshrate=[] #List to store refresh rate of the product</a:t>
            </a:r>
            <a:endParaRPr i="1"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Clr>
                <a:schemeClr val="dk1"/>
              </a:buClr>
              <a:buSzPts val="1100"/>
              <a:buFont typeface="Arial"/>
              <a:buNone/>
            </a:pPr>
            <a:r>
              <a:rPr i="1" lang="en-GB" sz="1600">
                <a:solidFill>
                  <a:srgbClr val="292929"/>
                </a:solidFill>
                <a:latin typeface="Calibri"/>
                <a:ea typeface="Calibri"/>
                <a:cs typeface="Calibri"/>
                <a:sym typeface="Calibri"/>
              </a:rPr>
              <a:t>l_inputsupport=[] #List to store inputs supported details of the product</a:t>
            </a:r>
            <a:endParaRPr i="1"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None/>
            </a:pPr>
            <a:r>
              <a:t/>
            </a:r>
            <a:endParaRPr i="1"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None/>
            </a:pPr>
            <a:r>
              <a:t/>
            </a:r>
            <a:endParaRPr sz="1600">
              <a:solidFill>
                <a:srgbClr val="292929"/>
              </a:solidFill>
              <a:latin typeface="Calibri"/>
              <a:ea typeface="Calibri"/>
              <a:cs typeface="Calibri"/>
              <a:sym typeface="Calibri"/>
            </a:endParaRPr>
          </a:p>
          <a:p>
            <a:pPr indent="0" lvl="0" marL="0" rtl="0" algn="l">
              <a:lnSpc>
                <a:spcPct val="218181"/>
              </a:lnSpc>
              <a:spcBef>
                <a:spcPts val="3200"/>
              </a:spcBef>
              <a:spcAft>
                <a:spcPts val="0"/>
              </a:spcAft>
              <a:buNone/>
            </a:pPr>
            <a:r>
              <a:t/>
            </a:r>
            <a:endParaRPr sz="1600">
              <a:solidFill>
                <a:srgbClr val="292929"/>
              </a:solidFill>
              <a:latin typeface="Calibri"/>
              <a:ea typeface="Calibri"/>
              <a:cs typeface="Calibri"/>
              <a:sym typeface="Calibri"/>
            </a:endParaRPr>
          </a:p>
          <a:p>
            <a:pPr indent="0" lvl="0" marL="0" rtl="0" algn="l">
              <a:lnSpc>
                <a:spcPct val="218181"/>
              </a:lnSpc>
              <a:spcBef>
                <a:spcPts val="3200"/>
              </a:spcBef>
              <a:spcAft>
                <a:spcPts val="0"/>
              </a:spcAft>
              <a:buClr>
                <a:schemeClr val="dk1"/>
              </a:buClr>
              <a:buSzPts val="1100"/>
              <a:buFont typeface="Arial"/>
              <a:buNone/>
            </a:pPr>
            <a:r>
              <a:t/>
            </a:r>
            <a:endParaRPr sz="1600">
              <a:solidFill>
                <a:srgbClr val="292929"/>
              </a:solidFill>
              <a:latin typeface="Calibri"/>
              <a:ea typeface="Calibri"/>
              <a:cs typeface="Calibri"/>
              <a:sym typeface="Calibri"/>
            </a:endParaRPr>
          </a:p>
        </p:txBody>
      </p:sp>
      <p:sp>
        <p:nvSpPr>
          <p:cNvPr id="85" name="Google Shape;85;p18"/>
          <p:cNvSpPr txBox="1"/>
          <p:nvPr/>
        </p:nvSpPr>
        <p:spPr>
          <a:xfrm>
            <a:off x="237325" y="157350"/>
            <a:ext cx="733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t>Data Scraping</a:t>
            </a:r>
            <a:endParaRPr b="1"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237325" y="557550"/>
            <a:ext cx="8520600" cy="4164600"/>
          </a:xfrm>
          <a:prstGeom prst="rect">
            <a:avLst/>
          </a:prstGeom>
        </p:spPr>
        <p:txBody>
          <a:bodyPr anchorCtr="0" anchor="t" bIns="91425" lIns="91425" spcFirstLastPara="1" rIns="91425" wrap="square" tIns="91425">
            <a:noAutofit/>
          </a:bodyPr>
          <a:lstStyle/>
          <a:p>
            <a:pPr indent="0" lvl="0" marL="0" rtl="0" algn="l">
              <a:lnSpc>
                <a:spcPct val="100000"/>
              </a:lnSpc>
              <a:spcBef>
                <a:spcPts val="100"/>
              </a:spcBef>
              <a:spcAft>
                <a:spcPts val="0"/>
              </a:spcAft>
              <a:buNone/>
            </a:pPr>
            <a:r>
              <a:rPr lang="en-GB" sz="1600">
                <a:solidFill>
                  <a:srgbClr val="292929"/>
                </a:solidFill>
                <a:latin typeface="Calibri"/>
                <a:ea typeface="Calibri"/>
                <a:cs typeface="Calibri"/>
                <a:sym typeface="Calibri"/>
              </a:rPr>
              <a:t>Now we have to find the class in web page which we can use for fetching the data from web page by using below command, before that for finding the class name we have to open the web page in developer view and then </a:t>
            </a:r>
            <a:r>
              <a:rPr lang="en-GB" sz="1600">
                <a:solidFill>
                  <a:srgbClr val="292929"/>
                </a:solidFill>
                <a:latin typeface="Calibri"/>
                <a:ea typeface="Calibri"/>
                <a:cs typeface="Calibri"/>
                <a:sym typeface="Calibri"/>
              </a:rPr>
              <a:t>capture</a:t>
            </a:r>
            <a:r>
              <a:rPr lang="en-GB" sz="1600">
                <a:solidFill>
                  <a:srgbClr val="292929"/>
                </a:solidFill>
                <a:latin typeface="Calibri"/>
                <a:ea typeface="Calibri"/>
                <a:cs typeface="Calibri"/>
                <a:sym typeface="Calibri"/>
              </a:rPr>
              <a:t> the exact &lt;div&gt; tag which have the product name as shown below.</a:t>
            </a:r>
            <a:endParaRPr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None/>
            </a:pPr>
            <a:r>
              <a:t/>
            </a:r>
            <a:endParaRPr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None/>
            </a:pPr>
            <a:r>
              <a:rPr lang="en-GB" sz="1600">
                <a:solidFill>
                  <a:srgbClr val="292929"/>
                </a:solidFill>
                <a:latin typeface="Calibri"/>
                <a:ea typeface="Calibri"/>
                <a:cs typeface="Calibri"/>
                <a:sym typeface="Calibri"/>
              </a:rPr>
              <a:t>containers.find('div',class_='XXXX') </a:t>
            </a:r>
            <a:r>
              <a:rPr lang="en-GB" sz="1600">
                <a:solidFill>
                  <a:srgbClr val="292929"/>
                </a:solidFill>
                <a:latin typeface="Calibri"/>
                <a:ea typeface="Calibri"/>
                <a:cs typeface="Calibri"/>
                <a:sym typeface="Calibri"/>
              </a:rPr>
              <a:t>:</a:t>
            </a:r>
            <a:endParaRPr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None/>
            </a:pPr>
            <a:r>
              <a:t/>
            </a:r>
            <a:endParaRPr i="1"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None/>
            </a:pPr>
            <a:r>
              <a:t/>
            </a:r>
            <a:endParaRPr sz="1600">
              <a:solidFill>
                <a:srgbClr val="292929"/>
              </a:solidFill>
              <a:latin typeface="Calibri"/>
              <a:ea typeface="Calibri"/>
              <a:cs typeface="Calibri"/>
              <a:sym typeface="Calibri"/>
            </a:endParaRPr>
          </a:p>
          <a:p>
            <a:pPr indent="0" lvl="0" marL="0" rtl="0" algn="l">
              <a:lnSpc>
                <a:spcPct val="218181"/>
              </a:lnSpc>
              <a:spcBef>
                <a:spcPts val="3200"/>
              </a:spcBef>
              <a:spcAft>
                <a:spcPts val="0"/>
              </a:spcAft>
              <a:buNone/>
            </a:pPr>
            <a:r>
              <a:t/>
            </a:r>
            <a:endParaRPr sz="1600">
              <a:solidFill>
                <a:srgbClr val="292929"/>
              </a:solidFill>
              <a:latin typeface="Calibri"/>
              <a:ea typeface="Calibri"/>
              <a:cs typeface="Calibri"/>
              <a:sym typeface="Calibri"/>
            </a:endParaRPr>
          </a:p>
          <a:p>
            <a:pPr indent="0" lvl="0" marL="0" rtl="0" algn="l">
              <a:lnSpc>
                <a:spcPct val="218181"/>
              </a:lnSpc>
              <a:spcBef>
                <a:spcPts val="3200"/>
              </a:spcBef>
              <a:spcAft>
                <a:spcPts val="0"/>
              </a:spcAft>
              <a:buClr>
                <a:schemeClr val="dk1"/>
              </a:buClr>
              <a:buSzPts val="1100"/>
              <a:buFont typeface="Arial"/>
              <a:buNone/>
            </a:pPr>
            <a:r>
              <a:t/>
            </a:r>
            <a:endParaRPr sz="1600">
              <a:solidFill>
                <a:srgbClr val="292929"/>
              </a:solidFill>
              <a:latin typeface="Calibri"/>
              <a:ea typeface="Calibri"/>
              <a:cs typeface="Calibri"/>
              <a:sym typeface="Calibri"/>
            </a:endParaRPr>
          </a:p>
        </p:txBody>
      </p:sp>
      <p:sp>
        <p:nvSpPr>
          <p:cNvPr id="91" name="Google Shape;91;p19"/>
          <p:cNvSpPr txBox="1"/>
          <p:nvPr/>
        </p:nvSpPr>
        <p:spPr>
          <a:xfrm>
            <a:off x="237325" y="157350"/>
            <a:ext cx="733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t>Data Scraping</a:t>
            </a:r>
            <a:endParaRPr b="1" sz="1800"/>
          </a:p>
        </p:txBody>
      </p:sp>
      <p:pic>
        <p:nvPicPr>
          <p:cNvPr id="92" name="Google Shape;92;p19"/>
          <p:cNvPicPr preferRelativeResize="0"/>
          <p:nvPr/>
        </p:nvPicPr>
        <p:blipFill>
          <a:blip r:embed="rId3">
            <a:alphaModFix/>
          </a:blip>
          <a:stretch>
            <a:fillRect/>
          </a:stretch>
        </p:blipFill>
        <p:spPr>
          <a:xfrm>
            <a:off x="0" y="1908043"/>
            <a:ext cx="9144001" cy="26972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idx="1" type="body"/>
          </p:nvPr>
        </p:nvSpPr>
        <p:spPr>
          <a:xfrm>
            <a:off x="237325" y="557550"/>
            <a:ext cx="8520600" cy="4164600"/>
          </a:xfrm>
          <a:prstGeom prst="rect">
            <a:avLst/>
          </a:prstGeom>
        </p:spPr>
        <p:txBody>
          <a:bodyPr anchorCtr="0" anchor="t" bIns="91425" lIns="91425" spcFirstLastPara="1" rIns="91425" wrap="square" tIns="91425">
            <a:noAutofit/>
          </a:bodyPr>
          <a:lstStyle/>
          <a:p>
            <a:pPr indent="0" lvl="0" marL="0" rtl="0" algn="l">
              <a:lnSpc>
                <a:spcPct val="100000"/>
              </a:lnSpc>
              <a:spcBef>
                <a:spcPts val="100"/>
              </a:spcBef>
              <a:spcAft>
                <a:spcPts val="0"/>
              </a:spcAft>
              <a:buNone/>
            </a:pPr>
            <a:r>
              <a:rPr lang="en-GB" sz="1600">
                <a:solidFill>
                  <a:srgbClr val="292929"/>
                </a:solidFill>
                <a:latin typeface="Calibri"/>
                <a:ea typeface="Calibri"/>
                <a:cs typeface="Calibri"/>
                <a:sym typeface="Calibri"/>
              </a:rPr>
              <a:t>Once we store the data in list we have to ensure the length of them is same, post which we can </a:t>
            </a:r>
            <a:r>
              <a:rPr lang="en-GB" sz="1600">
                <a:solidFill>
                  <a:srgbClr val="292929"/>
                </a:solidFill>
                <a:latin typeface="Calibri"/>
                <a:ea typeface="Calibri"/>
                <a:cs typeface="Calibri"/>
                <a:sym typeface="Calibri"/>
              </a:rPr>
              <a:t>store them in a structured form using pd.Dataframe(),</a:t>
            </a:r>
            <a:endParaRPr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None/>
            </a:pPr>
            <a:r>
              <a:t/>
            </a:r>
            <a:endParaRPr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None/>
            </a:pPr>
            <a:r>
              <a:rPr lang="en-GB" sz="1600">
                <a:solidFill>
                  <a:srgbClr val="292929"/>
                </a:solidFill>
                <a:latin typeface="Calibri"/>
                <a:ea typeface="Calibri"/>
                <a:cs typeface="Calibri"/>
                <a:sym typeface="Calibri"/>
              </a:rPr>
              <a:t>df=pd.DataFrame({'Product Name':l_name,'Price':l_price,'Discount':l_dis,'Rating':l_rate,'Pack':l_pack, 'OS':l_os,"Display":l_disp,"Speaker":l_speaker,"Refresh Rate":l_refreshrate,"Input Support":l_inputsupport})</a:t>
            </a:r>
            <a:endParaRPr sz="1600">
              <a:solidFill>
                <a:srgbClr val="292929"/>
              </a:solidFill>
              <a:latin typeface="Calibri"/>
              <a:ea typeface="Calibri"/>
              <a:cs typeface="Calibri"/>
              <a:sym typeface="Calibri"/>
            </a:endParaRPr>
          </a:p>
          <a:p>
            <a:pPr indent="0" lvl="0" marL="0" rtl="0" algn="l">
              <a:lnSpc>
                <a:spcPct val="218181"/>
              </a:lnSpc>
              <a:spcBef>
                <a:spcPts val="3200"/>
              </a:spcBef>
              <a:spcAft>
                <a:spcPts val="0"/>
              </a:spcAft>
              <a:buNone/>
            </a:pPr>
            <a:r>
              <a:rPr lang="en-GB" sz="1600">
                <a:solidFill>
                  <a:srgbClr val="292929"/>
                </a:solidFill>
                <a:latin typeface="Calibri"/>
                <a:ea typeface="Calibri"/>
                <a:cs typeface="Calibri"/>
                <a:sym typeface="Calibri"/>
              </a:rPr>
              <a:t>Also we can store the data in xls  file using </a:t>
            </a:r>
            <a:r>
              <a:rPr lang="en-GB" sz="1600">
                <a:solidFill>
                  <a:srgbClr val="292929"/>
                </a:solidFill>
                <a:latin typeface="Calibri"/>
                <a:ea typeface="Calibri"/>
                <a:cs typeface="Calibri"/>
                <a:sym typeface="Calibri"/>
              </a:rPr>
              <a:t>df.to_excel("Scrapped_Data.xls", index=False).</a:t>
            </a:r>
            <a:endParaRPr sz="1600">
              <a:solidFill>
                <a:srgbClr val="292929"/>
              </a:solidFill>
              <a:latin typeface="Calibri"/>
              <a:ea typeface="Calibri"/>
              <a:cs typeface="Calibri"/>
              <a:sym typeface="Calibri"/>
            </a:endParaRPr>
          </a:p>
          <a:p>
            <a:pPr indent="0" lvl="0" marL="0" rtl="0" algn="l">
              <a:lnSpc>
                <a:spcPct val="218181"/>
              </a:lnSpc>
              <a:spcBef>
                <a:spcPts val="3200"/>
              </a:spcBef>
              <a:spcAft>
                <a:spcPts val="0"/>
              </a:spcAft>
              <a:buNone/>
            </a:pPr>
            <a:r>
              <a:t/>
            </a:r>
            <a:endParaRPr sz="1600">
              <a:solidFill>
                <a:srgbClr val="292929"/>
              </a:solidFill>
              <a:latin typeface="Calibri"/>
              <a:ea typeface="Calibri"/>
              <a:cs typeface="Calibri"/>
              <a:sym typeface="Calibri"/>
            </a:endParaRPr>
          </a:p>
        </p:txBody>
      </p:sp>
      <p:sp>
        <p:nvSpPr>
          <p:cNvPr id="98" name="Google Shape;98;p20"/>
          <p:cNvSpPr txBox="1"/>
          <p:nvPr/>
        </p:nvSpPr>
        <p:spPr>
          <a:xfrm>
            <a:off x="237325" y="157350"/>
            <a:ext cx="733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t>Data Scraping</a:t>
            </a:r>
            <a:endParaRPr b="1"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idx="1" type="body"/>
          </p:nvPr>
        </p:nvSpPr>
        <p:spPr>
          <a:xfrm>
            <a:off x="237325" y="557550"/>
            <a:ext cx="8520600" cy="4164600"/>
          </a:xfrm>
          <a:prstGeom prst="rect">
            <a:avLst/>
          </a:prstGeom>
        </p:spPr>
        <p:txBody>
          <a:bodyPr anchorCtr="0" anchor="t" bIns="91425" lIns="91425" spcFirstLastPara="1" rIns="91425" wrap="square" tIns="91425">
            <a:noAutofit/>
          </a:bodyPr>
          <a:lstStyle/>
          <a:p>
            <a:pPr indent="0" lvl="0" marL="0" rtl="0" algn="l">
              <a:lnSpc>
                <a:spcPct val="218181"/>
              </a:lnSpc>
              <a:spcBef>
                <a:spcPts val="0"/>
              </a:spcBef>
              <a:spcAft>
                <a:spcPts val="0"/>
              </a:spcAft>
              <a:buNone/>
            </a:pPr>
            <a:r>
              <a:rPr b="1" lang="en-GB">
                <a:solidFill>
                  <a:srgbClr val="292929"/>
                </a:solidFill>
                <a:latin typeface="Calibri"/>
                <a:ea typeface="Calibri"/>
                <a:cs typeface="Calibri"/>
                <a:sym typeface="Calibri"/>
              </a:rPr>
              <a:t>Cleaning &amp; updation of data in dataframe.</a:t>
            </a:r>
            <a:endParaRPr b="1">
              <a:solidFill>
                <a:srgbClr val="292929"/>
              </a:solidFill>
              <a:latin typeface="Calibri"/>
              <a:ea typeface="Calibri"/>
              <a:cs typeface="Calibri"/>
              <a:sym typeface="Calibri"/>
            </a:endParaRPr>
          </a:p>
          <a:p>
            <a:pPr indent="0" lvl="0" marL="0" rtl="0" algn="l">
              <a:lnSpc>
                <a:spcPct val="100000"/>
              </a:lnSpc>
              <a:spcBef>
                <a:spcPts val="0"/>
              </a:spcBef>
              <a:spcAft>
                <a:spcPts val="0"/>
              </a:spcAft>
              <a:buNone/>
            </a:pPr>
            <a:r>
              <a:rPr b="1" lang="en-GB" sz="1600">
                <a:solidFill>
                  <a:srgbClr val="292929"/>
                </a:solidFill>
                <a:latin typeface="Calibri"/>
                <a:ea typeface="Calibri"/>
                <a:cs typeface="Calibri"/>
                <a:sym typeface="Calibri"/>
              </a:rPr>
              <a:t>First we have to identify how much null values are there in dataframe.</a:t>
            </a:r>
            <a:endParaRPr b="1"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None/>
            </a:pPr>
            <a:r>
              <a:rPr b="1" lang="en-GB" sz="1600">
                <a:solidFill>
                  <a:srgbClr val="292929"/>
                </a:solidFill>
                <a:latin typeface="Calibri"/>
                <a:ea typeface="Calibri"/>
                <a:cs typeface="Calibri"/>
                <a:sym typeface="Calibri"/>
              </a:rPr>
              <a:t>As we can see there is entry with null value in Discount &amp; Rating column.</a:t>
            </a:r>
            <a:endParaRPr b="1"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None/>
            </a:pPr>
            <a:r>
              <a:rPr b="1" lang="en-GB" sz="1600">
                <a:solidFill>
                  <a:srgbClr val="292929"/>
                </a:solidFill>
                <a:latin typeface="Calibri"/>
                <a:ea typeface="Calibri"/>
                <a:cs typeface="Calibri"/>
                <a:sym typeface="Calibri"/>
              </a:rPr>
              <a:t>We will update it by using below command</a:t>
            </a:r>
            <a:endParaRPr b="1"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None/>
            </a:pPr>
            <a:r>
              <a:t/>
            </a:r>
            <a:endParaRPr b="1"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None/>
            </a:pPr>
            <a:r>
              <a:rPr lang="en-GB" sz="1600">
                <a:solidFill>
                  <a:srgbClr val="292929"/>
                </a:solidFill>
                <a:latin typeface="Calibri"/>
                <a:ea typeface="Calibri"/>
                <a:cs typeface="Calibri"/>
                <a:sym typeface="Calibri"/>
              </a:rPr>
              <a:t>df1['Discount']=df1['Discount'].fillna(0)</a:t>
            </a:r>
            <a:endParaRPr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None/>
            </a:pPr>
            <a:r>
              <a:rPr lang="en-GB" sz="1600">
                <a:solidFill>
                  <a:srgbClr val="292929"/>
                </a:solidFill>
                <a:latin typeface="Calibri"/>
                <a:ea typeface="Calibri"/>
                <a:cs typeface="Calibri"/>
                <a:sym typeface="Calibri"/>
              </a:rPr>
              <a:t>As the discount is not provided hence we can say it is zero discount</a:t>
            </a:r>
            <a:endParaRPr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None/>
            </a:pPr>
            <a:r>
              <a:rPr lang="en-GB" sz="1600">
                <a:solidFill>
                  <a:srgbClr val="292929"/>
                </a:solidFill>
                <a:latin typeface="Calibri"/>
                <a:ea typeface="Calibri"/>
                <a:cs typeface="Calibri"/>
                <a:sym typeface="Calibri"/>
              </a:rPr>
              <a:t>a</a:t>
            </a:r>
            <a:r>
              <a:rPr lang="en-GB" sz="1600">
                <a:solidFill>
                  <a:srgbClr val="292929"/>
                </a:solidFill>
                <a:latin typeface="Calibri"/>
                <a:ea typeface="Calibri"/>
                <a:cs typeface="Calibri"/>
                <a:sym typeface="Calibri"/>
              </a:rPr>
              <a:t>nd will update it as null however for rating we can use mode function </a:t>
            </a:r>
            <a:endParaRPr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None/>
            </a:pPr>
            <a:r>
              <a:rPr lang="en-GB" sz="1600">
                <a:solidFill>
                  <a:srgbClr val="292929"/>
                </a:solidFill>
                <a:latin typeface="Calibri"/>
                <a:ea typeface="Calibri"/>
                <a:cs typeface="Calibri"/>
                <a:sym typeface="Calibri"/>
              </a:rPr>
              <a:t>to give the rating because rating of the device cannot be Zero</a:t>
            </a:r>
            <a:endParaRPr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None/>
            </a:pPr>
            <a:r>
              <a:t/>
            </a:r>
            <a:endParaRPr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Clr>
                <a:schemeClr val="dk1"/>
              </a:buClr>
              <a:buSzPts val="1100"/>
              <a:buFont typeface="Arial"/>
              <a:buNone/>
            </a:pPr>
            <a:r>
              <a:rPr lang="en-GB" sz="1600">
                <a:solidFill>
                  <a:srgbClr val="292929"/>
                </a:solidFill>
                <a:latin typeface="Calibri"/>
                <a:ea typeface="Calibri"/>
                <a:cs typeface="Calibri"/>
                <a:sym typeface="Calibri"/>
              </a:rPr>
              <a:t>m=df['Rating'].mode()</a:t>
            </a:r>
            <a:endParaRPr sz="1600">
              <a:solidFill>
                <a:srgbClr val="292929"/>
              </a:solidFill>
              <a:latin typeface="Calibri"/>
              <a:ea typeface="Calibri"/>
              <a:cs typeface="Calibri"/>
              <a:sym typeface="Calibri"/>
            </a:endParaRPr>
          </a:p>
          <a:p>
            <a:pPr indent="0" lvl="0" marL="0" rtl="0" algn="l">
              <a:lnSpc>
                <a:spcPct val="100000"/>
              </a:lnSpc>
              <a:spcBef>
                <a:spcPts val="100"/>
              </a:spcBef>
              <a:spcAft>
                <a:spcPts val="0"/>
              </a:spcAft>
              <a:buNone/>
            </a:pPr>
            <a:r>
              <a:rPr lang="en-GB" sz="1600">
                <a:solidFill>
                  <a:srgbClr val="292929"/>
                </a:solidFill>
                <a:latin typeface="Calibri"/>
                <a:ea typeface="Calibri"/>
                <a:cs typeface="Calibri"/>
                <a:sym typeface="Calibri"/>
              </a:rPr>
              <a:t>df1['Rating']=df1['Rating'].fillna(m[0])</a:t>
            </a:r>
            <a:endParaRPr sz="1600">
              <a:solidFill>
                <a:srgbClr val="292929"/>
              </a:solidFill>
              <a:latin typeface="Calibri"/>
              <a:ea typeface="Calibri"/>
              <a:cs typeface="Calibri"/>
              <a:sym typeface="Calibri"/>
            </a:endParaRPr>
          </a:p>
          <a:p>
            <a:pPr indent="0" lvl="0" marL="0" rtl="0" algn="l">
              <a:lnSpc>
                <a:spcPct val="218181"/>
              </a:lnSpc>
              <a:spcBef>
                <a:spcPts val="3200"/>
              </a:spcBef>
              <a:spcAft>
                <a:spcPts val="0"/>
              </a:spcAft>
              <a:buNone/>
            </a:pPr>
            <a:r>
              <a:t/>
            </a:r>
            <a:endParaRPr b="1" sz="1600">
              <a:solidFill>
                <a:srgbClr val="292929"/>
              </a:solidFill>
              <a:latin typeface="Calibri"/>
              <a:ea typeface="Calibri"/>
              <a:cs typeface="Calibri"/>
              <a:sym typeface="Calibri"/>
            </a:endParaRPr>
          </a:p>
        </p:txBody>
      </p:sp>
      <p:sp>
        <p:nvSpPr>
          <p:cNvPr id="104" name="Google Shape;104;p21"/>
          <p:cNvSpPr txBox="1"/>
          <p:nvPr/>
        </p:nvSpPr>
        <p:spPr>
          <a:xfrm>
            <a:off x="237325" y="157350"/>
            <a:ext cx="733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t>Data Cleaning/Formatting</a:t>
            </a:r>
            <a:endParaRPr b="1" sz="1800"/>
          </a:p>
        </p:txBody>
      </p:sp>
      <p:pic>
        <p:nvPicPr>
          <p:cNvPr id="105" name="Google Shape;105;p21"/>
          <p:cNvPicPr preferRelativeResize="0"/>
          <p:nvPr/>
        </p:nvPicPr>
        <p:blipFill>
          <a:blip r:embed="rId3">
            <a:alphaModFix/>
          </a:blip>
          <a:stretch>
            <a:fillRect/>
          </a:stretch>
        </p:blipFill>
        <p:spPr>
          <a:xfrm>
            <a:off x="6488278" y="619050"/>
            <a:ext cx="2269650" cy="2840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