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Google Shape;51;g25b50cb15a1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b50cb15a1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g237c363fdc2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37c363fdc2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25bd0624ec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5bd0624ec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g237c363fdc2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37c363fdc2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g25bd0624ec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5bd0624ec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g25bd0624ec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bd0624ec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
        <p:cNvGrpSpPr/>
        <p:nvPr/>
      </p:nvGrpSpPr>
      <p:grpSpPr>
        <a:xfrm>
          <a:off x="0" y="0"/>
          <a:ext cx="0" cy="0"/>
          <a:chOff x="0" y="0"/>
          <a:chExt cx="0" cy="0"/>
        </a:xfrm>
      </p:grpSpPr>
      <p:sp>
        <p:nvSpPr>
          <p:cNvPr id="192" name="Google Shape;192;g25b50cb15a1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5b50cb15a1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9"/>
        <p:cNvGrpSpPr/>
        <p:nvPr/>
      </p:nvGrpSpPr>
      <p:grpSpPr>
        <a:xfrm>
          <a:off x="0" y="0"/>
          <a:ext cx="0" cy="0"/>
          <a:chOff x="0" y="0"/>
          <a:chExt cx="0" cy="0"/>
        </a:xfrm>
      </p:grpSpPr>
      <p:sp>
        <p:nvSpPr>
          <p:cNvPr id="200" name="Google Shape;200;g25b50cb15a1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5b50cb15a1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8"/>
        <p:cNvGrpSpPr/>
        <p:nvPr/>
      </p:nvGrpSpPr>
      <p:grpSpPr>
        <a:xfrm>
          <a:off x="0" y="0"/>
          <a:ext cx="0" cy="0"/>
          <a:chOff x="0" y="0"/>
          <a:chExt cx="0" cy="0"/>
        </a:xfrm>
      </p:grpSpPr>
      <p:sp>
        <p:nvSpPr>
          <p:cNvPr id="209" name="Google Shape;209;g25b50cb15a1_0_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5b50cb15a1_0_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8"/>
        <p:cNvGrpSpPr/>
        <p:nvPr/>
      </p:nvGrpSpPr>
      <p:grpSpPr>
        <a:xfrm>
          <a:off x="0" y="0"/>
          <a:ext cx="0" cy="0"/>
          <a:chOff x="0" y="0"/>
          <a:chExt cx="0" cy="0"/>
        </a:xfrm>
      </p:grpSpPr>
      <p:sp>
        <p:nvSpPr>
          <p:cNvPr id="219" name="Google Shape;219;g25c203f934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c203f934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5"/>
        <p:cNvGrpSpPr/>
        <p:nvPr/>
      </p:nvGrpSpPr>
      <p:grpSpPr>
        <a:xfrm>
          <a:off x="0" y="0"/>
          <a:ext cx="0" cy="0"/>
          <a:chOff x="0" y="0"/>
          <a:chExt cx="0" cy="0"/>
        </a:xfrm>
      </p:grpSpPr>
      <p:sp>
        <p:nvSpPr>
          <p:cNvPr id="226" name="Google Shape;226;g25b50cb1a21_9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5b50cb1a21_9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Google Shape;60;g237c363fd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37c363fd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g25bd0624ec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5bd0624ec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7"/>
        <p:cNvGrpSpPr/>
        <p:nvPr/>
      </p:nvGrpSpPr>
      <p:grpSpPr>
        <a:xfrm>
          <a:off x="0" y="0"/>
          <a:ext cx="0" cy="0"/>
          <a:chOff x="0" y="0"/>
          <a:chExt cx="0" cy="0"/>
        </a:xfrm>
      </p:grpSpPr>
      <p:sp>
        <p:nvSpPr>
          <p:cNvPr id="248" name="Google Shape;248;g25b50cb15a1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5b50cb15a1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5"/>
        <p:cNvGrpSpPr/>
        <p:nvPr/>
      </p:nvGrpSpPr>
      <p:grpSpPr>
        <a:xfrm>
          <a:off x="0" y="0"/>
          <a:ext cx="0" cy="0"/>
          <a:chOff x="0" y="0"/>
          <a:chExt cx="0" cy="0"/>
        </a:xfrm>
      </p:grpSpPr>
      <p:sp>
        <p:nvSpPr>
          <p:cNvPr id="256" name="Google Shape;256;g25bd0624ec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5bd0624ec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g25b50cb15a1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b50cb15a1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
        <p:cNvGrpSpPr/>
        <p:nvPr/>
      </p:nvGrpSpPr>
      <p:grpSpPr>
        <a:xfrm>
          <a:off x="0" y="0"/>
          <a:ext cx="0" cy="0"/>
          <a:chOff x="0" y="0"/>
          <a:chExt cx="0" cy="0"/>
        </a:xfrm>
      </p:grpSpPr>
      <p:sp>
        <p:nvSpPr>
          <p:cNvPr id="77" name="Google Shape;77;g25b50cb15a1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5b50cb15a1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g25b50cb15a1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5b50cb15a1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g25b50cb1a21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5b50cb1a21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25b50cb15a1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b50cb15a1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g25b50cb15a1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5b50cb15a1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3"/>
        <p:cNvGrpSpPr/>
        <p:nvPr/>
      </p:nvGrpSpPr>
      <p:grpSpPr>
        <a:xfrm>
          <a:off x="0" y="0"/>
          <a:ext cx="0" cy="0"/>
          <a:chOff x="0" y="0"/>
          <a:chExt cx="0" cy="0"/>
        </a:xfrm>
      </p:grpSpPr>
      <p:sp>
        <p:nvSpPr>
          <p:cNvPr id="184" name="Google Shape;184;g25b50cb15a1_0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5b50cb15a1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0"/>
              </a:spcBef>
              <a:spcAft>
                <a:spcPts val="0"/>
              </a:spcAft>
              <a:buClr>
                <a:schemeClr val="dk1"/>
              </a:buClr>
              <a:buSzPts val="1400"/>
              <a:buChar char="○"/>
              <a:defRPr>
                <a:solidFill>
                  <a:schemeClr val="dk1"/>
                </a:solidFill>
              </a:defRPr>
            </a:lvl2pPr>
            <a:lvl3pPr marL="1371600" lvl="2" indent="-317500" rtl="0">
              <a:spcBef>
                <a:spcPts val="0"/>
              </a:spcBef>
              <a:spcAft>
                <a:spcPts val="0"/>
              </a:spcAft>
              <a:buClr>
                <a:schemeClr val="dk1"/>
              </a:buClr>
              <a:buSzPts val="1400"/>
              <a:buChar char="■"/>
              <a:defRPr>
                <a:solidFill>
                  <a:schemeClr val="dk1"/>
                </a:solidFill>
              </a:defRPr>
            </a:lvl3pPr>
            <a:lvl4pPr marL="1828800" lvl="3" indent="-317500" rtl="0">
              <a:spcBef>
                <a:spcPts val="0"/>
              </a:spcBef>
              <a:spcAft>
                <a:spcPts val="0"/>
              </a:spcAft>
              <a:buClr>
                <a:schemeClr val="dk1"/>
              </a:buClr>
              <a:buSzPts val="1400"/>
              <a:buChar char="●"/>
              <a:defRPr>
                <a:solidFill>
                  <a:schemeClr val="dk1"/>
                </a:solidFill>
              </a:defRPr>
            </a:lvl4pPr>
            <a:lvl5pPr marL="2286000" lvl="4" indent="-317500" rtl="0">
              <a:spcBef>
                <a:spcPts val="0"/>
              </a:spcBef>
              <a:spcAft>
                <a:spcPts val="0"/>
              </a:spcAft>
              <a:buClr>
                <a:schemeClr val="dk1"/>
              </a:buClr>
              <a:buSzPts val="1400"/>
              <a:buChar char="○"/>
              <a:defRPr>
                <a:solidFill>
                  <a:schemeClr val="dk1"/>
                </a:solidFill>
              </a:defRPr>
            </a:lvl5pPr>
            <a:lvl6pPr marL="2743200" lvl="5" indent="-317500" rtl="0">
              <a:spcBef>
                <a:spcPts val="0"/>
              </a:spcBef>
              <a:spcAft>
                <a:spcPts val="0"/>
              </a:spcAft>
              <a:buClr>
                <a:schemeClr val="dk1"/>
              </a:buClr>
              <a:buSzPts val="1400"/>
              <a:buChar char="■"/>
              <a:defRPr>
                <a:solidFill>
                  <a:schemeClr val="dk1"/>
                </a:solidFill>
              </a:defRPr>
            </a:lvl6pPr>
            <a:lvl7pPr marL="3200400" lvl="6" indent="-317500" rtl="0">
              <a:spcBef>
                <a:spcPts val="0"/>
              </a:spcBef>
              <a:spcAft>
                <a:spcPts val="0"/>
              </a:spcAft>
              <a:buClr>
                <a:schemeClr val="dk1"/>
              </a:buClr>
              <a:buSzPts val="1400"/>
              <a:buChar char="●"/>
              <a:defRPr>
                <a:solidFill>
                  <a:schemeClr val="dk1"/>
                </a:solidFill>
              </a:defRPr>
            </a:lvl7pPr>
            <a:lvl8pPr marL="3657600" lvl="7" indent="-317500" rtl="0">
              <a:spcBef>
                <a:spcPts val="0"/>
              </a:spcBef>
              <a:spcAft>
                <a:spcPts val="0"/>
              </a:spcAft>
              <a:buClr>
                <a:schemeClr val="dk1"/>
              </a:buClr>
              <a:buSzPts val="1400"/>
              <a:buChar char="○"/>
              <a:defRPr>
                <a:solidFill>
                  <a:schemeClr val="dk1"/>
                </a:solidFill>
              </a:defRPr>
            </a:lvl8pPr>
            <a:lvl9pPr marL="4114800" lvl="8" indent="-317500" rtl="0">
              <a:spcBef>
                <a:spcPts val="0"/>
              </a:spcBef>
              <a:spcAft>
                <a:spcPts val="0"/>
              </a:spcAft>
              <a:buClr>
                <a:schemeClr val="dk1"/>
              </a:buClr>
              <a:buSzPts val="1400"/>
              <a:buChar char="■"/>
              <a:defRPr>
                <a:solidFill>
                  <a:schemeClr val="dk1"/>
                </a:solidFill>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0"/>
              </a:spcBef>
              <a:spcAft>
                <a:spcPts val="0"/>
              </a:spcAft>
              <a:buClr>
                <a:schemeClr val="lt2"/>
              </a:buClr>
              <a:buSzPts val="1400"/>
              <a:buChar char="○"/>
              <a:defRPr>
                <a:solidFill>
                  <a:schemeClr val="lt2"/>
                </a:solidFill>
              </a:defRPr>
            </a:lvl2pPr>
            <a:lvl3pPr marL="1371600" lvl="2" indent="-317500" rtl="0">
              <a:lnSpc>
                <a:spcPct val="115000"/>
              </a:lnSpc>
              <a:spcBef>
                <a:spcPts val="0"/>
              </a:spcBef>
              <a:spcAft>
                <a:spcPts val="0"/>
              </a:spcAft>
              <a:buClr>
                <a:schemeClr val="lt2"/>
              </a:buClr>
              <a:buSzPts val="1400"/>
              <a:buChar char="■"/>
              <a:defRPr>
                <a:solidFill>
                  <a:schemeClr val="lt2"/>
                </a:solidFill>
              </a:defRPr>
            </a:lvl3pPr>
            <a:lvl4pPr marL="1828800" lvl="3" indent="-317500" rtl="0">
              <a:lnSpc>
                <a:spcPct val="115000"/>
              </a:lnSpc>
              <a:spcBef>
                <a:spcPts val="0"/>
              </a:spcBef>
              <a:spcAft>
                <a:spcPts val="0"/>
              </a:spcAft>
              <a:buClr>
                <a:schemeClr val="lt2"/>
              </a:buClr>
              <a:buSzPts val="1400"/>
              <a:buChar char="●"/>
              <a:defRPr>
                <a:solidFill>
                  <a:schemeClr val="lt2"/>
                </a:solidFill>
              </a:defRPr>
            </a:lvl4pPr>
            <a:lvl5pPr marL="2286000" lvl="4" indent="-317500" rtl="0">
              <a:lnSpc>
                <a:spcPct val="115000"/>
              </a:lnSpc>
              <a:spcBef>
                <a:spcPts val="0"/>
              </a:spcBef>
              <a:spcAft>
                <a:spcPts val="0"/>
              </a:spcAft>
              <a:buClr>
                <a:schemeClr val="lt2"/>
              </a:buClr>
              <a:buSzPts val="1400"/>
              <a:buChar char="○"/>
              <a:defRPr>
                <a:solidFill>
                  <a:schemeClr val="lt2"/>
                </a:solidFill>
              </a:defRPr>
            </a:lvl5pPr>
            <a:lvl6pPr marL="2743200" lvl="5" indent="-317500" rtl="0">
              <a:lnSpc>
                <a:spcPct val="115000"/>
              </a:lnSpc>
              <a:spcBef>
                <a:spcPts val="0"/>
              </a:spcBef>
              <a:spcAft>
                <a:spcPts val="0"/>
              </a:spcAft>
              <a:buClr>
                <a:schemeClr val="lt2"/>
              </a:buClr>
              <a:buSzPts val="1400"/>
              <a:buChar char="■"/>
              <a:defRPr>
                <a:solidFill>
                  <a:schemeClr val="lt2"/>
                </a:solidFill>
              </a:defRPr>
            </a:lvl6pPr>
            <a:lvl7pPr marL="3200400" lvl="6" indent="-317500" rtl="0">
              <a:lnSpc>
                <a:spcPct val="115000"/>
              </a:lnSpc>
              <a:spcBef>
                <a:spcPts val="0"/>
              </a:spcBef>
              <a:spcAft>
                <a:spcPts val="0"/>
              </a:spcAft>
              <a:buClr>
                <a:schemeClr val="lt2"/>
              </a:buClr>
              <a:buSzPts val="1400"/>
              <a:buChar char="●"/>
              <a:defRPr>
                <a:solidFill>
                  <a:schemeClr val="lt2"/>
                </a:solidFill>
              </a:defRPr>
            </a:lvl7pPr>
            <a:lvl8pPr marL="3657600" lvl="7" indent="-317500" rtl="0">
              <a:lnSpc>
                <a:spcPct val="115000"/>
              </a:lnSpc>
              <a:spcBef>
                <a:spcPts val="0"/>
              </a:spcBef>
              <a:spcAft>
                <a:spcPts val="0"/>
              </a:spcAft>
              <a:buClr>
                <a:schemeClr val="lt2"/>
              </a:buClr>
              <a:buSzPts val="1400"/>
              <a:buChar char="○"/>
              <a:defRPr>
                <a:solidFill>
                  <a:schemeClr val="lt2"/>
                </a:solidFill>
              </a:defRPr>
            </a:lvl8pPr>
            <a:lvl9pPr marL="4114800" lvl="8" indent="-317500" rtl="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1.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1.xml"/><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1.xml"/><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1.xml"/><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1.xml"/><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11.xml"/><Relationship Id="rId5" Type="http://schemas.openxmlformats.org/officeDocument/2006/relationships/hyperlink" Target="http://ieeexplore.ieee.org/xpl/articleDetails.jsp?tp=&amp;arnumber=722095&amp;queryText%3DResumes" TargetMode="External"/><Relationship Id="rId4" Type="http://schemas.openxmlformats.org/officeDocument/2006/relationships/hyperlink" Target="http://ieeexplore.ieee.org/xpl/articleDetails.jsp?tp=&amp;arnumber=552594&amp;queryText%3DResumes" TargetMode="External"/><Relationship Id="rId3" Type="http://schemas.openxmlformats.org/officeDocument/2006/relationships/hyperlink" Target="http://ieeexplore.ieee.org/xpl/articleDetails.jsp?tp=&amp;arnumber=4230933&amp;queryText%3DCV+Generation+System" TargetMode="Externa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1.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1914600" y="1463550"/>
            <a:ext cx="5314800" cy="72324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500" b="1" dirty="0">
                <a:solidFill>
                  <a:schemeClr val="lt1"/>
                </a:solidFill>
                <a:latin typeface="Times New Roman" panose="02020603050405020304"/>
                <a:ea typeface="Times New Roman" panose="02020603050405020304"/>
                <a:cs typeface="Times New Roman" panose="02020603050405020304"/>
                <a:sym typeface="Times New Roman" panose="02020603050405020304"/>
              </a:rPr>
              <a:t>ONLINE RESUME BUILDER</a:t>
            </a:r>
            <a:endParaRPr sz="2500" b="1"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endParaRPr sz="1000" u="sng" dirty="0">
              <a:solidFill>
                <a:srgbClr val="4A86E8"/>
              </a:solidFill>
            </a:endParaRPr>
          </a:p>
        </p:txBody>
      </p:sp>
      <p:pic>
        <p:nvPicPr>
          <p:cNvPr id="56" name="Google Shape;56;p13"/>
          <p:cNvPicPr preferRelativeResize="0"/>
          <p:nvPr/>
        </p:nvPicPr>
        <p:blipFill>
          <a:blip r:embed="rId1"/>
          <a:stretch>
            <a:fillRect/>
          </a:stretch>
        </p:blipFill>
        <p:spPr>
          <a:xfrm>
            <a:off x="85250" y="53725"/>
            <a:ext cx="801100" cy="801100"/>
          </a:xfrm>
          <a:prstGeom prst="rect">
            <a:avLst/>
          </a:prstGeom>
          <a:noFill/>
          <a:ln>
            <a:noFill/>
          </a:ln>
        </p:spPr>
      </p:pic>
      <p:pic>
        <p:nvPicPr>
          <p:cNvPr id="57" name="Google Shape;57;p13"/>
          <p:cNvPicPr preferRelativeResize="0"/>
          <p:nvPr/>
        </p:nvPicPr>
        <p:blipFill>
          <a:blip r:embed="rId2"/>
          <a:stretch>
            <a:fillRect/>
          </a:stretch>
        </p:blipFill>
        <p:spPr>
          <a:xfrm>
            <a:off x="8236950" y="53725"/>
            <a:ext cx="832742" cy="985200"/>
          </a:xfrm>
          <a:prstGeom prst="rect">
            <a:avLst/>
          </a:prstGeom>
          <a:noFill/>
          <a:ln>
            <a:noFill/>
          </a:ln>
        </p:spPr>
      </p:pic>
      <p:sp>
        <p:nvSpPr>
          <p:cNvPr id="58" name="Google Shape;58;p13"/>
          <p:cNvSpPr txBox="1"/>
          <p:nvPr/>
        </p:nvSpPr>
        <p:spPr>
          <a:xfrm>
            <a:off x="1595850" y="438625"/>
            <a:ext cx="59523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700" b="1" u="sng" dirty="0">
                <a:latin typeface="Times New Roman" panose="02020603050405020304"/>
                <a:ea typeface="Times New Roman" panose="02020603050405020304"/>
                <a:cs typeface="Times New Roman" panose="02020603050405020304"/>
                <a:sym typeface="Times New Roman" panose="02020603050405020304"/>
              </a:rPr>
              <a:t>ONLINE RESUME BUILDER USING JAVA</a:t>
            </a:r>
            <a:endParaRPr sz="2700" b="1" u="sng"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Box 1"/>
          <p:cNvSpPr txBox="1"/>
          <p:nvPr/>
        </p:nvSpPr>
        <p:spPr>
          <a:xfrm>
            <a:off x="138366" y="3530718"/>
            <a:ext cx="8867268" cy="1322070"/>
          </a:xfrm>
          <a:prstGeom prst="rect">
            <a:avLst/>
          </a:prstGeom>
          <a:noFill/>
        </p:spPr>
        <p:txBody>
          <a:bodyPr wrap="square" rtlCol="0">
            <a:spAutoFit/>
          </a:bodyPr>
          <a:lstStyle/>
          <a:p>
            <a:pPr rtl="0">
              <a:spcBef>
                <a:spcPts val="0"/>
              </a:spcBef>
              <a:spcAft>
                <a:spcPts val="0"/>
              </a:spcAft>
            </a:pPr>
            <a:r>
              <a:rPr lang="en-US" sz="1600" b="1" i="0" u="none" strike="noStrike" dirty="0">
                <a:solidFill>
                  <a:srgbClr val="000000"/>
                </a:solidFill>
                <a:effectLst/>
                <a:latin typeface="Times New Roman" panose="02020603050405020304" pitchFamily="18" charset="0"/>
              </a:rPr>
              <a:t>Guided By :</a:t>
            </a:r>
            <a:r>
              <a:rPr lang="en-US" sz="1600" b="0" i="0" u="none" strike="noStrike" dirty="0">
                <a:solidFill>
                  <a:srgbClr val="000000"/>
                </a:solidFill>
                <a:effectLst/>
                <a:latin typeface="Times New Roman" panose="02020603050405020304" pitchFamily="18" charset="0"/>
              </a:rPr>
              <a:t>                                                                                                                          </a:t>
            </a:r>
            <a:r>
              <a:rPr lang="en-US" sz="1600" b="1" i="0" u="none" strike="noStrike" dirty="0">
                <a:solidFill>
                  <a:srgbClr val="000000"/>
                </a:solidFill>
                <a:effectLst/>
                <a:latin typeface="Times New Roman" panose="02020603050405020304" pitchFamily="18" charset="0"/>
              </a:rPr>
              <a:t>Work Done By:</a:t>
            </a:r>
            <a:endParaRPr lang="en-US" sz="1600" b="0" dirty="0">
              <a:effectLst/>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 Dr.buvaneshvari                                                                                                                 </a:t>
            </a:r>
            <a:r>
              <a:rPr lang="en-US" sz="1600" b="0" i="0" u="none" strike="noStrike" dirty="0" err="1">
                <a:solidFill>
                  <a:srgbClr val="000000"/>
                </a:solidFill>
                <a:effectLst/>
                <a:latin typeface="Times New Roman" panose="02020603050405020304" pitchFamily="18" charset="0"/>
              </a:rPr>
              <a:t>K.Jaya Sai Akash</a:t>
            </a:r>
            <a:endParaRPr lang="en-US" sz="1600" b="0" dirty="0">
              <a:effectLst/>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(Course Faculty)                                                                                                                     (192111528)</a:t>
            </a:r>
            <a:endParaRPr lang="en-US" sz="1600" b="0" dirty="0">
              <a:effectLst/>
            </a:endParaRPr>
          </a:p>
          <a:p>
            <a:pPr rtl="0">
              <a:spcBef>
                <a:spcPts val="0"/>
              </a:spcBef>
              <a:spcAft>
                <a:spcPts val="0"/>
              </a:spcAft>
            </a:pPr>
            <a:r>
              <a:rPr lang="en-US" sz="1600" dirty="0">
                <a:latin typeface="Times New Roman" panose="02020603050405020304" pitchFamily="18" charset="0"/>
              </a:rPr>
              <a:t>Java programing </a:t>
            </a:r>
            <a:r>
              <a:rPr lang="en-US" sz="1600" b="0" i="0" u="none" strike="noStrike" dirty="0">
                <a:solidFill>
                  <a:srgbClr val="000000"/>
                </a:solidFill>
                <a:effectLst/>
                <a:latin typeface="Times New Roman" panose="02020603050405020304" pitchFamily="18" charset="0"/>
              </a:rPr>
              <a:t>                                                                                              Computer science engineering </a:t>
            </a:r>
            <a:endParaRPr lang="en-US" sz="1600" b="0" dirty="0">
              <a:effectLst/>
            </a:endParaRPr>
          </a:p>
          <a:p>
            <a:r>
              <a:rPr lang="en-US" sz="1600" b="0" i="0" u="none" strike="noStrike" dirty="0">
                <a:solidFill>
                  <a:srgbClr val="000000"/>
                </a:solidFill>
                <a:effectLst/>
                <a:latin typeface="Times New Roman" panose="02020603050405020304" pitchFamily="18" charset="0"/>
              </a:rPr>
              <a:t>Saveetha School of Engineering                                                                   Saveetha School of Engineering </a:t>
            </a:r>
            <a:endParaRPr lang="en-I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19"/>
        <p:cNvGrpSpPr/>
        <p:nvPr/>
      </p:nvGrpSpPr>
      <p:grpSpPr>
        <a:xfrm>
          <a:off x="0" y="0"/>
          <a:ext cx="0" cy="0"/>
          <a:chOff x="0" y="0"/>
          <a:chExt cx="0" cy="0"/>
        </a:xfrm>
      </p:grpSpPr>
      <p:pic>
        <p:nvPicPr>
          <p:cNvPr id="120" name="Google Shape;120;p21"/>
          <p:cNvPicPr preferRelativeResize="0"/>
          <p:nvPr/>
        </p:nvPicPr>
        <p:blipFill>
          <a:blip r:embed="rId1"/>
          <a:stretch>
            <a:fillRect/>
          </a:stretch>
        </p:blipFill>
        <p:spPr>
          <a:xfrm>
            <a:off x="85250" y="53725"/>
            <a:ext cx="801100" cy="801100"/>
          </a:xfrm>
          <a:prstGeom prst="rect">
            <a:avLst/>
          </a:prstGeom>
          <a:noFill/>
          <a:ln>
            <a:noFill/>
          </a:ln>
        </p:spPr>
      </p:pic>
      <p:pic>
        <p:nvPicPr>
          <p:cNvPr id="121" name="Google Shape;121;p21"/>
          <p:cNvPicPr preferRelativeResize="0"/>
          <p:nvPr/>
        </p:nvPicPr>
        <p:blipFill>
          <a:blip r:embed="rId2"/>
          <a:stretch>
            <a:fillRect/>
          </a:stretch>
        </p:blipFill>
        <p:spPr>
          <a:xfrm>
            <a:off x="8236950" y="53725"/>
            <a:ext cx="801100" cy="947756"/>
          </a:xfrm>
          <a:prstGeom prst="rect">
            <a:avLst/>
          </a:prstGeom>
          <a:noFill/>
          <a:ln>
            <a:noFill/>
          </a:ln>
        </p:spPr>
      </p:pic>
      <p:sp>
        <p:nvSpPr>
          <p:cNvPr id="122" name="Google Shape;122;p21"/>
          <p:cNvSpPr txBox="1"/>
          <p:nvPr/>
        </p:nvSpPr>
        <p:spPr>
          <a:xfrm>
            <a:off x="1569600" y="183444"/>
            <a:ext cx="757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WORKING INTERFACE </a:t>
            </a:r>
            <a:endParaRPr dirty="0"/>
          </a:p>
        </p:txBody>
      </p:sp>
      <p:sp>
        <p:nvSpPr>
          <p:cNvPr id="5" name="Google Shape;123;p21" descr="4" title="4"/>
          <p:cNvSpPr txBox="1"/>
          <p:nvPr/>
        </p:nvSpPr>
        <p:spPr>
          <a:xfrm>
            <a:off x="130141" y="823051"/>
            <a:ext cx="9032688" cy="4178806"/>
          </a:xfrm>
          <a:prstGeom prst="rect">
            <a:avLst/>
          </a:prstGeom>
          <a:noFill/>
          <a:ln>
            <a:noFill/>
          </a:ln>
        </p:spPr>
        <p:txBody>
          <a:bodyPr spcFirstLastPara="1" wrap="square" lIns="91425" tIns="91425" rIns="91425" bIns="91425" anchor="t" anchorCtr="0">
            <a:spAutoFit/>
          </a:bodyPr>
          <a:lstStyle/>
          <a:p>
            <a:r>
              <a:rPr lang="en-US" sz="2400" b="1" i="0" baseline="30000" dirty="0">
                <a:solidFill>
                  <a:schemeClr val="bg1"/>
                </a:solidFill>
                <a:effectLst/>
                <a:latin typeface="Söhne"/>
              </a:rPr>
              <a:t>Firewall Login/Signup</a:t>
            </a:r>
            <a:r>
              <a:rPr lang="en-US" sz="2400" b="0" i="0" baseline="30000" dirty="0">
                <a:solidFill>
                  <a:schemeClr val="bg1"/>
                </a:solidFill>
                <a:effectLst/>
                <a:latin typeface="Söhne"/>
              </a:rPr>
              <a:t>:</a:t>
            </a:r>
            <a:endParaRPr lang="en-US" sz="2400" b="0" i="0" baseline="30000" dirty="0">
              <a:solidFill>
                <a:schemeClr val="bg1"/>
              </a:solidFill>
              <a:effectLst/>
              <a:latin typeface="Söhne"/>
            </a:endParaRPr>
          </a:p>
          <a:p>
            <a:r>
              <a:rPr lang="en-US" sz="2400" b="0" i="0" baseline="30000" dirty="0">
                <a:solidFill>
                  <a:schemeClr val="bg1"/>
                </a:solidFill>
                <a:effectLst/>
                <a:latin typeface="Söhne"/>
              </a:rPr>
              <a:t>Additional security measures like two-factor authentication (2FA)</a:t>
            </a:r>
            <a:endParaRPr lang="en-US" sz="2400" b="0" i="0" baseline="30000" dirty="0">
              <a:solidFill>
                <a:schemeClr val="bg1"/>
              </a:solidFill>
              <a:effectLst/>
              <a:latin typeface="Söhne"/>
            </a:endParaRPr>
          </a:p>
          <a:p>
            <a:r>
              <a:rPr lang="en-US" sz="2400" b="0" i="0" baseline="30000" dirty="0">
                <a:solidFill>
                  <a:schemeClr val="bg1"/>
                </a:solidFill>
                <a:effectLst/>
                <a:latin typeface="Söhne"/>
              </a:rPr>
              <a:t>Verification code input field</a:t>
            </a:r>
            <a:endParaRPr lang="en-US" sz="2400" b="0" i="0" baseline="30000" dirty="0">
              <a:solidFill>
                <a:schemeClr val="bg1"/>
              </a:solidFill>
              <a:effectLst/>
              <a:latin typeface="Söhne"/>
            </a:endParaRPr>
          </a:p>
          <a:p>
            <a:r>
              <a:rPr lang="en-US" sz="2400" b="0" i="0" baseline="30000" dirty="0">
                <a:solidFill>
                  <a:schemeClr val="bg1"/>
                </a:solidFill>
                <a:effectLst/>
                <a:latin typeface="Söhne"/>
              </a:rPr>
              <a:t>Confirmation link sent via email for account activation (if applicable)</a:t>
            </a:r>
            <a:endParaRPr lang="en-US" sz="2400" b="0" i="0" baseline="30000" dirty="0">
              <a:solidFill>
                <a:schemeClr val="bg1"/>
              </a:solidFill>
              <a:effectLst/>
              <a:latin typeface="Söhne"/>
            </a:endParaRPr>
          </a:p>
          <a:p>
            <a:r>
              <a:rPr lang="en-US" sz="2400" b="0" i="0" baseline="30000" dirty="0">
                <a:solidFill>
                  <a:schemeClr val="bg1"/>
                </a:solidFill>
                <a:effectLst/>
                <a:latin typeface="Söhne"/>
              </a:rPr>
              <a:t>Terms of service and privacy policy links</a:t>
            </a:r>
            <a:endParaRPr lang="en-US" sz="2400" b="0" i="0" baseline="30000" dirty="0">
              <a:solidFill>
                <a:schemeClr val="bg1"/>
              </a:solidFill>
              <a:effectLst/>
              <a:latin typeface="Söhne"/>
            </a:endParaRPr>
          </a:p>
          <a:p>
            <a:r>
              <a:rPr lang="en-US" sz="2400" b="0" i="0" baseline="30000" dirty="0">
                <a:solidFill>
                  <a:schemeClr val="bg1"/>
                </a:solidFill>
                <a:effectLst/>
                <a:latin typeface="Söhne"/>
              </a:rPr>
              <a:t>Captcha or </a:t>
            </a:r>
            <a:r>
              <a:rPr lang="en-US" sz="2400" b="0" i="0" baseline="30000" dirty="0" err="1">
                <a:solidFill>
                  <a:schemeClr val="bg1"/>
                </a:solidFill>
                <a:effectLst/>
                <a:latin typeface="Söhne"/>
              </a:rPr>
              <a:t>reCAPTCHA</a:t>
            </a:r>
            <a:r>
              <a:rPr lang="en-US" sz="2400" b="0" i="0" baseline="30000" dirty="0">
                <a:solidFill>
                  <a:schemeClr val="bg1"/>
                </a:solidFill>
                <a:effectLst/>
                <a:latin typeface="Söhne"/>
              </a:rPr>
              <a:t> for spam prevention</a:t>
            </a:r>
            <a:endParaRPr lang="en-US" sz="2400" b="0" i="0" baseline="30000" dirty="0">
              <a:solidFill>
                <a:schemeClr val="bg1"/>
              </a:solidFill>
              <a:effectLst/>
              <a:latin typeface="Söhne"/>
            </a:endParaRPr>
          </a:p>
          <a:p>
            <a:r>
              <a:rPr lang="en-US" sz="2400" b="1" i="0" baseline="30000" dirty="0">
                <a:solidFill>
                  <a:schemeClr val="bg1"/>
                </a:solidFill>
                <a:effectLst/>
                <a:latin typeface="Söhne"/>
              </a:rPr>
              <a:t>Login Page</a:t>
            </a:r>
            <a:r>
              <a:rPr lang="en-US" sz="2400" b="0" i="0" baseline="30000" dirty="0">
                <a:solidFill>
                  <a:schemeClr val="bg1"/>
                </a:solidFill>
                <a:effectLst/>
                <a:latin typeface="Söhne"/>
              </a:rPr>
              <a:t>:</a:t>
            </a:r>
            <a:endParaRPr lang="en-US" sz="2400" b="0" i="0" baseline="30000" dirty="0">
              <a:solidFill>
                <a:schemeClr val="bg1"/>
              </a:solidFill>
              <a:effectLst/>
              <a:latin typeface="Söhne"/>
            </a:endParaRPr>
          </a:p>
          <a:p>
            <a:r>
              <a:rPr lang="en-US" sz="2400" b="0" i="0" baseline="30000" dirty="0">
                <a:solidFill>
                  <a:schemeClr val="bg1"/>
                </a:solidFill>
                <a:effectLst/>
                <a:latin typeface="Söhne"/>
              </a:rPr>
              <a:t>Username field</a:t>
            </a:r>
            <a:endParaRPr lang="en-US" sz="2400" b="0" i="0" baseline="30000" dirty="0">
              <a:solidFill>
                <a:schemeClr val="bg1"/>
              </a:solidFill>
              <a:effectLst/>
              <a:latin typeface="Söhne"/>
            </a:endParaRPr>
          </a:p>
          <a:p>
            <a:r>
              <a:rPr lang="en-US" sz="2400" b="0" i="0" baseline="30000" dirty="0">
                <a:solidFill>
                  <a:schemeClr val="bg1"/>
                </a:solidFill>
                <a:effectLst/>
                <a:latin typeface="Söhne"/>
              </a:rPr>
              <a:t>Password field</a:t>
            </a:r>
            <a:endParaRPr lang="en-US" sz="2400" b="0" i="0" baseline="30000" dirty="0">
              <a:solidFill>
                <a:schemeClr val="bg1"/>
              </a:solidFill>
              <a:effectLst/>
              <a:latin typeface="Söhne"/>
            </a:endParaRPr>
          </a:p>
          <a:p>
            <a:r>
              <a:rPr lang="en-US" sz="2400" b="0" i="0" baseline="30000" dirty="0">
                <a:solidFill>
                  <a:schemeClr val="bg1"/>
                </a:solidFill>
                <a:effectLst/>
                <a:latin typeface="Söhne"/>
              </a:rPr>
              <a:t>"Forgot password" link</a:t>
            </a:r>
            <a:endParaRPr lang="en-US" sz="2400" b="0" i="0" baseline="30000" dirty="0">
              <a:solidFill>
                <a:schemeClr val="bg1"/>
              </a:solidFill>
              <a:effectLst/>
              <a:latin typeface="Söhne"/>
            </a:endParaRPr>
          </a:p>
          <a:p>
            <a:r>
              <a:rPr lang="en-US" sz="2400" b="0" i="0" baseline="30000" dirty="0">
                <a:solidFill>
                  <a:schemeClr val="bg1"/>
                </a:solidFill>
                <a:effectLst/>
                <a:latin typeface="Söhne"/>
              </a:rPr>
              <a:t>"Remember me" checkbox</a:t>
            </a:r>
            <a:endParaRPr lang="en-US" sz="2400" b="0" i="0" baseline="30000" dirty="0">
              <a:solidFill>
                <a:schemeClr val="bg1"/>
              </a:solidFill>
              <a:effectLst/>
              <a:latin typeface="Söhne"/>
            </a:endParaRPr>
          </a:p>
          <a:p>
            <a:r>
              <a:rPr lang="en-US" sz="2400" b="0" i="0" baseline="30000" dirty="0">
                <a:solidFill>
                  <a:schemeClr val="bg1"/>
                </a:solidFill>
                <a:effectLst/>
                <a:latin typeface="Söhne"/>
              </a:rPr>
              <a:t>Sign-in button</a:t>
            </a:r>
            <a:endParaRPr lang="en-US" sz="2400" b="0" i="0" baseline="30000" dirty="0">
              <a:solidFill>
                <a:schemeClr val="bg1"/>
              </a:solidFill>
              <a:effectLst/>
              <a:latin typeface="Söhne"/>
            </a:endParaRPr>
          </a:p>
          <a:p>
            <a:r>
              <a:rPr lang="en-US" sz="2400" b="0" i="0" baseline="30000" dirty="0">
                <a:solidFill>
                  <a:schemeClr val="bg1"/>
                </a:solidFill>
                <a:effectLst/>
                <a:latin typeface="Söhne"/>
              </a:rPr>
              <a:t>Sign-up link/button</a:t>
            </a:r>
            <a:endParaRPr lang="en-US" sz="2400" b="0" i="0" baseline="30000" dirty="0">
              <a:solidFill>
                <a:schemeClr val="bg1"/>
              </a:solidFill>
              <a:effectLst/>
              <a:latin typeface="Söhne"/>
            </a:endParaRPr>
          </a:p>
          <a:p>
            <a:r>
              <a:rPr lang="en-US" sz="2400" b="0" i="0" baseline="30000" dirty="0">
                <a:solidFill>
                  <a:schemeClr val="bg1"/>
                </a:solidFill>
                <a:effectLst/>
                <a:latin typeface="Söhne"/>
              </a:rPr>
              <a:t>Social media login options (if applicable)</a:t>
            </a:r>
            <a:endParaRPr lang="en-US" sz="2400" b="0" i="0" baseline="30000" dirty="0">
              <a:solidFill>
                <a:schemeClr val="bg1"/>
              </a:solidFill>
              <a:effectLst/>
              <a:latin typeface="Söhne"/>
            </a:endParaRPr>
          </a:p>
          <a:p>
            <a:r>
              <a:rPr lang="en-US" sz="2400" b="0" i="0" baseline="30000" dirty="0">
                <a:solidFill>
                  <a:schemeClr val="bg1"/>
                </a:solidFill>
                <a:effectLst/>
                <a:latin typeface="Söhne"/>
              </a:rPr>
              <a:t>Error messages for incorrect login attempts</a:t>
            </a:r>
            <a:endParaRPr lang="en-US" sz="2400" b="0" i="0" baseline="30000" dirty="0">
              <a:solidFill>
                <a:schemeClr val="bg1"/>
              </a:solidFill>
              <a:effectLst/>
              <a:latin typeface="Söhne"/>
            </a:endParaRPr>
          </a:p>
          <a:p>
            <a:pPr marL="457200" lvl="0" indent="-336550" algn="just" rtl="0">
              <a:lnSpc>
                <a:spcPct val="115000"/>
              </a:lnSpc>
              <a:spcBef>
                <a:spcPts val="0"/>
              </a:spcBef>
              <a:spcAft>
                <a:spcPts val="0"/>
              </a:spcAft>
              <a:buSzPts val="1700"/>
              <a:buFont typeface="Times New Roman" panose="02020603050405020304"/>
              <a:buAutoNum type="arabicPeriod" startAt="4"/>
            </a:pPr>
            <a:endParaRPr sz="1700" b="1"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27"/>
        <p:cNvGrpSpPr/>
        <p:nvPr/>
      </p:nvGrpSpPr>
      <p:grpSpPr>
        <a:xfrm>
          <a:off x="0" y="0"/>
          <a:ext cx="0" cy="0"/>
          <a:chOff x="0" y="0"/>
          <a:chExt cx="0" cy="0"/>
        </a:xfrm>
      </p:grpSpPr>
      <p:sp>
        <p:nvSpPr>
          <p:cNvPr id="128" name="Google Shape;128;p22"/>
          <p:cNvSpPr txBox="1"/>
          <p:nvPr/>
        </p:nvSpPr>
        <p:spPr>
          <a:xfrm>
            <a:off x="3003600" y="242900"/>
            <a:ext cx="3136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b="1" u="sng">
                <a:latin typeface="Times New Roman" panose="02020603050405020304"/>
                <a:ea typeface="Times New Roman" panose="02020603050405020304"/>
                <a:cs typeface="Times New Roman" panose="02020603050405020304"/>
                <a:sym typeface="Times New Roman" panose="02020603050405020304"/>
              </a:rPr>
              <a:t>EXISTING SYSTEM</a:t>
            </a:r>
            <a:endParaRPr sz="2500" b="1" u="sng">
              <a:latin typeface="Times New Roman" panose="02020603050405020304"/>
              <a:ea typeface="Times New Roman" panose="02020603050405020304"/>
              <a:cs typeface="Times New Roman" panose="02020603050405020304"/>
              <a:sym typeface="Times New Roman" panose="02020603050405020304"/>
            </a:endParaRPr>
          </a:p>
        </p:txBody>
      </p:sp>
      <p:pic>
        <p:nvPicPr>
          <p:cNvPr id="129" name="Google Shape;129;p22"/>
          <p:cNvPicPr preferRelativeResize="0"/>
          <p:nvPr/>
        </p:nvPicPr>
        <p:blipFill>
          <a:blip r:embed="rId1"/>
          <a:stretch>
            <a:fillRect/>
          </a:stretch>
        </p:blipFill>
        <p:spPr>
          <a:xfrm>
            <a:off x="85250" y="53725"/>
            <a:ext cx="801100" cy="801100"/>
          </a:xfrm>
          <a:prstGeom prst="rect">
            <a:avLst/>
          </a:prstGeom>
          <a:noFill/>
          <a:ln>
            <a:noFill/>
          </a:ln>
        </p:spPr>
      </p:pic>
      <p:pic>
        <p:nvPicPr>
          <p:cNvPr id="130" name="Google Shape;130;p22"/>
          <p:cNvPicPr preferRelativeResize="0"/>
          <p:nvPr/>
        </p:nvPicPr>
        <p:blipFill>
          <a:blip r:embed="rId2"/>
          <a:stretch>
            <a:fillRect/>
          </a:stretch>
        </p:blipFill>
        <p:spPr>
          <a:xfrm>
            <a:off x="8236950" y="53725"/>
            <a:ext cx="801100" cy="947756"/>
          </a:xfrm>
          <a:prstGeom prst="rect">
            <a:avLst/>
          </a:prstGeom>
          <a:noFill/>
          <a:ln>
            <a:noFill/>
          </a:ln>
        </p:spPr>
      </p:pic>
      <p:sp>
        <p:nvSpPr>
          <p:cNvPr id="131" name="Google Shape;131;p22"/>
          <p:cNvSpPr txBox="1"/>
          <p:nvPr/>
        </p:nvSpPr>
        <p:spPr>
          <a:xfrm>
            <a:off x="379350" y="812300"/>
            <a:ext cx="8364600" cy="3139291"/>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0"/>
              </a:spcAft>
              <a:buSzPts val="1600"/>
              <a:buFont typeface="Times New Roman" panose="02020603050405020304"/>
              <a:buChar char="●"/>
            </a:pPr>
            <a:r>
              <a:rPr lang="en-US" sz="2000" b="1" i="0" baseline="30000" dirty="0">
                <a:solidFill>
                  <a:schemeClr val="bg1"/>
                </a:solidFill>
                <a:effectLst/>
                <a:latin typeface="Söhne"/>
              </a:rPr>
              <a:t>User Registration and Authentication</a:t>
            </a:r>
            <a:r>
              <a:rPr lang="en-US" sz="2000" b="0" i="0" baseline="30000" dirty="0">
                <a:solidFill>
                  <a:schemeClr val="bg1"/>
                </a:solidFill>
                <a:effectLst/>
                <a:latin typeface="Söhne"/>
              </a:rPr>
              <a:t>: Users can create accounts and log in securely to access the resume building functionalities.</a:t>
            </a:r>
            <a:endParaRPr lang="en-US" sz="2000" b="0" i="0" baseline="30000" dirty="0">
              <a:solidFill>
                <a:schemeClr val="bg1"/>
              </a:solidFill>
              <a:effectLst/>
              <a:latin typeface="Söhne"/>
            </a:endParaRPr>
          </a:p>
          <a:p>
            <a:pPr marL="457200" lvl="0" indent="-330200" algn="just" rtl="0">
              <a:spcBef>
                <a:spcPts val="0"/>
              </a:spcBef>
              <a:spcAft>
                <a:spcPts val="0"/>
              </a:spcAft>
              <a:buSzPts val="1600"/>
              <a:buFont typeface="Times New Roman" panose="02020603050405020304"/>
              <a:buChar char="●"/>
            </a:pPr>
            <a:r>
              <a:rPr lang="en-US" sz="2000" b="1" i="0" baseline="30000" dirty="0">
                <a:solidFill>
                  <a:schemeClr val="bg1"/>
                </a:solidFill>
                <a:effectLst/>
                <a:latin typeface="Söhne"/>
              </a:rPr>
              <a:t>Resume Creation Interface</a:t>
            </a:r>
            <a:r>
              <a:rPr lang="en-US" sz="2000" b="0" i="0" baseline="30000" dirty="0">
                <a:solidFill>
                  <a:schemeClr val="bg1"/>
                </a:solidFill>
                <a:effectLst/>
                <a:latin typeface="Söhne"/>
              </a:rPr>
              <a:t>: An intuitive user interface allows users to input their personal details, education, work experience, skills, and other relevant information to generate a professional resume.</a:t>
            </a:r>
            <a:r>
              <a:rPr lang="en-GB" sz="1600" dirty="0">
                <a:latin typeface="Times New Roman" panose="02020603050405020304"/>
                <a:ea typeface="Times New Roman" panose="02020603050405020304"/>
                <a:cs typeface="Times New Roman" panose="02020603050405020304"/>
                <a:sym typeface="Times New Roman" panose="02020603050405020304"/>
              </a:rPr>
              <a:t>.</a:t>
            </a:r>
            <a:endParaRPr lang="en-US" sz="16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spcBef>
                <a:spcPts val="0"/>
              </a:spcBef>
              <a:spcAft>
                <a:spcPts val="0"/>
              </a:spcAft>
              <a:buSzPts val="1600"/>
              <a:buFont typeface="Times New Roman" panose="02020603050405020304"/>
              <a:buChar char="●"/>
            </a:pPr>
            <a:r>
              <a:rPr lang="en-US" sz="2000" b="1" i="0" baseline="30000" dirty="0">
                <a:solidFill>
                  <a:schemeClr val="bg1"/>
                </a:solidFill>
                <a:effectLst/>
                <a:latin typeface="Söhne"/>
              </a:rPr>
              <a:t>Template Selection</a:t>
            </a:r>
            <a:r>
              <a:rPr lang="en-US" sz="2000" b="0" i="0" baseline="30000" dirty="0">
                <a:solidFill>
                  <a:schemeClr val="bg1"/>
                </a:solidFill>
                <a:effectLst/>
                <a:latin typeface="Söhne"/>
              </a:rPr>
              <a:t>: Users can choose from a selection of pre-designed resume templates that suit their preferences and the industry they are targeting.</a:t>
            </a:r>
            <a:endParaRPr lang="en-US" sz="2000" b="0" i="0" baseline="30000" dirty="0">
              <a:solidFill>
                <a:schemeClr val="bg1"/>
              </a:solidFill>
              <a:effectLst/>
              <a:latin typeface="Söhne"/>
            </a:endParaRPr>
          </a:p>
          <a:p>
            <a:pPr marL="457200" lvl="0" indent="-330200" algn="just" rtl="0">
              <a:spcBef>
                <a:spcPts val="0"/>
              </a:spcBef>
              <a:spcAft>
                <a:spcPts val="0"/>
              </a:spcAft>
              <a:buSzPts val="1600"/>
              <a:buFont typeface="Times New Roman" panose="02020603050405020304"/>
              <a:buChar char="●"/>
            </a:pPr>
            <a:r>
              <a:rPr lang="en-US" sz="2000" b="1" i="0" baseline="30000" dirty="0">
                <a:solidFill>
                  <a:schemeClr val="bg1"/>
                </a:solidFill>
                <a:effectLst/>
                <a:latin typeface="Söhne"/>
              </a:rPr>
              <a:t>Customization Options</a:t>
            </a:r>
            <a:r>
              <a:rPr lang="en-US" sz="2000" b="0" i="0" baseline="30000" dirty="0">
                <a:solidFill>
                  <a:schemeClr val="bg1"/>
                </a:solidFill>
                <a:effectLst/>
                <a:latin typeface="Söhne"/>
              </a:rPr>
              <a:t>: The system offers customization options such as font styles, colors, layout configurations, and section additions/removals to tailor the resume according to the user's preferences</a:t>
            </a:r>
            <a:endParaRPr lang="en-US" sz="2000" b="0" i="0" baseline="30000" dirty="0">
              <a:solidFill>
                <a:schemeClr val="bg1"/>
              </a:solidFill>
              <a:effectLst/>
              <a:latin typeface="Söhne"/>
            </a:endParaRPr>
          </a:p>
          <a:p>
            <a:pPr marL="457200" lvl="0" indent="-330200" algn="just" rtl="0">
              <a:spcBef>
                <a:spcPts val="0"/>
              </a:spcBef>
              <a:spcAft>
                <a:spcPts val="0"/>
              </a:spcAft>
              <a:buSzPts val="1600"/>
              <a:buFont typeface="Times New Roman" panose="02020603050405020304"/>
              <a:buChar char="●"/>
            </a:pPr>
            <a:r>
              <a:rPr lang="en-US" sz="2000" b="1" i="0" baseline="30000" dirty="0">
                <a:solidFill>
                  <a:schemeClr val="bg1"/>
                </a:solidFill>
                <a:effectLst/>
                <a:latin typeface="Söhne"/>
              </a:rPr>
              <a:t>Preview and Editing</a:t>
            </a:r>
            <a:r>
              <a:rPr lang="en-US" sz="2000" b="0" i="0" baseline="30000" dirty="0">
                <a:solidFill>
                  <a:schemeClr val="bg1"/>
                </a:solidFill>
                <a:effectLst/>
                <a:latin typeface="Söhne"/>
              </a:rPr>
              <a:t>: Users can preview their resumes in real-time and make edits as needed before finalizing the document.</a:t>
            </a:r>
            <a:endParaRPr lang="en-US" sz="2000" b="0" i="0" baseline="30000" dirty="0">
              <a:solidFill>
                <a:schemeClr val="bg1"/>
              </a:solidFill>
              <a:effectLst/>
              <a:latin typeface="Söhne"/>
            </a:endParaRPr>
          </a:p>
          <a:p>
            <a:pPr marL="457200" lvl="0" indent="-330200" algn="just" rtl="0">
              <a:spcBef>
                <a:spcPts val="0"/>
              </a:spcBef>
              <a:spcAft>
                <a:spcPts val="0"/>
              </a:spcAft>
              <a:buSzPts val="1600"/>
              <a:buFont typeface="Times New Roman" panose="02020603050405020304"/>
              <a:buChar char="●"/>
            </a:pPr>
            <a:r>
              <a:rPr lang="en-US" sz="2000" b="1" i="0" baseline="30000" dirty="0">
                <a:solidFill>
                  <a:schemeClr val="bg1"/>
                </a:solidFill>
                <a:effectLst/>
                <a:latin typeface="Söhne"/>
              </a:rPr>
              <a:t>Exporting Options</a:t>
            </a:r>
            <a:r>
              <a:rPr lang="en-US" sz="2000" b="0" i="0" baseline="30000" dirty="0">
                <a:solidFill>
                  <a:schemeClr val="bg1"/>
                </a:solidFill>
                <a:effectLst/>
                <a:latin typeface="Söhne"/>
              </a:rPr>
              <a:t>: Once the resume is completed, users can download it in various formats such as PDF, Word document, or plain text for easy sharing and printing.</a:t>
            </a:r>
            <a:endParaRPr lang="en-US" sz="2000" b="0" i="0" baseline="30000" dirty="0">
              <a:solidFill>
                <a:schemeClr val="bg1"/>
              </a:solidFill>
              <a:effectLst/>
              <a:latin typeface="Söhne"/>
            </a:endParaRPr>
          </a:p>
          <a:p>
            <a:pPr marL="127000" lvl="0" algn="just" rtl="0">
              <a:spcBef>
                <a:spcPts val="0"/>
              </a:spcBef>
              <a:spcAft>
                <a:spcPts val="0"/>
              </a:spcAft>
              <a:buSzPts val="1600"/>
            </a:pPr>
            <a:endParaRPr lang="en-US" sz="2000" b="0" i="0" baseline="30000" dirty="0">
              <a:solidFill>
                <a:schemeClr val="bg1"/>
              </a:solidFill>
              <a:effectLst/>
              <a:latin typeface="Söhne"/>
            </a:endParaRPr>
          </a:p>
          <a:p>
            <a:pPr marL="457200" lvl="0" indent="-330200" algn="just" rtl="0">
              <a:spcBef>
                <a:spcPts val="0"/>
              </a:spcBef>
              <a:spcAft>
                <a:spcPts val="0"/>
              </a:spcAft>
              <a:buSzPts val="1600"/>
              <a:buFont typeface="Times New Roman" panose="02020603050405020304"/>
              <a:buChar char="●"/>
            </a:pPr>
            <a:endParaRPr sz="1600" baseline="300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35"/>
        <p:cNvGrpSpPr/>
        <p:nvPr/>
      </p:nvGrpSpPr>
      <p:grpSpPr>
        <a:xfrm>
          <a:off x="0" y="0"/>
          <a:ext cx="0" cy="0"/>
          <a:chOff x="0" y="0"/>
          <a:chExt cx="0" cy="0"/>
        </a:xfrm>
      </p:grpSpPr>
      <p:sp>
        <p:nvSpPr>
          <p:cNvPr id="136" name="Google Shape;136;p23"/>
          <p:cNvSpPr txBox="1"/>
          <p:nvPr/>
        </p:nvSpPr>
        <p:spPr>
          <a:xfrm>
            <a:off x="382050" y="1001481"/>
            <a:ext cx="8379900" cy="3428601"/>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0"/>
              </a:spcAft>
              <a:buSzPts val="1600"/>
              <a:buFont typeface="Times New Roman" panose="02020603050405020304"/>
              <a:buChar char="●"/>
            </a:pPr>
            <a:r>
              <a:rPr lang="en-US" sz="2000" b="1" i="0" baseline="30000" dirty="0">
                <a:solidFill>
                  <a:schemeClr val="bg1"/>
                </a:solidFill>
                <a:effectLst/>
                <a:latin typeface="Söhne"/>
              </a:rPr>
              <a:t>User Authentication and Authorization</a:t>
            </a:r>
            <a:r>
              <a:rPr lang="en-US" sz="2000" b="0" i="0" baseline="30000" dirty="0">
                <a:solidFill>
                  <a:schemeClr val="bg1"/>
                </a:solidFill>
                <a:effectLst/>
                <a:latin typeface="Söhne"/>
              </a:rPr>
              <a:t>: Implement a secure authentication system to allow users to create accounts and log in securely. Authorization mechanisms can control access to specific features based on user roles.</a:t>
            </a:r>
            <a:endParaRPr sz="1600" baseline="300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spcBef>
                <a:spcPts val="0"/>
              </a:spcBef>
              <a:spcAft>
                <a:spcPts val="0"/>
              </a:spcAft>
              <a:buSzPts val="1600"/>
              <a:buFont typeface="Times New Roman" panose="02020603050405020304"/>
              <a:buChar char="●"/>
            </a:pPr>
            <a:r>
              <a:rPr lang="en-US" sz="2000" b="1" i="0" baseline="30000" dirty="0">
                <a:solidFill>
                  <a:schemeClr val="bg1"/>
                </a:solidFill>
                <a:effectLst/>
                <a:latin typeface="Söhne"/>
              </a:rPr>
              <a:t>User Profile Management</a:t>
            </a:r>
            <a:r>
              <a:rPr lang="en-US" sz="2000" b="0" i="0" baseline="30000" dirty="0">
                <a:solidFill>
                  <a:schemeClr val="bg1"/>
                </a:solidFill>
                <a:effectLst/>
                <a:latin typeface="Söhne"/>
              </a:rPr>
              <a:t>: Allow users to create and manage their profiles, including personal information, contact details, and employment history</a:t>
            </a:r>
            <a:endParaRPr sz="1600" baseline="300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115000"/>
              </a:lnSpc>
              <a:spcBef>
                <a:spcPts val="0"/>
              </a:spcBef>
              <a:spcAft>
                <a:spcPts val="0"/>
              </a:spcAft>
              <a:buSzPts val="1600"/>
              <a:buFont typeface="Times New Roman" panose="02020603050405020304"/>
              <a:buChar char="●"/>
            </a:pPr>
            <a:r>
              <a:rPr lang="en-US" sz="2000" b="1" i="0" baseline="30000" dirty="0">
                <a:solidFill>
                  <a:schemeClr val="bg1"/>
                </a:solidFill>
                <a:effectLst/>
                <a:latin typeface="Söhne"/>
              </a:rPr>
              <a:t>Resume Templates</a:t>
            </a:r>
            <a:r>
              <a:rPr lang="en-US" sz="2000" b="0" i="0" baseline="30000" dirty="0">
                <a:solidFill>
                  <a:schemeClr val="bg1"/>
                </a:solidFill>
                <a:effectLst/>
                <a:latin typeface="Söhne"/>
              </a:rPr>
              <a:t>: Provide a variety of customizable resume templates for users to choose from, catering to different industries and job roles.</a:t>
            </a:r>
            <a:endParaRPr lang="en-US" sz="2000" b="0" i="0" baseline="30000" dirty="0">
              <a:solidFill>
                <a:schemeClr val="bg1"/>
              </a:solidFill>
              <a:effectLst/>
              <a:latin typeface="Söhne"/>
            </a:endParaRPr>
          </a:p>
          <a:p>
            <a:pPr marL="457200" lvl="0" indent="-330200" algn="just" rtl="0">
              <a:lnSpc>
                <a:spcPct val="115000"/>
              </a:lnSpc>
              <a:spcBef>
                <a:spcPts val="0"/>
              </a:spcBef>
              <a:spcAft>
                <a:spcPts val="0"/>
              </a:spcAft>
              <a:buSzPts val="1600"/>
              <a:buFont typeface="Times New Roman" panose="02020603050405020304"/>
              <a:buChar char="●"/>
            </a:pPr>
            <a:r>
              <a:rPr lang="en-US" b="1" i="0" dirty="0">
                <a:solidFill>
                  <a:schemeClr val="bg1"/>
                </a:solidFill>
                <a:effectLst/>
                <a:latin typeface="Söhne"/>
              </a:rPr>
              <a:t>Dynamic Resume Editing</a:t>
            </a:r>
            <a:r>
              <a:rPr lang="en-US" b="0" i="0" dirty="0">
                <a:solidFill>
                  <a:schemeClr val="bg1"/>
                </a:solidFill>
                <a:effectLst/>
                <a:latin typeface="Söhne"/>
              </a:rPr>
              <a:t>: Implement an intuitive and user-friendly interface for users to easily edit and customize their resumes. This could include features like drag-and-drop sections, live preview, and real-time editing</a:t>
            </a:r>
            <a:r>
              <a:rPr lang="en-US" b="0" i="0" dirty="0">
                <a:solidFill>
                  <a:srgbClr val="ECECEC"/>
                </a:solidFill>
                <a:effectLst/>
                <a:latin typeface="Söhne"/>
              </a:rPr>
              <a:t>.</a:t>
            </a:r>
            <a:endParaRPr lang="en-US" b="0" i="0" dirty="0">
              <a:solidFill>
                <a:srgbClr val="ECECEC"/>
              </a:solidFill>
              <a:effectLst/>
              <a:latin typeface="Söhne"/>
            </a:endParaRPr>
          </a:p>
          <a:p>
            <a:pPr marL="457200" lvl="0" indent="-330200" algn="just" rtl="0">
              <a:lnSpc>
                <a:spcPct val="115000"/>
              </a:lnSpc>
              <a:spcBef>
                <a:spcPts val="0"/>
              </a:spcBef>
              <a:spcAft>
                <a:spcPts val="0"/>
              </a:spcAft>
              <a:buSzPts val="1600"/>
              <a:buFont typeface="Times New Roman" panose="02020603050405020304"/>
              <a:buChar char="●"/>
            </a:pPr>
            <a:r>
              <a:rPr lang="en-US" b="1" i="0" dirty="0">
                <a:solidFill>
                  <a:schemeClr val="bg1"/>
                </a:solidFill>
                <a:effectLst/>
                <a:latin typeface="Söhne"/>
              </a:rPr>
              <a:t>Section Customization</a:t>
            </a:r>
            <a:r>
              <a:rPr lang="en-US" b="0" i="0" dirty="0">
                <a:solidFill>
                  <a:schemeClr val="bg1"/>
                </a:solidFill>
                <a:effectLst/>
                <a:latin typeface="Söhne"/>
              </a:rPr>
              <a:t>: Allow users to add, remove, and rearrange sections in their resumes to highlight their skills, experiences, education, and achievements effectively</a:t>
            </a:r>
            <a:r>
              <a:rPr lang="en-GB"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a:t>
            </a:r>
            <a:endParaRPr 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115000"/>
              </a:lnSpc>
              <a:spcBef>
                <a:spcPts val="0"/>
              </a:spcBef>
              <a:spcAft>
                <a:spcPts val="0"/>
              </a:spcAft>
              <a:buSzPts val="1600"/>
              <a:buFont typeface="Times New Roman" panose="02020603050405020304"/>
              <a:buChar char="●"/>
            </a:pPr>
            <a:r>
              <a:rPr lang="en-US" sz="2000" b="1" i="0" baseline="30000" dirty="0">
                <a:solidFill>
                  <a:schemeClr val="bg1"/>
                </a:solidFill>
                <a:effectLst/>
                <a:latin typeface="Söhne"/>
              </a:rPr>
              <a:t>Data Privacy and Security</a:t>
            </a:r>
            <a:r>
              <a:rPr lang="en-US" sz="2000" b="0" i="0" baseline="30000" dirty="0">
                <a:solidFill>
                  <a:schemeClr val="bg1"/>
                </a:solidFill>
                <a:effectLst/>
                <a:latin typeface="Söhne"/>
              </a:rPr>
              <a:t>: Implement robust security measures to protect user data, including encryption of sensitive information, secure storage practices, and compliance with data privacy regulations.</a:t>
            </a:r>
            <a:endParaRPr sz="1600" baseline="300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37" name="Google Shape;137;p23"/>
          <p:cNvPicPr preferRelativeResize="0"/>
          <p:nvPr/>
        </p:nvPicPr>
        <p:blipFill>
          <a:blip r:embed="rId1"/>
          <a:stretch>
            <a:fillRect/>
          </a:stretch>
        </p:blipFill>
        <p:spPr>
          <a:xfrm>
            <a:off x="85250" y="53725"/>
            <a:ext cx="801100" cy="801100"/>
          </a:xfrm>
          <a:prstGeom prst="rect">
            <a:avLst/>
          </a:prstGeom>
          <a:noFill/>
          <a:ln>
            <a:noFill/>
          </a:ln>
        </p:spPr>
      </p:pic>
      <p:pic>
        <p:nvPicPr>
          <p:cNvPr id="138" name="Google Shape;138;p23"/>
          <p:cNvPicPr preferRelativeResize="0"/>
          <p:nvPr/>
        </p:nvPicPr>
        <p:blipFill>
          <a:blip r:embed="rId2"/>
          <a:stretch>
            <a:fillRect/>
          </a:stretch>
        </p:blipFill>
        <p:spPr>
          <a:xfrm>
            <a:off x="8236950" y="53725"/>
            <a:ext cx="801100" cy="947756"/>
          </a:xfrm>
          <a:prstGeom prst="rect">
            <a:avLst/>
          </a:prstGeom>
          <a:noFill/>
          <a:ln>
            <a:noFill/>
          </a:ln>
        </p:spPr>
      </p:pic>
      <p:sp>
        <p:nvSpPr>
          <p:cNvPr id="139" name="Google Shape;139;p23"/>
          <p:cNvSpPr txBox="1"/>
          <p:nvPr/>
        </p:nvSpPr>
        <p:spPr>
          <a:xfrm>
            <a:off x="2923350" y="169575"/>
            <a:ext cx="3297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b="1" u="sng">
                <a:latin typeface="Times New Roman" panose="02020603050405020304"/>
                <a:ea typeface="Times New Roman" panose="02020603050405020304"/>
                <a:cs typeface="Times New Roman" panose="02020603050405020304"/>
                <a:sym typeface="Times New Roman" panose="02020603050405020304"/>
              </a:rPr>
              <a:t>PROPOSED SYSTEM</a:t>
            </a:r>
            <a:endParaRPr sz="2500" b="1" u="sng">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43"/>
        <p:cNvGrpSpPr/>
        <p:nvPr/>
      </p:nvGrpSpPr>
      <p:grpSpPr>
        <a:xfrm>
          <a:off x="0" y="0"/>
          <a:ext cx="0" cy="0"/>
          <a:chOff x="0" y="0"/>
          <a:chExt cx="0" cy="0"/>
        </a:xfrm>
      </p:grpSpPr>
      <p:pic>
        <p:nvPicPr>
          <p:cNvPr id="144" name="Google Shape;144;p24"/>
          <p:cNvPicPr preferRelativeResize="0"/>
          <p:nvPr/>
        </p:nvPicPr>
        <p:blipFill>
          <a:blip r:embed="rId1"/>
          <a:stretch>
            <a:fillRect/>
          </a:stretch>
        </p:blipFill>
        <p:spPr>
          <a:xfrm>
            <a:off x="85250" y="53725"/>
            <a:ext cx="801100" cy="801100"/>
          </a:xfrm>
          <a:prstGeom prst="rect">
            <a:avLst/>
          </a:prstGeom>
          <a:noFill/>
          <a:ln>
            <a:noFill/>
          </a:ln>
        </p:spPr>
      </p:pic>
      <p:pic>
        <p:nvPicPr>
          <p:cNvPr id="145" name="Google Shape;145;p24"/>
          <p:cNvPicPr preferRelativeResize="0"/>
          <p:nvPr/>
        </p:nvPicPr>
        <p:blipFill>
          <a:blip r:embed="rId2"/>
          <a:stretch>
            <a:fillRect/>
          </a:stretch>
        </p:blipFill>
        <p:spPr>
          <a:xfrm>
            <a:off x="8236950" y="53725"/>
            <a:ext cx="801100" cy="947756"/>
          </a:xfrm>
          <a:prstGeom prst="rect">
            <a:avLst/>
          </a:prstGeom>
          <a:noFill/>
          <a:ln>
            <a:noFill/>
          </a:ln>
        </p:spPr>
      </p:pic>
      <p:sp>
        <p:nvSpPr>
          <p:cNvPr id="146" name="Google Shape;146;p24"/>
          <p:cNvSpPr txBox="1"/>
          <p:nvPr/>
        </p:nvSpPr>
        <p:spPr>
          <a:xfrm>
            <a:off x="2250717" y="267899"/>
            <a:ext cx="5307997"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u="sng" dirty="0">
                <a:latin typeface="Times New Roman" panose="02020603050405020304"/>
                <a:ea typeface="Times New Roman" panose="02020603050405020304"/>
                <a:cs typeface="Times New Roman" panose="02020603050405020304"/>
                <a:sym typeface="Times New Roman" panose="02020603050405020304"/>
              </a:rPr>
              <a:t>ONLINE RESUME </a:t>
            </a:r>
            <a:r>
              <a:rPr lang="en-GB" sz="2300" b="1" u="sng" dirty="0">
                <a:latin typeface="Times New Roman" panose="02020603050405020304"/>
                <a:ea typeface="Times New Roman" panose="02020603050405020304"/>
                <a:cs typeface="Times New Roman" panose="02020603050405020304"/>
                <a:sym typeface="Times New Roman" panose="02020603050405020304"/>
              </a:rPr>
              <a:t> ARCHITECTURE</a:t>
            </a:r>
            <a:endParaRPr sz="2300" b="1" u="sng"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p:cNvPicPr>
            <a:picLocks noChangeAspect="1"/>
          </p:cNvPicPr>
          <p:nvPr/>
        </p:nvPicPr>
        <p:blipFill>
          <a:blip r:embed="rId3"/>
          <a:stretch>
            <a:fillRect/>
          </a:stretch>
        </p:blipFill>
        <p:spPr>
          <a:xfrm>
            <a:off x="644531" y="1061729"/>
            <a:ext cx="8092430" cy="381387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4316" y="1340643"/>
            <a:ext cx="8061995" cy="1600438"/>
          </a:xfrm>
          <a:prstGeom prst="rect">
            <a:avLst/>
          </a:prstGeom>
          <a:noFill/>
        </p:spPr>
        <p:txBody>
          <a:bodyPr wrap="square">
            <a:spAutoFit/>
          </a:bodyPr>
          <a:lstStyle/>
          <a:p>
            <a:pPr algn="l"/>
            <a:r>
              <a:rPr lang="en-US" b="1" i="0" dirty="0">
                <a:solidFill>
                  <a:schemeClr val="bg1"/>
                </a:solidFill>
                <a:effectLst/>
                <a:latin typeface="Open Sans" panose="02000000000000000000" pitchFamily="2" charset="0"/>
              </a:rPr>
              <a:t>High-Level Approach</a:t>
            </a:r>
            <a:endParaRPr lang="en-US" b="1" i="0" dirty="0">
              <a:solidFill>
                <a:schemeClr val="bg1"/>
              </a:solidFill>
              <a:effectLst/>
              <a:latin typeface="Open Sans" panose="02000000000000000000" pitchFamily="2" charset="0"/>
            </a:endParaRPr>
          </a:p>
          <a:p>
            <a:pPr algn="l">
              <a:buFont typeface="Arial" panose="020B0604020202020204" pitchFamily="34" charset="0"/>
              <a:buChar char="•"/>
            </a:pPr>
            <a:r>
              <a:rPr lang="en-US" b="0" i="0" dirty="0">
                <a:solidFill>
                  <a:schemeClr val="bg1"/>
                </a:solidFill>
                <a:effectLst/>
                <a:latin typeface="Open Sans" panose="02000000000000000000" pitchFamily="2" charset="0"/>
              </a:rPr>
              <a:t>Create a basic client-server setup of Node &amp; React and install necessary libraries required.</a:t>
            </a:r>
            <a:endParaRPr lang="en-US" b="0" i="0" dirty="0">
              <a:solidFill>
                <a:schemeClr val="bg1"/>
              </a:solidFill>
              <a:effectLst/>
              <a:latin typeface="Open Sans" panose="02000000000000000000" pitchFamily="2" charset="0"/>
            </a:endParaRPr>
          </a:p>
          <a:p>
            <a:pPr algn="l">
              <a:buFont typeface="Arial" panose="020B0604020202020204" pitchFamily="34" charset="0"/>
              <a:buChar char="•"/>
            </a:pPr>
            <a:r>
              <a:rPr lang="en-US" b="0" i="0" dirty="0">
                <a:solidFill>
                  <a:schemeClr val="bg1"/>
                </a:solidFill>
                <a:effectLst/>
                <a:latin typeface="Open Sans" panose="02000000000000000000" pitchFamily="2" charset="0"/>
              </a:rPr>
              <a:t>Build a React form by making modularized components using Material UI and React-</a:t>
            </a:r>
            <a:r>
              <a:rPr lang="en-US" b="0" i="0" dirty="0" err="1">
                <a:solidFill>
                  <a:schemeClr val="bg1"/>
                </a:solidFill>
                <a:effectLst/>
                <a:latin typeface="Open Sans" panose="02000000000000000000" pitchFamily="2" charset="0"/>
              </a:rPr>
              <a:t>Boostrap</a:t>
            </a:r>
            <a:r>
              <a:rPr lang="en-US" b="0" i="0" dirty="0">
                <a:solidFill>
                  <a:schemeClr val="bg1"/>
                </a:solidFill>
                <a:effectLst/>
                <a:latin typeface="Open Sans" panose="02000000000000000000" pitchFamily="2" charset="0"/>
              </a:rPr>
              <a:t> &amp; calling these components in sequence to get required input data to generate resume.</a:t>
            </a:r>
            <a:endParaRPr lang="en-US" b="0" i="0" dirty="0">
              <a:solidFill>
                <a:schemeClr val="bg1"/>
              </a:solidFill>
              <a:effectLst/>
              <a:latin typeface="Open Sans" panose="02000000000000000000" pitchFamily="2" charset="0"/>
            </a:endParaRPr>
          </a:p>
          <a:p>
            <a:pPr algn="l">
              <a:buFont typeface="Arial" panose="020B0604020202020204" pitchFamily="34" charset="0"/>
              <a:buChar char="•"/>
            </a:pPr>
            <a:r>
              <a:rPr lang="en-US" b="0" i="0" dirty="0">
                <a:solidFill>
                  <a:schemeClr val="bg1"/>
                </a:solidFill>
                <a:effectLst/>
                <a:latin typeface="Open Sans" panose="02000000000000000000" pitchFamily="2" charset="0"/>
              </a:rPr>
              <a:t>Process the information on the server(Node) and using some HTML to PDF libraries to generate the resume.</a:t>
            </a:r>
            <a:endParaRPr lang="en-US" b="0" i="0" dirty="0">
              <a:solidFill>
                <a:schemeClr val="bg1"/>
              </a:solidFill>
              <a:effectLst/>
              <a:latin typeface="Open Sans" panose="02000000000000000000" pitchFamily="2" charset="0"/>
            </a:endParaRPr>
          </a:p>
          <a:p>
            <a:pPr algn="l">
              <a:buFont typeface="Arial" panose="020B0604020202020204" pitchFamily="34" charset="0"/>
              <a:buChar char="•"/>
            </a:pPr>
            <a:r>
              <a:rPr lang="en-US" b="0" i="0" dirty="0">
                <a:solidFill>
                  <a:schemeClr val="bg1"/>
                </a:solidFill>
                <a:effectLst/>
                <a:latin typeface="Open Sans" panose="02000000000000000000" pitchFamily="2" charset="0"/>
              </a:rPr>
              <a:t>Finally, make it auto-download on client side.</a:t>
            </a:r>
            <a:endParaRPr lang="en-US" b="0" i="0" dirty="0">
              <a:solidFill>
                <a:schemeClr val="bg1"/>
              </a:solidFill>
              <a:effectLst/>
              <a:latin typeface="Open Sans" panose="02000000000000000000"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51"/>
        <p:cNvGrpSpPr/>
        <p:nvPr/>
      </p:nvGrpSpPr>
      <p:grpSpPr>
        <a:xfrm>
          <a:off x="0" y="0"/>
          <a:ext cx="0" cy="0"/>
          <a:chOff x="0" y="0"/>
          <a:chExt cx="0" cy="0"/>
        </a:xfrm>
      </p:grpSpPr>
      <p:pic>
        <p:nvPicPr>
          <p:cNvPr id="152" name="Google Shape;152;p25"/>
          <p:cNvPicPr preferRelativeResize="0"/>
          <p:nvPr/>
        </p:nvPicPr>
        <p:blipFill>
          <a:blip r:embed="rId1"/>
          <a:stretch>
            <a:fillRect/>
          </a:stretch>
        </p:blipFill>
        <p:spPr>
          <a:xfrm>
            <a:off x="85250" y="53725"/>
            <a:ext cx="801100" cy="801100"/>
          </a:xfrm>
          <a:prstGeom prst="rect">
            <a:avLst/>
          </a:prstGeom>
          <a:noFill/>
          <a:ln>
            <a:noFill/>
          </a:ln>
        </p:spPr>
      </p:pic>
      <p:pic>
        <p:nvPicPr>
          <p:cNvPr id="153" name="Google Shape;153;p25"/>
          <p:cNvPicPr preferRelativeResize="0"/>
          <p:nvPr/>
        </p:nvPicPr>
        <p:blipFill>
          <a:blip r:embed="rId2"/>
          <a:stretch>
            <a:fillRect/>
          </a:stretch>
        </p:blipFill>
        <p:spPr>
          <a:xfrm>
            <a:off x="8236950" y="53725"/>
            <a:ext cx="725200" cy="857950"/>
          </a:xfrm>
          <a:prstGeom prst="rect">
            <a:avLst/>
          </a:prstGeom>
          <a:noFill/>
          <a:ln>
            <a:noFill/>
          </a:ln>
        </p:spPr>
      </p:pic>
      <p:sp>
        <p:nvSpPr>
          <p:cNvPr id="155" name="Google Shape;155;p25"/>
          <p:cNvSpPr txBox="1"/>
          <p:nvPr/>
        </p:nvSpPr>
        <p:spPr>
          <a:xfrm>
            <a:off x="3422563" y="169575"/>
            <a:ext cx="2298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b="1" u="sng">
                <a:latin typeface="Times New Roman" panose="02020603050405020304"/>
                <a:ea typeface="Times New Roman" panose="02020603050405020304"/>
                <a:cs typeface="Times New Roman" panose="02020603050405020304"/>
                <a:sym typeface="Times New Roman" panose="02020603050405020304"/>
              </a:rPr>
              <a:t>FLOWCHART</a:t>
            </a:r>
            <a:endParaRPr sz="2500" b="1" u="sng">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p:cNvPicPr>
            <a:picLocks noChangeAspect="1"/>
          </p:cNvPicPr>
          <p:nvPr/>
        </p:nvPicPr>
        <p:blipFill>
          <a:blip r:embed="rId3"/>
          <a:stretch>
            <a:fillRect/>
          </a:stretch>
        </p:blipFill>
        <p:spPr>
          <a:xfrm>
            <a:off x="1524000" y="855131"/>
            <a:ext cx="6096000" cy="343323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94"/>
        <p:cNvGrpSpPr/>
        <p:nvPr/>
      </p:nvGrpSpPr>
      <p:grpSpPr>
        <a:xfrm>
          <a:off x="0" y="0"/>
          <a:ext cx="0" cy="0"/>
          <a:chOff x="0" y="0"/>
          <a:chExt cx="0" cy="0"/>
        </a:xfrm>
      </p:grpSpPr>
      <p:sp>
        <p:nvSpPr>
          <p:cNvPr id="195" name="Google Shape;195;p30"/>
          <p:cNvSpPr txBox="1"/>
          <p:nvPr/>
        </p:nvSpPr>
        <p:spPr>
          <a:xfrm>
            <a:off x="704250" y="1155574"/>
            <a:ext cx="7735500" cy="2231350"/>
          </a:xfrm>
          <a:prstGeom prst="rect">
            <a:avLst/>
          </a:prstGeom>
          <a:noFill/>
          <a:ln>
            <a:noFill/>
          </a:ln>
        </p:spPr>
        <p:txBody>
          <a:bodyPr spcFirstLastPara="1" wrap="square" lIns="91425" tIns="91425" rIns="91425" bIns="91425" anchor="t" anchorCtr="0">
            <a:spAutoFit/>
          </a:bodyPr>
          <a:lstStyle/>
          <a:p>
            <a:pPr marL="628650" lvl="0" indent="-355600" algn="l" rtl="0">
              <a:lnSpc>
                <a:spcPct val="150000"/>
              </a:lnSpc>
              <a:spcBef>
                <a:spcPts val="0"/>
              </a:spcBef>
              <a:spcAft>
                <a:spcPts val="0"/>
              </a:spcAft>
              <a:buClr>
                <a:schemeClr val="lt1"/>
              </a:buClr>
              <a:buSzPts val="2000"/>
              <a:buFont typeface="Times New Roman" panose="02020603050405020304"/>
              <a:buChar char="●"/>
            </a:pPr>
            <a:r>
              <a:rPr lang="en-US" sz="2800" b="1" i="0" baseline="30000" dirty="0">
                <a:solidFill>
                  <a:schemeClr val="bg2"/>
                </a:solidFill>
                <a:effectLst/>
                <a:latin typeface="Söhne"/>
              </a:rPr>
              <a:t>Accessibility</a:t>
            </a:r>
            <a:endParaRPr lang="en-US" sz="2800" b="1" i="0" baseline="30000" dirty="0">
              <a:solidFill>
                <a:schemeClr val="bg2"/>
              </a:solidFill>
              <a:effectLst/>
              <a:latin typeface="Söhne"/>
            </a:endParaRPr>
          </a:p>
          <a:p>
            <a:pPr marL="628650" lvl="0" indent="-355600" algn="l" rtl="0">
              <a:lnSpc>
                <a:spcPct val="150000"/>
              </a:lnSpc>
              <a:spcBef>
                <a:spcPts val="0"/>
              </a:spcBef>
              <a:spcAft>
                <a:spcPts val="0"/>
              </a:spcAft>
              <a:buClr>
                <a:schemeClr val="lt1"/>
              </a:buClr>
              <a:buSzPts val="2000"/>
              <a:buFont typeface="Times New Roman" panose="02020603050405020304"/>
              <a:buChar char="●"/>
            </a:pPr>
            <a:r>
              <a:rPr lang="en-US" sz="2800" b="1" i="0" baseline="30000" dirty="0">
                <a:solidFill>
                  <a:schemeClr val="bg2"/>
                </a:solidFill>
                <a:effectLst/>
                <a:latin typeface="Söhne"/>
              </a:rPr>
              <a:t>Platform Independence</a:t>
            </a:r>
            <a:endParaRPr lang="en-US" sz="2800" b="1" i="0" baseline="30000" dirty="0">
              <a:solidFill>
                <a:schemeClr val="bg2"/>
              </a:solidFill>
              <a:effectLst/>
              <a:latin typeface="Söhne"/>
            </a:endParaRPr>
          </a:p>
          <a:p>
            <a:pPr marL="628650" lvl="0" indent="-355600" algn="l" rtl="0">
              <a:lnSpc>
                <a:spcPct val="150000"/>
              </a:lnSpc>
              <a:spcBef>
                <a:spcPts val="0"/>
              </a:spcBef>
              <a:spcAft>
                <a:spcPts val="0"/>
              </a:spcAft>
              <a:buClr>
                <a:schemeClr val="lt1"/>
              </a:buClr>
              <a:buSzPts val="2000"/>
              <a:buFont typeface="Times New Roman" panose="02020603050405020304"/>
              <a:buChar char="●"/>
            </a:pPr>
            <a:r>
              <a:rPr lang="en-US" sz="2800" b="1" i="0" baseline="30000" dirty="0">
                <a:solidFill>
                  <a:schemeClr val="bg2"/>
                </a:solidFill>
                <a:effectLst/>
                <a:latin typeface="Söhne"/>
              </a:rPr>
              <a:t>User-Friendly Interface</a:t>
            </a:r>
            <a:endParaRPr sz="2000" baseline="30000" dirty="0">
              <a:solidFill>
                <a:schemeClr val="bg2"/>
              </a:solidFill>
              <a:latin typeface="Times New Roman" panose="02020603050405020304"/>
              <a:ea typeface="Times New Roman" panose="02020603050405020304"/>
              <a:cs typeface="Times New Roman" panose="02020603050405020304"/>
              <a:sym typeface="Times New Roman" panose="02020603050405020304"/>
            </a:endParaRPr>
          </a:p>
          <a:p>
            <a:pPr marL="628650" lvl="0" indent="-355600" algn="l" rtl="0">
              <a:lnSpc>
                <a:spcPct val="150000"/>
              </a:lnSpc>
              <a:spcBef>
                <a:spcPts val="0"/>
              </a:spcBef>
              <a:spcAft>
                <a:spcPts val="0"/>
              </a:spcAft>
              <a:buClr>
                <a:schemeClr val="lt1"/>
              </a:buClr>
              <a:buSzPts val="2000"/>
              <a:buFont typeface="Times New Roman" panose="02020603050405020304"/>
              <a:buChar char="●"/>
            </a:pPr>
            <a:r>
              <a:rPr lang="en-US" sz="2800" b="1" i="0" baseline="30000" dirty="0">
                <a:solidFill>
                  <a:schemeClr val="bg2"/>
                </a:solidFill>
                <a:effectLst/>
                <a:latin typeface="Söhne"/>
              </a:rPr>
              <a:t>Cost-Effective</a:t>
            </a:r>
            <a:endParaRPr lang="en-US" sz="2800" b="1" i="0" baseline="30000" dirty="0">
              <a:solidFill>
                <a:schemeClr val="bg2"/>
              </a:solidFill>
              <a:effectLst/>
              <a:latin typeface="Söhne"/>
            </a:endParaRPr>
          </a:p>
          <a:p>
            <a:pPr marL="628650" lvl="0" indent="-355600" algn="l" rtl="0">
              <a:lnSpc>
                <a:spcPct val="150000"/>
              </a:lnSpc>
              <a:spcBef>
                <a:spcPts val="0"/>
              </a:spcBef>
              <a:spcAft>
                <a:spcPts val="0"/>
              </a:spcAft>
              <a:buClr>
                <a:schemeClr val="lt1"/>
              </a:buClr>
              <a:buSzPts val="2000"/>
              <a:buFont typeface="Times New Roman" panose="02020603050405020304"/>
              <a:buChar char="●"/>
            </a:pPr>
            <a:endParaRPr dirty="0"/>
          </a:p>
        </p:txBody>
      </p:sp>
      <p:pic>
        <p:nvPicPr>
          <p:cNvPr id="196" name="Google Shape;196;p30"/>
          <p:cNvPicPr preferRelativeResize="0"/>
          <p:nvPr/>
        </p:nvPicPr>
        <p:blipFill>
          <a:blip r:embed="rId1"/>
          <a:stretch>
            <a:fillRect/>
          </a:stretch>
        </p:blipFill>
        <p:spPr>
          <a:xfrm>
            <a:off x="85250" y="53725"/>
            <a:ext cx="801100" cy="801100"/>
          </a:xfrm>
          <a:prstGeom prst="rect">
            <a:avLst/>
          </a:prstGeom>
          <a:noFill/>
          <a:ln>
            <a:noFill/>
          </a:ln>
        </p:spPr>
      </p:pic>
      <p:pic>
        <p:nvPicPr>
          <p:cNvPr id="197" name="Google Shape;197;p30"/>
          <p:cNvPicPr preferRelativeResize="0"/>
          <p:nvPr/>
        </p:nvPicPr>
        <p:blipFill>
          <a:blip r:embed="rId2"/>
          <a:stretch>
            <a:fillRect/>
          </a:stretch>
        </p:blipFill>
        <p:spPr>
          <a:xfrm>
            <a:off x="8236950" y="53725"/>
            <a:ext cx="801100" cy="947756"/>
          </a:xfrm>
          <a:prstGeom prst="rect">
            <a:avLst/>
          </a:prstGeom>
          <a:noFill/>
          <a:ln>
            <a:noFill/>
          </a:ln>
        </p:spPr>
      </p:pic>
      <p:sp>
        <p:nvSpPr>
          <p:cNvPr id="198" name="Google Shape;198;p30"/>
          <p:cNvSpPr txBox="1"/>
          <p:nvPr/>
        </p:nvSpPr>
        <p:spPr>
          <a:xfrm>
            <a:off x="3367958" y="454275"/>
            <a:ext cx="2320866"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u="sng" dirty="0">
                <a:solidFill>
                  <a:schemeClr val="lt1"/>
                </a:solidFill>
                <a:latin typeface="Times New Roman" panose="02020603050405020304"/>
                <a:ea typeface="Times New Roman" panose="02020603050405020304"/>
                <a:cs typeface="Times New Roman" panose="02020603050405020304"/>
                <a:sym typeface="Times New Roman" panose="02020603050405020304"/>
              </a:rPr>
              <a:t>ADVANTAGES</a:t>
            </a:r>
            <a:endParaRPr sz="2700" b="1" u="sng"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02"/>
        <p:cNvGrpSpPr/>
        <p:nvPr/>
      </p:nvGrpSpPr>
      <p:grpSpPr>
        <a:xfrm>
          <a:off x="0" y="0"/>
          <a:ext cx="0" cy="0"/>
          <a:chOff x="0" y="0"/>
          <a:chExt cx="0" cy="0"/>
        </a:xfrm>
      </p:grpSpPr>
      <p:sp>
        <p:nvSpPr>
          <p:cNvPr id="203" name="Google Shape;203;p31"/>
          <p:cNvSpPr txBox="1"/>
          <p:nvPr/>
        </p:nvSpPr>
        <p:spPr>
          <a:xfrm>
            <a:off x="85250" y="1001481"/>
            <a:ext cx="8507400" cy="3762538"/>
          </a:xfrm>
          <a:prstGeom prst="rect">
            <a:avLst/>
          </a:prstGeom>
          <a:noFill/>
          <a:ln>
            <a:noFill/>
          </a:ln>
        </p:spPr>
        <p:txBody>
          <a:bodyPr spcFirstLastPara="1" wrap="square" lIns="91425" tIns="91425" rIns="91425" bIns="91425" anchor="t" anchorCtr="0">
            <a:spAutoFit/>
          </a:bodyPr>
          <a:lstStyle/>
          <a:p>
            <a:pPr marL="685800" lvl="0" indent="-342900" algn="just" rtl="0">
              <a:lnSpc>
                <a:spcPct val="115000"/>
              </a:lnSpc>
              <a:spcBef>
                <a:spcPts val="1100"/>
              </a:spcBef>
              <a:spcAft>
                <a:spcPts val="0"/>
              </a:spcAft>
              <a:buClr>
                <a:schemeClr val="lt1"/>
              </a:buClr>
              <a:buSzPts val="1800"/>
              <a:buFont typeface="Times New Roman" panose="02020603050405020304"/>
              <a:buChar char="●"/>
            </a:pPr>
            <a:r>
              <a:rPr lang="en-US" sz="2400" b="0" i="0" baseline="30000" dirty="0">
                <a:solidFill>
                  <a:schemeClr val="bg2"/>
                </a:solidFill>
                <a:effectLst/>
                <a:latin typeface="Söhne"/>
              </a:rPr>
              <a:t>Despite offering various templates and customization options, some users may find the level of customization limited compared to desktop-based resume building software. Advanced formatting options or design flexibility may be restricted in a web-based environment.</a:t>
            </a:r>
            <a:endParaRPr sz="1800" baseline="30000" dirty="0">
              <a:solidFill>
                <a:schemeClr val="bg2"/>
              </a:solidFill>
              <a:latin typeface="Times New Roman" panose="02020603050405020304"/>
              <a:ea typeface="Times New Roman" panose="02020603050405020304"/>
              <a:cs typeface="Times New Roman" panose="02020603050405020304"/>
              <a:sym typeface="Times New Roman" panose="02020603050405020304"/>
            </a:endParaRPr>
          </a:p>
          <a:p>
            <a:pPr marL="685800" lvl="0" indent="0" algn="just" rtl="0">
              <a:lnSpc>
                <a:spcPct val="20000"/>
              </a:lnSpc>
              <a:spcBef>
                <a:spcPts val="200"/>
              </a:spcBef>
              <a:spcAft>
                <a:spcPts val="0"/>
              </a:spcAft>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p>
            <a:pPr marL="685800" lvl="0" indent="-342900" algn="just" rtl="0">
              <a:lnSpc>
                <a:spcPct val="115000"/>
              </a:lnSpc>
              <a:spcBef>
                <a:spcPts val="1100"/>
              </a:spcBef>
              <a:spcAft>
                <a:spcPts val="0"/>
              </a:spcAft>
              <a:buClr>
                <a:schemeClr val="lt1"/>
              </a:buClr>
              <a:buSzPts val="1800"/>
              <a:buFont typeface="Times New Roman" panose="02020603050405020304"/>
              <a:buChar char="●"/>
            </a:pPr>
            <a:r>
              <a:rPr lang="en-US" sz="2400" b="0" i="0" baseline="30000" dirty="0">
                <a:solidFill>
                  <a:schemeClr val="bg2"/>
                </a:solidFill>
                <a:effectLst/>
                <a:latin typeface="Söhne"/>
              </a:rPr>
              <a:t>Users need a stable internet connection to access and use the online resume builder.</a:t>
            </a:r>
            <a:endParaRPr sz="1800" baseline="30000" dirty="0">
              <a:solidFill>
                <a:schemeClr val="bg2"/>
              </a:solidFill>
              <a:latin typeface="Times New Roman" panose="02020603050405020304"/>
              <a:ea typeface="Times New Roman" panose="02020603050405020304"/>
              <a:cs typeface="Times New Roman" panose="02020603050405020304"/>
              <a:sym typeface="Times New Roman" panose="02020603050405020304"/>
            </a:endParaRPr>
          </a:p>
          <a:p>
            <a:pPr marL="685800" lvl="0" indent="0" algn="just" rtl="0">
              <a:lnSpc>
                <a:spcPct val="20000"/>
              </a:lnSpc>
              <a:spcBef>
                <a:spcPts val="200"/>
              </a:spcBef>
              <a:spcAft>
                <a:spcPts val="0"/>
              </a:spcAft>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p>
            <a:pPr marL="685800" lvl="0" indent="-342900" algn="just" rtl="0">
              <a:lnSpc>
                <a:spcPct val="115000"/>
              </a:lnSpc>
              <a:spcBef>
                <a:spcPts val="1100"/>
              </a:spcBef>
              <a:spcAft>
                <a:spcPts val="0"/>
              </a:spcAft>
              <a:buClr>
                <a:schemeClr val="lt1"/>
              </a:buClr>
              <a:buSzPts val="1800"/>
              <a:buFont typeface="Times New Roman" panose="02020603050405020304"/>
              <a:buChar char="●"/>
            </a:pPr>
            <a:r>
              <a:rPr lang="en-US" sz="2400" b="0" i="0" baseline="30000" dirty="0">
                <a:solidFill>
                  <a:schemeClr val="bg2"/>
                </a:solidFill>
                <a:effectLst/>
                <a:latin typeface="Söhne"/>
              </a:rPr>
              <a:t>Storing personal and sensitive information online raises security concerns.</a:t>
            </a:r>
            <a:endParaRPr sz="1800" baseline="30000" dirty="0">
              <a:solidFill>
                <a:schemeClr val="bg2"/>
              </a:solidFill>
              <a:latin typeface="Times New Roman" panose="02020603050405020304"/>
              <a:ea typeface="Times New Roman" panose="02020603050405020304"/>
              <a:cs typeface="Times New Roman" panose="02020603050405020304"/>
              <a:sym typeface="Times New Roman" panose="02020603050405020304"/>
            </a:endParaRPr>
          </a:p>
          <a:p>
            <a:pPr marL="685800" lvl="0" indent="0" algn="just" rtl="0">
              <a:lnSpc>
                <a:spcPct val="20000"/>
              </a:lnSpc>
              <a:spcBef>
                <a:spcPts val="200"/>
              </a:spcBef>
              <a:spcAft>
                <a:spcPts val="0"/>
              </a:spcAft>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p>
            <a:pPr marL="685800" lvl="0" indent="-342900" algn="just" rtl="0">
              <a:lnSpc>
                <a:spcPct val="115000"/>
              </a:lnSpc>
              <a:spcBef>
                <a:spcPts val="1100"/>
              </a:spcBef>
              <a:spcAft>
                <a:spcPts val="0"/>
              </a:spcAft>
              <a:buSzPts val="1800"/>
              <a:buFont typeface="Times New Roman" panose="02020603050405020304"/>
              <a:buChar char="●"/>
            </a:pPr>
            <a:r>
              <a:rPr lang="en-US" sz="2400" b="0" i="0" baseline="30000" dirty="0">
                <a:solidFill>
                  <a:schemeClr val="bg2"/>
                </a:solidFill>
                <a:effectLst/>
                <a:latin typeface="Söhne"/>
              </a:rPr>
              <a:t>: Users may have concerns about their privacy and the confidentiality of their personal information when using an online resume builder</a:t>
            </a:r>
            <a:endParaRPr sz="1800" baseline="30000" dirty="0">
              <a:solidFill>
                <a:schemeClr val="bg2"/>
              </a:solidFill>
              <a:latin typeface="Times New Roman" panose="02020603050405020304"/>
              <a:ea typeface="Times New Roman" panose="02020603050405020304"/>
              <a:cs typeface="Times New Roman" panose="02020603050405020304"/>
              <a:sym typeface="Times New Roman" panose="02020603050405020304"/>
            </a:endParaRPr>
          </a:p>
          <a:p>
            <a:pPr marL="685800" lvl="0" indent="0" algn="just" rtl="0">
              <a:lnSpc>
                <a:spcPct val="20000"/>
              </a:lnSpc>
              <a:spcBef>
                <a:spcPts val="200"/>
              </a:spcBef>
              <a:spcAft>
                <a:spcPts val="0"/>
              </a:spcAft>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p>
            <a:pPr marL="685800" lvl="0" indent="-342900" algn="just" rtl="0">
              <a:lnSpc>
                <a:spcPct val="115000"/>
              </a:lnSpc>
              <a:spcBef>
                <a:spcPts val="1100"/>
              </a:spcBef>
              <a:spcAft>
                <a:spcPts val="0"/>
              </a:spcAft>
              <a:buClr>
                <a:schemeClr val="lt1"/>
              </a:buClr>
              <a:buSzPts val="1800"/>
              <a:buFont typeface="Times New Roman" panose="02020603050405020304"/>
              <a:buChar char="●"/>
            </a:pPr>
            <a:r>
              <a:rPr lang="en-US" sz="2400" b="0" i="0" baseline="30000" dirty="0">
                <a:solidFill>
                  <a:schemeClr val="bg2"/>
                </a:solidFill>
                <a:effectLst/>
                <a:latin typeface="Söhne"/>
              </a:rPr>
              <a:t>Depending on server load and network latency, users may experience performance issues such as slow loading times or unresponsiveness, particularly during peak usage periods</a:t>
            </a:r>
            <a:endParaRPr sz="1800" baseline="30000" dirty="0">
              <a:solidFill>
                <a:schemeClr val="bg2"/>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04" name="Google Shape;204;p31"/>
          <p:cNvPicPr preferRelativeResize="0"/>
          <p:nvPr/>
        </p:nvPicPr>
        <p:blipFill>
          <a:blip r:embed="rId1"/>
          <a:stretch>
            <a:fillRect/>
          </a:stretch>
        </p:blipFill>
        <p:spPr>
          <a:xfrm>
            <a:off x="85250" y="53725"/>
            <a:ext cx="801100" cy="801100"/>
          </a:xfrm>
          <a:prstGeom prst="rect">
            <a:avLst/>
          </a:prstGeom>
          <a:noFill/>
          <a:ln>
            <a:noFill/>
          </a:ln>
        </p:spPr>
      </p:pic>
      <p:pic>
        <p:nvPicPr>
          <p:cNvPr id="205" name="Google Shape;205;p31"/>
          <p:cNvPicPr preferRelativeResize="0"/>
          <p:nvPr/>
        </p:nvPicPr>
        <p:blipFill>
          <a:blip r:embed="rId2"/>
          <a:stretch>
            <a:fillRect/>
          </a:stretch>
        </p:blipFill>
        <p:spPr>
          <a:xfrm>
            <a:off x="8236950" y="53725"/>
            <a:ext cx="801100" cy="947756"/>
          </a:xfrm>
          <a:prstGeom prst="rect">
            <a:avLst/>
          </a:prstGeom>
          <a:noFill/>
          <a:ln>
            <a:noFill/>
          </a:ln>
        </p:spPr>
      </p:pic>
      <p:sp>
        <p:nvSpPr>
          <p:cNvPr id="207" name="Google Shape;207;p31"/>
          <p:cNvSpPr txBox="1"/>
          <p:nvPr/>
        </p:nvSpPr>
        <p:spPr>
          <a:xfrm>
            <a:off x="3188169" y="374182"/>
            <a:ext cx="2301562"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u="sng" dirty="0">
                <a:latin typeface="Times New Roman" panose="02020603050405020304"/>
                <a:ea typeface="Times New Roman" panose="02020603050405020304"/>
                <a:cs typeface="Times New Roman" panose="02020603050405020304"/>
                <a:sym typeface="Times New Roman" panose="02020603050405020304"/>
              </a:rPr>
              <a:t>LIMITATIONS</a:t>
            </a:r>
            <a:endParaRPr sz="2400" b="1" u="sng"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11"/>
        <p:cNvGrpSpPr/>
        <p:nvPr/>
      </p:nvGrpSpPr>
      <p:grpSpPr>
        <a:xfrm>
          <a:off x="0" y="0"/>
          <a:ext cx="0" cy="0"/>
          <a:chOff x="0" y="0"/>
          <a:chExt cx="0" cy="0"/>
        </a:xfrm>
      </p:grpSpPr>
      <p:sp>
        <p:nvSpPr>
          <p:cNvPr id="212" name="Google Shape;212;p32"/>
          <p:cNvSpPr txBox="1"/>
          <p:nvPr/>
        </p:nvSpPr>
        <p:spPr>
          <a:xfrm>
            <a:off x="1808250" y="1955600"/>
            <a:ext cx="736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pic>
        <p:nvPicPr>
          <p:cNvPr id="214" name="Google Shape;214;p32"/>
          <p:cNvPicPr preferRelativeResize="0"/>
          <p:nvPr/>
        </p:nvPicPr>
        <p:blipFill>
          <a:blip r:embed="rId1"/>
          <a:stretch>
            <a:fillRect/>
          </a:stretch>
        </p:blipFill>
        <p:spPr>
          <a:xfrm>
            <a:off x="85250" y="53725"/>
            <a:ext cx="801100" cy="801100"/>
          </a:xfrm>
          <a:prstGeom prst="rect">
            <a:avLst/>
          </a:prstGeom>
          <a:noFill/>
          <a:ln>
            <a:noFill/>
          </a:ln>
        </p:spPr>
      </p:pic>
      <p:pic>
        <p:nvPicPr>
          <p:cNvPr id="215" name="Google Shape;215;p32"/>
          <p:cNvPicPr preferRelativeResize="0"/>
          <p:nvPr/>
        </p:nvPicPr>
        <p:blipFill>
          <a:blip r:embed="rId2"/>
          <a:stretch>
            <a:fillRect/>
          </a:stretch>
        </p:blipFill>
        <p:spPr>
          <a:xfrm>
            <a:off x="8236950" y="53725"/>
            <a:ext cx="801100" cy="947756"/>
          </a:xfrm>
          <a:prstGeom prst="rect">
            <a:avLst/>
          </a:prstGeom>
          <a:noFill/>
          <a:ln>
            <a:noFill/>
          </a:ln>
        </p:spPr>
      </p:pic>
      <p:sp>
        <p:nvSpPr>
          <p:cNvPr id="216" name="Google Shape;216;p32"/>
          <p:cNvSpPr txBox="1"/>
          <p:nvPr/>
        </p:nvSpPr>
        <p:spPr>
          <a:xfrm>
            <a:off x="3429169" y="459214"/>
            <a:ext cx="3669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u="sng" dirty="0">
                <a:solidFill>
                  <a:schemeClr val="lt1"/>
                </a:solidFill>
                <a:latin typeface="Times New Roman" panose="02020603050405020304"/>
                <a:cs typeface="Times New Roman" panose="02020603050405020304"/>
                <a:sym typeface="Times New Roman" panose="02020603050405020304"/>
              </a:rPr>
              <a:t>OUTPUT</a:t>
            </a:r>
            <a:endParaRPr sz="2500" dirty="0"/>
          </a:p>
        </p:txBody>
      </p:sp>
      <p:pic>
        <p:nvPicPr>
          <p:cNvPr id="2" name="Picture 1"/>
          <p:cNvPicPr>
            <a:picLocks noChangeAspect="1"/>
          </p:cNvPicPr>
          <p:nvPr/>
        </p:nvPicPr>
        <p:blipFill>
          <a:blip r:embed="rId3"/>
          <a:stretch>
            <a:fillRect/>
          </a:stretch>
        </p:blipFill>
        <p:spPr>
          <a:xfrm>
            <a:off x="1239750" y="1243125"/>
            <a:ext cx="6096000" cy="363502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21"/>
        <p:cNvGrpSpPr/>
        <p:nvPr/>
      </p:nvGrpSpPr>
      <p:grpSpPr>
        <a:xfrm>
          <a:off x="0" y="0"/>
          <a:ext cx="0" cy="0"/>
          <a:chOff x="0" y="0"/>
          <a:chExt cx="0" cy="0"/>
        </a:xfrm>
      </p:grpSpPr>
      <p:pic>
        <p:nvPicPr>
          <p:cNvPr id="223" name="Google Shape;223;p33"/>
          <p:cNvPicPr preferRelativeResize="0"/>
          <p:nvPr/>
        </p:nvPicPr>
        <p:blipFill>
          <a:blip r:embed="rId1"/>
          <a:stretch>
            <a:fillRect/>
          </a:stretch>
        </p:blipFill>
        <p:spPr>
          <a:xfrm>
            <a:off x="85250" y="53725"/>
            <a:ext cx="801100" cy="801100"/>
          </a:xfrm>
          <a:prstGeom prst="rect">
            <a:avLst/>
          </a:prstGeom>
          <a:noFill/>
          <a:ln>
            <a:noFill/>
          </a:ln>
        </p:spPr>
      </p:pic>
      <p:pic>
        <p:nvPicPr>
          <p:cNvPr id="224" name="Google Shape;224;p33"/>
          <p:cNvPicPr preferRelativeResize="0"/>
          <p:nvPr/>
        </p:nvPicPr>
        <p:blipFill>
          <a:blip r:embed="rId2"/>
          <a:stretch>
            <a:fillRect/>
          </a:stretch>
        </p:blipFill>
        <p:spPr>
          <a:xfrm>
            <a:off x="8236950" y="53725"/>
            <a:ext cx="801100" cy="947756"/>
          </a:xfrm>
          <a:prstGeom prst="rect">
            <a:avLst/>
          </a:prstGeom>
          <a:noFill/>
          <a:ln>
            <a:noFill/>
          </a:ln>
        </p:spPr>
      </p:pic>
      <p:pic>
        <p:nvPicPr>
          <p:cNvPr id="2" name="Picture 1"/>
          <p:cNvPicPr>
            <a:picLocks noChangeAspect="1"/>
          </p:cNvPicPr>
          <p:nvPr/>
        </p:nvPicPr>
        <p:blipFill>
          <a:blip r:embed="rId3"/>
          <a:stretch>
            <a:fillRect/>
          </a:stretch>
        </p:blipFill>
        <p:spPr>
          <a:xfrm>
            <a:off x="1339515" y="1001481"/>
            <a:ext cx="6096000" cy="36237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62"/>
        <p:cNvGrpSpPr/>
        <p:nvPr/>
      </p:nvGrpSpPr>
      <p:grpSpPr>
        <a:xfrm>
          <a:off x="0" y="0"/>
          <a:ext cx="0" cy="0"/>
          <a:chOff x="0" y="0"/>
          <a:chExt cx="0" cy="0"/>
        </a:xfrm>
      </p:grpSpPr>
      <p:sp>
        <p:nvSpPr>
          <p:cNvPr id="63" name="Google Shape;63;p14"/>
          <p:cNvSpPr txBox="1"/>
          <p:nvPr/>
        </p:nvSpPr>
        <p:spPr>
          <a:xfrm>
            <a:off x="235621" y="1008353"/>
            <a:ext cx="8417700" cy="32393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b="1" u="sng" dirty="0">
                <a:solidFill>
                  <a:schemeClr val="lt1"/>
                </a:solidFill>
                <a:latin typeface="Times New Roman" panose="02020603050405020304"/>
                <a:ea typeface="Times New Roman" panose="02020603050405020304"/>
                <a:cs typeface="Times New Roman" panose="02020603050405020304"/>
                <a:sym typeface="Times New Roman" panose="02020603050405020304"/>
              </a:rPr>
              <a:t>ABSTRACT :</a:t>
            </a:r>
            <a:r>
              <a:rPr lang="en-GB" sz="2200" b="1"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endParaRPr sz="2200" b="1"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50000"/>
              </a:lnSpc>
              <a:spcBef>
                <a:spcPts val="0"/>
              </a:spcBef>
              <a:spcAft>
                <a:spcPts val="0"/>
              </a:spcAft>
              <a:buNone/>
            </a:pPr>
            <a:endParaRPr sz="17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None/>
            </a:pPr>
            <a:r>
              <a:rPr lang="en-US" sz="2400" b="0" i="0" dirty="0">
                <a:solidFill>
                  <a:schemeClr val="bg1"/>
                </a:solidFill>
                <a:effectLst/>
                <a:latin typeface="Söhne"/>
              </a:rPr>
              <a:t>A</a:t>
            </a:r>
            <a:r>
              <a:rPr lang="en-US" sz="2400" b="0" i="0" dirty="0">
                <a:solidFill>
                  <a:srgbClr val="ECECEC"/>
                </a:solidFill>
                <a:effectLst/>
                <a:latin typeface="Söhne"/>
              </a:rPr>
              <a:t> </a:t>
            </a:r>
            <a:r>
              <a:rPr lang="en-US" sz="2400" b="1" i="0" dirty="0">
                <a:solidFill>
                  <a:schemeClr val="bg1"/>
                </a:solidFill>
                <a:effectLst/>
                <a:latin typeface="Söhne"/>
              </a:rPr>
              <a:t>resume</a:t>
            </a:r>
            <a:r>
              <a:rPr lang="en-US" sz="2400" b="0" i="0" dirty="0">
                <a:solidFill>
                  <a:srgbClr val="ECECEC"/>
                </a:solidFill>
                <a:effectLst/>
                <a:latin typeface="Söhne"/>
              </a:rPr>
              <a:t> </a:t>
            </a:r>
            <a:r>
              <a:rPr lang="en-US" sz="2400" b="0" i="0" dirty="0">
                <a:solidFill>
                  <a:schemeClr val="bg1"/>
                </a:solidFill>
                <a:effectLst/>
                <a:latin typeface="Söhne"/>
              </a:rPr>
              <a:t>is</a:t>
            </a:r>
            <a:r>
              <a:rPr lang="en-US" sz="2400" b="0" i="0" dirty="0">
                <a:solidFill>
                  <a:srgbClr val="ECECEC"/>
                </a:solidFill>
                <a:effectLst/>
                <a:latin typeface="Söhne"/>
              </a:rPr>
              <a:t> </a:t>
            </a:r>
            <a:r>
              <a:rPr lang="en-US" sz="2400" b="0" i="0" dirty="0">
                <a:solidFill>
                  <a:schemeClr val="bg1"/>
                </a:solidFill>
                <a:effectLst/>
                <a:latin typeface="Söhne"/>
              </a:rPr>
              <a:t>a</a:t>
            </a:r>
            <a:r>
              <a:rPr lang="en-US" sz="2400" b="0" i="0" dirty="0">
                <a:solidFill>
                  <a:srgbClr val="ECECEC"/>
                </a:solidFill>
                <a:effectLst/>
                <a:latin typeface="Söhne"/>
              </a:rPr>
              <a:t> </a:t>
            </a:r>
            <a:r>
              <a:rPr lang="en-US" sz="2400" b="0" i="0" dirty="0">
                <a:solidFill>
                  <a:schemeClr val="bg1"/>
                </a:solidFill>
                <a:effectLst/>
                <a:latin typeface="Söhne"/>
              </a:rPr>
              <a:t>crucial</a:t>
            </a:r>
            <a:r>
              <a:rPr lang="en-US" sz="2400" b="0" i="0" dirty="0">
                <a:solidFill>
                  <a:srgbClr val="ECECEC"/>
                </a:solidFill>
                <a:effectLst/>
                <a:latin typeface="Söhne"/>
              </a:rPr>
              <a:t> </a:t>
            </a:r>
            <a:r>
              <a:rPr lang="en-US" sz="2400" b="0" i="0" dirty="0">
                <a:solidFill>
                  <a:schemeClr val="bg1"/>
                </a:solidFill>
                <a:effectLst/>
                <a:latin typeface="Söhne"/>
              </a:rPr>
              <a:t>document for job seekers, and having an intuitive and efficient tool to create and manage it can significantly aid individuals in their job search process. The online resume builder will provide users with a user-friendly interface to input their personal information, education background, work experience, skills, and other </a:t>
            </a:r>
            <a:r>
              <a:rPr lang="en-US" sz="2400" b="0" i="0" u="sng" dirty="0">
                <a:solidFill>
                  <a:schemeClr val="bg1"/>
                </a:solidFill>
                <a:effectLst/>
                <a:latin typeface="Söhne"/>
              </a:rPr>
              <a:t>relevant</a:t>
            </a:r>
            <a:r>
              <a:rPr lang="en-US" sz="2400" b="0" i="0" dirty="0">
                <a:solidFill>
                  <a:schemeClr val="bg1"/>
                </a:solidFill>
                <a:effectLst/>
                <a:latin typeface="Söhne"/>
              </a:rPr>
              <a:t> details, and generate a professional-looking resume in various formats</a:t>
            </a:r>
            <a:endParaRPr sz="1700" b="1"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4" name="Google Shape;64;p14"/>
          <p:cNvSpPr txBox="1"/>
          <p:nvPr/>
        </p:nvSpPr>
        <p:spPr>
          <a:xfrm>
            <a:off x="1866998" y="457185"/>
            <a:ext cx="6128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u="sng" dirty="0">
                <a:solidFill>
                  <a:schemeClr val="lt1"/>
                </a:solidFill>
                <a:latin typeface="Times New Roman" panose="02020603050405020304"/>
                <a:sym typeface="Times New Roman" panose="02020603050405020304"/>
              </a:rPr>
              <a:t>ONLINE RESUME BUILDER</a:t>
            </a:r>
            <a:endParaRPr sz="2800" b="1" u="sng" dirty="0">
              <a:solidFill>
                <a:schemeClr val="lt1"/>
              </a:solidFill>
            </a:endParaRPr>
          </a:p>
        </p:txBody>
      </p:sp>
      <p:pic>
        <p:nvPicPr>
          <p:cNvPr id="66" name="Google Shape;66;p14"/>
          <p:cNvPicPr preferRelativeResize="0"/>
          <p:nvPr/>
        </p:nvPicPr>
        <p:blipFill>
          <a:blip r:embed="rId1"/>
          <a:stretch>
            <a:fillRect/>
          </a:stretch>
        </p:blipFill>
        <p:spPr>
          <a:xfrm>
            <a:off x="85250" y="53725"/>
            <a:ext cx="801100" cy="801100"/>
          </a:xfrm>
          <a:prstGeom prst="rect">
            <a:avLst/>
          </a:prstGeom>
          <a:noFill/>
          <a:ln>
            <a:noFill/>
          </a:ln>
        </p:spPr>
      </p:pic>
      <p:pic>
        <p:nvPicPr>
          <p:cNvPr id="67" name="Google Shape;67;p14"/>
          <p:cNvPicPr preferRelativeResize="0"/>
          <p:nvPr/>
        </p:nvPicPr>
        <p:blipFill>
          <a:blip r:embed="rId2"/>
          <a:stretch>
            <a:fillRect/>
          </a:stretch>
        </p:blipFill>
        <p:spPr>
          <a:xfrm>
            <a:off x="8236950" y="53725"/>
            <a:ext cx="832742" cy="985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28"/>
        <p:cNvGrpSpPr/>
        <p:nvPr/>
      </p:nvGrpSpPr>
      <p:grpSpPr>
        <a:xfrm>
          <a:off x="0" y="0"/>
          <a:ext cx="0" cy="0"/>
          <a:chOff x="0" y="0"/>
          <a:chExt cx="0" cy="0"/>
        </a:xfrm>
      </p:grpSpPr>
      <p:pic>
        <p:nvPicPr>
          <p:cNvPr id="230" name="Google Shape;230;p34"/>
          <p:cNvPicPr preferRelativeResize="0"/>
          <p:nvPr/>
        </p:nvPicPr>
        <p:blipFill>
          <a:blip r:embed="rId1"/>
          <a:stretch>
            <a:fillRect/>
          </a:stretch>
        </p:blipFill>
        <p:spPr>
          <a:xfrm>
            <a:off x="85250" y="53725"/>
            <a:ext cx="801100" cy="801100"/>
          </a:xfrm>
          <a:prstGeom prst="rect">
            <a:avLst/>
          </a:prstGeom>
          <a:noFill/>
          <a:ln>
            <a:noFill/>
          </a:ln>
        </p:spPr>
      </p:pic>
      <p:pic>
        <p:nvPicPr>
          <p:cNvPr id="231" name="Google Shape;231;p34"/>
          <p:cNvPicPr preferRelativeResize="0"/>
          <p:nvPr/>
        </p:nvPicPr>
        <p:blipFill>
          <a:blip r:embed="rId2"/>
          <a:stretch>
            <a:fillRect/>
          </a:stretch>
        </p:blipFill>
        <p:spPr>
          <a:xfrm>
            <a:off x="8236950" y="53725"/>
            <a:ext cx="801100" cy="947756"/>
          </a:xfrm>
          <a:prstGeom prst="rect">
            <a:avLst/>
          </a:prstGeom>
          <a:noFill/>
          <a:ln>
            <a:noFill/>
          </a:ln>
        </p:spPr>
      </p:pic>
      <p:pic>
        <p:nvPicPr>
          <p:cNvPr id="2" name="Picture 1"/>
          <p:cNvPicPr>
            <a:picLocks noChangeAspect="1"/>
          </p:cNvPicPr>
          <p:nvPr/>
        </p:nvPicPr>
        <p:blipFill>
          <a:blip r:embed="rId3"/>
          <a:stretch>
            <a:fillRect/>
          </a:stretch>
        </p:blipFill>
        <p:spPr>
          <a:xfrm>
            <a:off x="1394860" y="1231760"/>
            <a:ext cx="6096000" cy="3381022"/>
          </a:xfrm>
          <a:prstGeom prst="rect">
            <a:avLst/>
          </a:prstGeom>
        </p:spPr>
      </p:pic>
      <p:sp>
        <p:nvSpPr>
          <p:cNvPr id="3" name="TextBox 2"/>
          <p:cNvSpPr txBox="1"/>
          <p:nvPr/>
        </p:nvSpPr>
        <p:spPr>
          <a:xfrm>
            <a:off x="3866796" y="234014"/>
            <a:ext cx="1389707" cy="523220"/>
          </a:xfrm>
          <a:prstGeom prst="rect">
            <a:avLst/>
          </a:prstGeom>
          <a:noFill/>
        </p:spPr>
        <p:txBody>
          <a:bodyPr wrap="square" rtlCol="0">
            <a:spAutoFit/>
          </a:bodyPr>
          <a:lstStyle/>
          <a:p>
            <a:pPr algn="l"/>
            <a:r>
              <a:rPr lang="en-US" u="sng" dirty="0">
                <a:solidFill>
                  <a:schemeClr val="bg1"/>
                </a:solidFill>
              </a:rPr>
              <a:t>ADMIN SCREEN</a:t>
            </a:r>
            <a:endParaRPr lang="en-US" u="sng"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42"/>
        <p:cNvGrpSpPr/>
        <p:nvPr/>
      </p:nvGrpSpPr>
      <p:grpSpPr>
        <a:xfrm>
          <a:off x="0" y="0"/>
          <a:ext cx="0" cy="0"/>
          <a:chOff x="0" y="0"/>
          <a:chExt cx="0" cy="0"/>
        </a:xfrm>
      </p:grpSpPr>
      <p:sp>
        <p:nvSpPr>
          <p:cNvPr id="243" name="Google Shape;243;p36"/>
          <p:cNvSpPr txBox="1"/>
          <p:nvPr/>
        </p:nvSpPr>
        <p:spPr>
          <a:xfrm>
            <a:off x="1189928" y="1001481"/>
            <a:ext cx="6941059" cy="3422445"/>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2400" b="0" i="0" baseline="30000" dirty="0">
                <a:solidFill>
                  <a:schemeClr val="bg2"/>
                </a:solidFill>
                <a:effectLst/>
                <a:latin typeface="Söhne"/>
              </a:rPr>
              <a:t>Implement data analytics capabilities to track user engagement, analyze usage patterns, and gather insights for further optimizing the platform's features and user experience.</a:t>
            </a:r>
            <a:endParaRPr sz="1800" baseline="30000" dirty="0">
              <a:solidFill>
                <a:schemeClr val="bg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r>
              <a:rPr lang="en-GB" sz="1800" baseline="30000" dirty="0">
                <a:solidFill>
                  <a:schemeClr val="bg2"/>
                </a:solidFill>
                <a:latin typeface="Times New Roman" panose="02020603050405020304"/>
                <a:ea typeface="Times New Roman" panose="02020603050405020304"/>
                <a:cs typeface="Times New Roman" panose="02020603050405020304"/>
                <a:sym typeface="Times New Roman" panose="02020603050405020304"/>
              </a:rPr>
              <a:t>.</a:t>
            </a:r>
            <a:r>
              <a:rPr lang="en-US" sz="2400" b="1" i="0" baseline="30000" dirty="0">
                <a:solidFill>
                  <a:schemeClr val="bg2"/>
                </a:solidFill>
                <a:effectLst/>
                <a:latin typeface="Söhne"/>
              </a:rPr>
              <a:t> Data Analytics</a:t>
            </a:r>
            <a:endParaRPr lang="en-US" sz="2400" b="1" i="0" baseline="30000" dirty="0">
              <a:solidFill>
                <a:schemeClr val="bg2"/>
              </a:solidFill>
              <a:effectLst/>
              <a:latin typeface="Söhne"/>
            </a:endParaRPr>
          </a:p>
          <a:p>
            <a:pPr marL="0" lvl="0" indent="0" algn="just" rtl="0">
              <a:lnSpc>
                <a:spcPct val="115000"/>
              </a:lnSpc>
              <a:spcBef>
                <a:spcPts val="0"/>
              </a:spcBef>
              <a:spcAft>
                <a:spcPts val="0"/>
              </a:spcAft>
              <a:buNone/>
            </a:pPr>
            <a:r>
              <a:rPr lang="en-US" sz="2400" b="1" i="0" baseline="30000" dirty="0">
                <a:solidFill>
                  <a:schemeClr val="bg2"/>
                </a:solidFill>
                <a:effectLst/>
                <a:latin typeface="Söhne"/>
              </a:rPr>
              <a:t>Mobile Application</a:t>
            </a:r>
            <a:endParaRPr lang="en-US" sz="2400" b="1" i="0" baseline="30000" dirty="0">
              <a:solidFill>
                <a:schemeClr val="bg2"/>
              </a:solidFill>
              <a:effectLst/>
              <a:latin typeface="Söhne"/>
            </a:endParaRPr>
          </a:p>
          <a:p>
            <a:pPr marL="0" lvl="0" indent="0" algn="just" rtl="0">
              <a:lnSpc>
                <a:spcPct val="115000"/>
              </a:lnSpc>
              <a:spcBef>
                <a:spcPts val="0"/>
              </a:spcBef>
              <a:spcAft>
                <a:spcPts val="0"/>
              </a:spcAft>
              <a:buNone/>
            </a:pPr>
            <a:r>
              <a:rPr lang="en-US" sz="2400" b="1" i="0" baseline="30000" dirty="0">
                <a:solidFill>
                  <a:schemeClr val="bg2"/>
                </a:solidFill>
                <a:effectLst/>
                <a:latin typeface="Söhne"/>
              </a:rPr>
              <a:t>Collaborative Editing</a:t>
            </a:r>
            <a:endParaRPr lang="en-US" sz="2400" b="1" i="0" baseline="30000" dirty="0">
              <a:solidFill>
                <a:schemeClr val="bg2"/>
              </a:solidFill>
              <a:effectLst/>
              <a:latin typeface="Söhne"/>
            </a:endParaRPr>
          </a:p>
          <a:p>
            <a:r>
              <a:rPr lang="en-US" sz="2400" b="0" i="0" baseline="30000" dirty="0">
                <a:solidFill>
                  <a:schemeClr val="bg2"/>
                </a:solidFill>
                <a:effectLst/>
                <a:latin typeface="Söhne"/>
              </a:rPr>
              <a:t>By pursuing these avenues of development, the online resume builder using Java project can evolve into a comprehensive and indispensable tool for job seekers worldwide, empowering them to create compelling resumes that effectively showcase their skills and experiences.</a:t>
            </a:r>
            <a:endParaRPr lang="en-US" sz="2400" b="0" i="0" baseline="30000" dirty="0">
              <a:solidFill>
                <a:schemeClr val="bg2"/>
              </a:solidFill>
              <a:effectLst/>
              <a:latin typeface="Söhne"/>
            </a:endParaRPr>
          </a:p>
          <a:p>
            <a:br>
              <a:rPr lang="en-US" sz="2400" b="0" i="0" dirty="0">
                <a:solidFill>
                  <a:srgbClr val="FFFFFF"/>
                </a:solidFill>
                <a:effectLst/>
                <a:latin typeface="Söhne"/>
              </a:rPr>
            </a:br>
            <a:endParaRPr sz="1800" baseline="30000" dirty="0">
              <a:solidFill>
                <a:schemeClr val="bg2"/>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44" name="Google Shape;244;p36"/>
          <p:cNvPicPr preferRelativeResize="0"/>
          <p:nvPr/>
        </p:nvPicPr>
        <p:blipFill>
          <a:blip r:embed="rId1"/>
          <a:stretch>
            <a:fillRect/>
          </a:stretch>
        </p:blipFill>
        <p:spPr>
          <a:xfrm>
            <a:off x="85250" y="53725"/>
            <a:ext cx="801100" cy="801100"/>
          </a:xfrm>
          <a:prstGeom prst="rect">
            <a:avLst/>
          </a:prstGeom>
          <a:noFill/>
          <a:ln>
            <a:noFill/>
          </a:ln>
        </p:spPr>
      </p:pic>
      <p:pic>
        <p:nvPicPr>
          <p:cNvPr id="245" name="Google Shape;245;p36"/>
          <p:cNvPicPr preferRelativeResize="0"/>
          <p:nvPr/>
        </p:nvPicPr>
        <p:blipFill>
          <a:blip r:embed="rId2"/>
          <a:stretch>
            <a:fillRect/>
          </a:stretch>
        </p:blipFill>
        <p:spPr>
          <a:xfrm>
            <a:off x="8236950" y="53725"/>
            <a:ext cx="801100" cy="947756"/>
          </a:xfrm>
          <a:prstGeom prst="rect">
            <a:avLst/>
          </a:prstGeom>
          <a:noFill/>
          <a:ln>
            <a:noFill/>
          </a:ln>
        </p:spPr>
      </p:pic>
      <p:sp>
        <p:nvSpPr>
          <p:cNvPr id="246" name="Google Shape;246;p36"/>
          <p:cNvSpPr txBox="1"/>
          <p:nvPr/>
        </p:nvSpPr>
        <p:spPr>
          <a:xfrm>
            <a:off x="3279186" y="454275"/>
            <a:ext cx="2585627"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u="sng" dirty="0">
                <a:latin typeface="Times New Roman" panose="02020603050405020304"/>
                <a:ea typeface="Times New Roman" panose="02020603050405020304"/>
                <a:cs typeface="Times New Roman" panose="02020603050405020304"/>
                <a:sym typeface="Times New Roman" panose="02020603050405020304"/>
              </a:rPr>
              <a:t>FUTURE SCOPE</a:t>
            </a:r>
            <a:endParaRPr sz="2400" b="1" u="sng"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50"/>
        <p:cNvGrpSpPr/>
        <p:nvPr/>
      </p:nvGrpSpPr>
      <p:grpSpPr>
        <a:xfrm>
          <a:off x="0" y="0"/>
          <a:ext cx="0" cy="0"/>
          <a:chOff x="0" y="0"/>
          <a:chExt cx="0" cy="0"/>
        </a:xfrm>
      </p:grpSpPr>
      <p:pic>
        <p:nvPicPr>
          <p:cNvPr id="251" name="Google Shape;251;p37"/>
          <p:cNvPicPr preferRelativeResize="0"/>
          <p:nvPr/>
        </p:nvPicPr>
        <p:blipFill>
          <a:blip r:embed="rId1"/>
          <a:stretch>
            <a:fillRect/>
          </a:stretch>
        </p:blipFill>
        <p:spPr>
          <a:xfrm>
            <a:off x="85250" y="53725"/>
            <a:ext cx="801100" cy="801100"/>
          </a:xfrm>
          <a:prstGeom prst="rect">
            <a:avLst/>
          </a:prstGeom>
          <a:noFill/>
          <a:ln>
            <a:noFill/>
          </a:ln>
        </p:spPr>
      </p:pic>
      <p:pic>
        <p:nvPicPr>
          <p:cNvPr id="252" name="Google Shape;252;p37"/>
          <p:cNvPicPr preferRelativeResize="0"/>
          <p:nvPr/>
        </p:nvPicPr>
        <p:blipFill>
          <a:blip r:embed="rId2"/>
          <a:stretch>
            <a:fillRect/>
          </a:stretch>
        </p:blipFill>
        <p:spPr>
          <a:xfrm>
            <a:off x="8236950" y="53725"/>
            <a:ext cx="801100" cy="947756"/>
          </a:xfrm>
          <a:prstGeom prst="rect">
            <a:avLst/>
          </a:prstGeom>
          <a:noFill/>
          <a:ln>
            <a:noFill/>
          </a:ln>
        </p:spPr>
      </p:pic>
      <p:sp>
        <p:nvSpPr>
          <p:cNvPr id="253" name="Google Shape;253;p37"/>
          <p:cNvSpPr txBox="1"/>
          <p:nvPr/>
        </p:nvSpPr>
        <p:spPr>
          <a:xfrm>
            <a:off x="182000" y="1471892"/>
            <a:ext cx="8455500" cy="3971826"/>
          </a:xfrm>
          <a:prstGeom prst="rect">
            <a:avLst/>
          </a:prstGeom>
          <a:noFill/>
          <a:ln>
            <a:noFill/>
          </a:ln>
        </p:spPr>
        <p:txBody>
          <a:bodyPr spcFirstLastPara="1" wrap="square" lIns="91425" tIns="91425" rIns="91425" bIns="91425" anchor="t" anchorCtr="0">
            <a:spAutoFit/>
          </a:bodyPr>
          <a:lstStyle/>
          <a:p>
            <a:pPr marL="457200" lvl="0" indent="-368300" algn="just" rtl="0">
              <a:lnSpc>
                <a:spcPct val="115000"/>
              </a:lnSpc>
              <a:spcBef>
                <a:spcPts val="0"/>
              </a:spcBef>
              <a:spcAft>
                <a:spcPts val="0"/>
              </a:spcAft>
              <a:buSzPts val="2200"/>
              <a:buFont typeface="Times New Roman" panose="02020603050405020304"/>
              <a:buChar char="●"/>
            </a:pPr>
            <a:r>
              <a:rPr lang="en-US" sz="3200" b="0" i="0" baseline="30000" dirty="0">
                <a:solidFill>
                  <a:schemeClr val="bg2"/>
                </a:solidFill>
                <a:effectLst/>
                <a:latin typeface="Söhne"/>
              </a:rPr>
              <a:t>the online resume builder Java project has successfully demonstrated the capability to streamline the resume creation process for users, providing them with a user-friendly interface and powerful functionality. By leveraging Java's robustness and versatility, we've created a platform-independent solution that can be accessed and utilized by a wide range of users.</a:t>
            </a:r>
            <a:endParaRPr sz="2200" baseline="30000" dirty="0">
              <a:solidFill>
                <a:schemeClr val="bg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15000"/>
              </a:lnSpc>
              <a:spcBef>
                <a:spcPts val="0"/>
              </a:spcBef>
              <a:spcAft>
                <a:spcPts val="0"/>
              </a:spcAft>
              <a:buNone/>
            </a:pPr>
            <a:endParaRPr sz="22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just" rtl="0">
              <a:lnSpc>
                <a:spcPct val="115000"/>
              </a:lnSpc>
              <a:spcBef>
                <a:spcPts val="0"/>
              </a:spcBef>
              <a:spcAft>
                <a:spcPts val="0"/>
              </a:spcAft>
              <a:buSzPts val="2200"/>
              <a:buFont typeface="Times New Roman" panose="02020603050405020304"/>
              <a:buChar char="●"/>
            </a:pPr>
            <a:r>
              <a:rPr lang="en-US" sz="3200" b="0" i="0" baseline="30000" dirty="0">
                <a:solidFill>
                  <a:schemeClr val="bg2"/>
                </a:solidFill>
                <a:effectLst/>
                <a:latin typeface="Söhne"/>
              </a:rPr>
              <a:t>Overall, this project showcases the potential of Java in building practical and scalable web applications while empowering individuals in their career pursuits</a:t>
            </a:r>
            <a:endParaRPr sz="2200" baseline="30000" dirty="0">
              <a:solidFill>
                <a:schemeClr val="bg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4" name="Google Shape;254;p37"/>
          <p:cNvSpPr txBox="1"/>
          <p:nvPr/>
        </p:nvSpPr>
        <p:spPr>
          <a:xfrm>
            <a:off x="3269030" y="527603"/>
            <a:ext cx="228144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u="sng" dirty="0">
                <a:latin typeface="Times New Roman" panose="02020603050405020304"/>
                <a:ea typeface="Times New Roman" panose="02020603050405020304"/>
                <a:cs typeface="Times New Roman" panose="02020603050405020304"/>
                <a:sym typeface="Times New Roman" panose="02020603050405020304"/>
              </a:rPr>
              <a:t>CONCLUSION</a:t>
            </a:r>
            <a:endParaRPr sz="2400" b="1" u="sng"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58"/>
        <p:cNvGrpSpPr/>
        <p:nvPr/>
      </p:nvGrpSpPr>
      <p:grpSpPr>
        <a:xfrm>
          <a:off x="0" y="0"/>
          <a:ext cx="0" cy="0"/>
          <a:chOff x="0" y="0"/>
          <a:chExt cx="0" cy="0"/>
        </a:xfrm>
      </p:grpSpPr>
      <p:pic>
        <p:nvPicPr>
          <p:cNvPr id="259" name="Google Shape;259;p38"/>
          <p:cNvPicPr preferRelativeResize="0"/>
          <p:nvPr/>
        </p:nvPicPr>
        <p:blipFill>
          <a:blip r:embed="rId1"/>
          <a:stretch>
            <a:fillRect/>
          </a:stretch>
        </p:blipFill>
        <p:spPr>
          <a:xfrm>
            <a:off x="85250" y="53725"/>
            <a:ext cx="717875" cy="717875"/>
          </a:xfrm>
          <a:prstGeom prst="rect">
            <a:avLst/>
          </a:prstGeom>
          <a:noFill/>
          <a:ln>
            <a:noFill/>
          </a:ln>
        </p:spPr>
      </p:pic>
      <p:pic>
        <p:nvPicPr>
          <p:cNvPr id="260" name="Google Shape;260;p38"/>
          <p:cNvPicPr preferRelativeResize="0"/>
          <p:nvPr/>
        </p:nvPicPr>
        <p:blipFill>
          <a:blip r:embed="rId2"/>
          <a:stretch>
            <a:fillRect/>
          </a:stretch>
        </p:blipFill>
        <p:spPr>
          <a:xfrm>
            <a:off x="8340875" y="53725"/>
            <a:ext cx="677142" cy="801100"/>
          </a:xfrm>
          <a:prstGeom prst="rect">
            <a:avLst/>
          </a:prstGeom>
          <a:noFill/>
          <a:ln>
            <a:noFill/>
          </a:ln>
        </p:spPr>
      </p:pic>
      <p:sp>
        <p:nvSpPr>
          <p:cNvPr id="261" name="Google Shape;261;p38"/>
          <p:cNvSpPr txBox="1"/>
          <p:nvPr/>
        </p:nvSpPr>
        <p:spPr>
          <a:xfrm>
            <a:off x="3402000" y="169575"/>
            <a:ext cx="2340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b="1" u="sng">
                <a:latin typeface="Times New Roman" panose="02020603050405020304"/>
                <a:ea typeface="Times New Roman" panose="02020603050405020304"/>
                <a:cs typeface="Times New Roman" panose="02020603050405020304"/>
                <a:sym typeface="Times New Roman" panose="02020603050405020304"/>
              </a:rPr>
              <a:t>REFERENCES</a:t>
            </a:r>
            <a:endParaRPr sz="3100" b="1" u="sng">
              <a:latin typeface="Times New Roman" panose="02020603050405020304"/>
              <a:ea typeface="Times New Roman" panose="02020603050405020304"/>
              <a:cs typeface="Times New Roman" panose="02020603050405020304"/>
              <a:sym typeface="Times New Roman" panose="02020603050405020304"/>
            </a:endParaRPr>
          </a:p>
        </p:txBody>
      </p:sp>
      <p:sp>
        <p:nvSpPr>
          <p:cNvPr id="5" name="TextBox 4"/>
          <p:cNvSpPr txBox="1"/>
          <p:nvPr/>
        </p:nvSpPr>
        <p:spPr>
          <a:xfrm>
            <a:off x="313625" y="940875"/>
            <a:ext cx="8587777" cy="738664"/>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1400" b="0" i="0" u="sng" strike="noStrike" dirty="0">
                <a:solidFill>
                  <a:srgbClr val="0000FF"/>
                </a:solidFill>
                <a:effectLst/>
                <a:latin typeface="Calibri" panose="020F0502020204030204" pitchFamily="34" charset="0"/>
                <a:hlinkClick r:id="rId3"/>
              </a:rPr>
              <a:t>http://ieeexplore.ieee.org/xpl/articleDetails.jsp?tp=&amp;arnumber=4230933&amp;queryText%3DCV+Generation+System</a:t>
            </a:r>
            <a:endParaRPr lang="en-US" sz="1100" b="0" i="0" u="none" strike="noStrike" dirty="0">
              <a:solidFill>
                <a:srgbClr val="000000"/>
              </a:solidFill>
              <a:effectLst/>
              <a:latin typeface="Noto Sans Symbols" panose="020B0502040504020204" pitchFamily="34" charset="0"/>
            </a:endParaRPr>
          </a:p>
          <a:p>
            <a:pPr rtl="0" fontAlgn="base">
              <a:spcBef>
                <a:spcPts val="0"/>
              </a:spcBef>
              <a:spcAft>
                <a:spcPts val="0"/>
              </a:spcAft>
              <a:buFont typeface="Arial" panose="020B0604020202020204" pitchFamily="34" charset="0"/>
              <a:buChar char="•"/>
            </a:pPr>
            <a:r>
              <a:rPr lang="en-US" sz="1400" b="0" i="0" u="sng" strike="noStrike" dirty="0">
                <a:solidFill>
                  <a:srgbClr val="0000FF"/>
                </a:solidFill>
                <a:effectLst/>
                <a:latin typeface="Calibri" panose="020F0502020204030204" pitchFamily="34" charset="0"/>
                <a:hlinkClick r:id="rId4"/>
              </a:rPr>
              <a:t>http://ieeexplore.ieee.org/xpl/articleDetails.jsp?tp=&amp;arnumber=552594&amp;queryText%3DResumes</a:t>
            </a:r>
            <a:endParaRPr lang="en-US" sz="1100" b="0" i="0" u="none" strike="noStrike" dirty="0">
              <a:solidFill>
                <a:srgbClr val="000000"/>
              </a:solidFill>
              <a:effectLst/>
              <a:latin typeface="Noto Sans Symbols" panose="020B0502040504020204" pitchFamily="34" charset="0"/>
            </a:endParaRPr>
          </a:p>
          <a:p>
            <a:pPr rtl="0" fontAlgn="base">
              <a:spcBef>
                <a:spcPts val="0"/>
              </a:spcBef>
              <a:spcAft>
                <a:spcPts val="1000"/>
              </a:spcAft>
              <a:buFont typeface="Arial" panose="020B0604020202020204" pitchFamily="34" charset="0"/>
              <a:buChar char="•"/>
            </a:pPr>
            <a:r>
              <a:rPr lang="en-US" sz="1400" b="0" i="0" u="sng" strike="noStrike" dirty="0">
                <a:solidFill>
                  <a:srgbClr val="0000FF"/>
                </a:solidFill>
                <a:effectLst/>
                <a:latin typeface="Calibri" panose="020F0502020204030204" pitchFamily="34" charset="0"/>
                <a:hlinkClick r:id="rId5"/>
              </a:rPr>
              <a:t>http://ieeexplore.ieee.org/xpl/articleDetails.jsp?tp=&amp;arnumber=722095&amp;queryText%3DResumes</a:t>
            </a:r>
            <a:endParaRPr lang="en-US" sz="1400" b="0" i="0" u="none" strike="noStrike" dirty="0">
              <a:solidFill>
                <a:srgbClr val="000000"/>
              </a:solidFill>
              <a:effectLst/>
              <a:latin typeface="Noto Sans Symbols" panose="020B05020405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71"/>
        <p:cNvGrpSpPr/>
        <p:nvPr/>
      </p:nvGrpSpPr>
      <p:grpSpPr>
        <a:xfrm>
          <a:off x="0" y="0"/>
          <a:ext cx="0" cy="0"/>
          <a:chOff x="0" y="0"/>
          <a:chExt cx="0" cy="0"/>
        </a:xfrm>
      </p:grpSpPr>
      <p:sp>
        <p:nvSpPr>
          <p:cNvPr id="72" name="Google Shape;72;p15"/>
          <p:cNvSpPr txBox="1"/>
          <p:nvPr/>
        </p:nvSpPr>
        <p:spPr>
          <a:xfrm>
            <a:off x="203599" y="1045449"/>
            <a:ext cx="8602500" cy="2476032"/>
          </a:xfrm>
          <a:prstGeom prst="rect">
            <a:avLst/>
          </a:prstGeom>
          <a:noFill/>
          <a:ln>
            <a:noFill/>
          </a:ln>
        </p:spPr>
        <p:txBody>
          <a:bodyPr spcFirstLastPara="1" wrap="square" lIns="91425" tIns="91425" rIns="91425" bIns="91425" anchor="t" anchorCtr="0">
            <a:spAutoFit/>
          </a:bodyPr>
          <a:lstStyle/>
          <a:p>
            <a:pPr marL="457200" lvl="0" indent="-336550" algn="just" rtl="0">
              <a:spcBef>
                <a:spcPts val="0"/>
              </a:spcBef>
              <a:spcAft>
                <a:spcPts val="0"/>
              </a:spcAft>
              <a:buClr>
                <a:schemeClr val="lt1"/>
              </a:buClr>
              <a:buSzPts val="1700"/>
              <a:buFont typeface="Times New Roman" panose="02020603050405020304"/>
              <a:buChar char="●"/>
            </a:pPr>
            <a:r>
              <a:rPr lang="en-US" sz="2400" b="0" i="0" baseline="30000" dirty="0">
                <a:solidFill>
                  <a:schemeClr val="bg1"/>
                </a:solidFill>
                <a:effectLst/>
                <a:latin typeface="Söhne"/>
              </a:rPr>
              <a:t>The online resume builder using Java is designed to streamline the process of creating professional resumes for job seekers</a:t>
            </a:r>
            <a:endParaRPr sz="1700" baseline="300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just" rtl="0">
              <a:spcBef>
                <a:spcPts val="0"/>
              </a:spcBef>
              <a:spcAft>
                <a:spcPts val="0"/>
              </a:spcAft>
              <a:buClr>
                <a:schemeClr val="lt1"/>
              </a:buClr>
              <a:buSzPts val="1700"/>
              <a:buFont typeface="Times New Roman" panose="02020603050405020304"/>
              <a:buChar char="●"/>
            </a:pPr>
            <a:r>
              <a:rPr lang="en-US" sz="2400" b="0" i="0" baseline="30000" dirty="0">
                <a:solidFill>
                  <a:schemeClr val="bg1"/>
                </a:solidFill>
                <a:effectLst/>
                <a:latin typeface="Söhne"/>
              </a:rPr>
              <a:t>Users can access the platform from any internet-enabled device, providing convenience and flexibility.</a:t>
            </a:r>
            <a:endParaRPr sz="1700" baseline="300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just" rtl="0">
              <a:spcBef>
                <a:spcPts val="0"/>
              </a:spcBef>
              <a:spcAft>
                <a:spcPts val="0"/>
              </a:spcAft>
              <a:buClr>
                <a:schemeClr val="lt1"/>
              </a:buClr>
              <a:buSzPts val="1700"/>
              <a:buFont typeface="Times New Roman" panose="02020603050405020304"/>
              <a:buChar char="●"/>
            </a:pPr>
            <a:r>
              <a:rPr lang="en-US" sz="2400" b="0" i="0" baseline="30000" dirty="0">
                <a:solidFill>
                  <a:schemeClr val="bg1"/>
                </a:solidFill>
                <a:effectLst/>
                <a:latin typeface="Söhne"/>
              </a:rPr>
              <a:t>Featuring an intuitive interface, the builder simplifies the resume creation process for users of all skill levels.</a:t>
            </a:r>
            <a:endParaRPr sz="1700" baseline="300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70000"/>
              </a:lnSpc>
              <a:spcBef>
                <a:spcPts val="0"/>
              </a:spcBef>
              <a:spcAft>
                <a:spcPts val="0"/>
              </a:spcAft>
              <a:buNone/>
            </a:pPr>
            <a:endParaRPr sz="1700"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just" rtl="0">
              <a:spcBef>
                <a:spcPts val="0"/>
              </a:spcBef>
              <a:spcAft>
                <a:spcPts val="0"/>
              </a:spcAft>
              <a:buClr>
                <a:schemeClr val="lt1"/>
              </a:buClr>
              <a:buSzPts val="1700"/>
              <a:buFont typeface="Times New Roman" panose="02020603050405020304"/>
              <a:buChar char="●"/>
            </a:pPr>
            <a:r>
              <a:rPr lang="en-US" dirty="0"/>
              <a:t>users can personalize their resumes with various templates, layouts, and design elements to match their preferences and career </a:t>
            </a:r>
            <a:endParaRPr sz="1700" baseline="30000" dirty="0">
              <a:solidFill>
                <a:schemeClr val="tx1">
                  <a:lumMod val="10000"/>
                </a:schemeClr>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300" dirty="0">
              <a:solidFill>
                <a:schemeClr val="lt1"/>
              </a:solidFill>
            </a:endParaRPr>
          </a:p>
        </p:txBody>
      </p:sp>
      <p:sp>
        <p:nvSpPr>
          <p:cNvPr id="73" name="Google Shape;73;p15"/>
          <p:cNvSpPr txBox="1"/>
          <p:nvPr/>
        </p:nvSpPr>
        <p:spPr>
          <a:xfrm>
            <a:off x="3185107" y="269341"/>
            <a:ext cx="2639485"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u="sng" dirty="0">
                <a:solidFill>
                  <a:schemeClr val="lt1"/>
                </a:solidFill>
                <a:latin typeface="Times New Roman" panose="02020603050405020304"/>
                <a:ea typeface="Times New Roman" panose="02020603050405020304"/>
                <a:cs typeface="Times New Roman" panose="02020603050405020304"/>
                <a:sym typeface="Times New Roman" panose="02020603050405020304"/>
              </a:rPr>
              <a:t>INTRODUCTION</a:t>
            </a:r>
            <a:endParaRPr sz="1050" dirty="0">
              <a:solidFill>
                <a:schemeClr val="lt1"/>
              </a:solidFill>
            </a:endParaRPr>
          </a:p>
        </p:txBody>
      </p:sp>
      <p:pic>
        <p:nvPicPr>
          <p:cNvPr id="74" name="Google Shape;74;p15"/>
          <p:cNvPicPr preferRelativeResize="0"/>
          <p:nvPr/>
        </p:nvPicPr>
        <p:blipFill>
          <a:blip r:embed="rId1"/>
          <a:stretch>
            <a:fillRect/>
          </a:stretch>
        </p:blipFill>
        <p:spPr>
          <a:xfrm>
            <a:off x="85250" y="53725"/>
            <a:ext cx="801100" cy="801100"/>
          </a:xfrm>
          <a:prstGeom prst="rect">
            <a:avLst/>
          </a:prstGeom>
          <a:noFill/>
          <a:ln>
            <a:noFill/>
          </a:ln>
        </p:spPr>
      </p:pic>
      <p:pic>
        <p:nvPicPr>
          <p:cNvPr id="75" name="Google Shape;75;p15"/>
          <p:cNvPicPr preferRelativeResize="0"/>
          <p:nvPr/>
        </p:nvPicPr>
        <p:blipFill>
          <a:blip r:embed="rId2"/>
          <a:stretch>
            <a:fillRect/>
          </a:stretch>
        </p:blipFill>
        <p:spPr>
          <a:xfrm>
            <a:off x="8236950" y="53725"/>
            <a:ext cx="821800" cy="8816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79"/>
        <p:cNvGrpSpPr/>
        <p:nvPr/>
      </p:nvGrpSpPr>
      <p:grpSpPr>
        <a:xfrm>
          <a:off x="0" y="0"/>
          <a:ext cx="0" cy="0"/>
          <a:chOff x="0" y="0"/>
          <a:chExt cx="0" cy="0"/>
        </a:xfrm>
      </p:grpSpPr>
      <p:sp>
        <p:nvSpPr>
          <p:cNvPr id="80" name="Google Shape;80;p16"/>
          <p:cNvSpPr txBox="1"/>
          <p:nvPr/>
        </p:nvSpPr>
        <p:spPr>
          <a:xfrm>
            <a:off x="246400" y="854825"/>
            <a:ext cx="8475300" cy="460635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u="sng" dirty="0">
                <a:solidFill>
                  <a:schemeClr val="lt1"/>
                </a:solidFill>
                <a:latin typeface="Times New Roman" panose="02020603050405020304"/>
                <a:ea typeface="Times New Roman" panose="02020603050405020304"/>
                <a:cs typeface="Times New Roman" panose="02020603050405020304"/>
                <a:sym typeface="Times New Roman" panose="02020603050405020304"/>
              </a:rPr>
              <a:t>APPLICATIONS OF </a:t>
            </a:r>
            <a:r>
              <a:rPr lang="en-US" sz="1500" b="1" u="sng" dirty="0">
                <a:solidFill>
                  <a:schemeClr val="lt1"/>
                </a:solidFill>
                <a:latin typeface="Times New Roman" panose="02020603050405020304"/>
                <a:ea typeface="Times New Roman" panose="02020603050405020304"/>
                <a:cs typeface="Times New Roman" panose="02020603050405020304"/>
                <a:sym typeface="Times New Roman" panose="02020603050405020304"/>
              </a:rPr>
              <a:t>ONLINE RESUME BUILDER</a:t>
            </a:r>
            <a:endParaRPr sz="1500" b="1"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1200"/>
              </a:spcBef>
              <a:spcAft>
                <a:spcPts val="0"/>
              </a:spcAft>
              <a:buClr>
                <a:schemeClr val="lt1"/>
              </a:buClr>
              <a:buSzPts val="1300"/>
              <a:buFont typeface="Times New Roman" panose="02020603050405020304"/>
              <a:buChar char="●"/>
            </a:pPr>
            <a:r>
              <a:rPr lang="en-US" sz="16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Job applications</a:t>
            </a:r>
            <a:endParaRPr sz="1600"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0"/>
              </a:spcBef>
              <a:spcAft>
                <a:spcPts val="0"/>
              </a:spcAft>
              <a:buClr>
                <a:schemeClr val="lt1"/>
              </a:buClr>
              <a:buSzPts val="1300"/>
              <a:buFont typeface="Times New Roman" panose="02020603050405020304"/>
              <a:buChar char="●"/>
            </a:pPr>
            <a:r>
              <a:rPr lang="en-US" sz="16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Career advancement</a:t>
            </a:r>
            <a:endParaRPr sz="1600"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0"/>
              </a:spcBef>
              <a:spcAft>
                <a:spcPts val="0"/>
              </a:spcAft>
              <a:buClr>
                <a:schemeClr val="lt1"/>
              </a:buClr>
              <a:buSzPts val="1300"/>
              <a:buFont typeface="Times New Roman" panose="02020603050405020304"/>
              <a:buChar char="●"/>
            </a:pPr>
            <a:r>
              <a:rPr lang="en-US" sz="16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Internship applications</a:t>
            </a:r>
            <a:endParaRPr sz="1600"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0"/>
              </a:spcBef>
              <a:spcAft>
                <a:spcPts val="0"/>
              </a:spcAft>
              <a:buClr>
                <a:schemeClr val="lt1"/>
              </a:buClr>
              <a:buSzPts val="1300"/>
              <a:buFont typeface="Times New Roman" panose="02020603050405020304"/>
              <a:buChar char="●"/>
            </a:pPr>
            <a:r>
              <a:rPr lang="en-US" sz="1600" dirty="0" err="1">
                <a:solidFill>
                  <a:schemeClr val="lt1"/>
                </a:solidFill>
                <a:latin typeface="Times New Roman" panose="02020603050405020304"/>
                <a:ea typeface="Times New Roman" panose="02020603050405020304"/>
                <a:cs typeface="Times New Roman" panose="02020603050405020304"/>
                <a:sym typeface="Times New Roman" panose="02020603050405020304"/>
              </a:rPr>
              <a:t>Professinal</a:t>
            </a:r>
            <a:r>
              <a:rPr lang="en-US" sz="16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development</a:t>
            </a:r>
            <a:endParaRPr lang="en-US" sz="1600"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0"/>
              </a:spcBef>
              <a:spcAft>
                <a:spcPts val="0"/>
              </a:spcAft>
              <a:buClr>
                <a:schemeClr val="lt1"/>
              </a:buClr>
              <a:buSzPts val="1300"/>
              <a:buFont typeface="Times New Roman" panose="02020603050405020304"/>
              <a:buChar char="●"/>
            </a:pPr>
            <a:r>
              <a:rPr lang="en-US" sz="16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Career fairs</a:t>
            </a:r>
            <a:endParaRPr sz="1600"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GB" b="1" u="sng" dirty="0">
                <a:solidFill>
                  <a:schemeClr val="lt1"/>
                </a:solidFill>
                <a:latin typeface="Times New Roman" panose="02020603050405020304"/>
                <a:ea typeface="Times New Roman" panose="02020603050405020304"/>
                <a:cs typeface="Times New Roman" panose="02020603050405020304"/>
                <a:sym typeface="Times New Roman" panose="02020603050405020304"/>
              </a:rPr>
              <a:t>BENEFITS OF </a:t>
            </a:r>
            <a:r>
              <a:rPr lang="en-US" b="1" u="sng" dirty="0">
                <a:solidFill>
                  <a:schemeClr val="lt1"/>
                </a:solidFill>
                <a:latin typeface="Times New Roman" panose="02020603050405020304"/>
                <a:ea typeface="Times New Roman" panose="02020603050405020304"/>
                <a:cs typeface="Times New Roman" panose="02020603050405020304"/>
                <a:sym typeface="Times New Roman" panose="02020603050405020304"/>
              </a:rPr>
              <a:t>ONLINE RESUME BUILDER</a:t>
            </a:r>
            <a:r>
              <a:rPr lang="en-GB" b="1" u="sng" dirty="0">
                <a:solidFill>
                  <a:schemeClr val="lt1"/>
                </a:solidFill>
                <a:latin typeface="Times New Roman" panose="02020603050405020304"/>
                <a:ea typeface="Times New Roman" panose="02020603050405020304"/>
                <a:cs typeface="Times New Roman" panose="02020603050405020304"/>
                <a:sym typeface="Times New Roman" panose="02020603050405020304"/>
              </a:rPr>
              <a:t>:</a:t>
            </a:r>
            <a:endParaRPr b="1" u="sng"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115000"/>
              </a:lnSpc>
              <a:spcBef>
                <a:spcPts val="1200"/>
              </a:spcBef>
              <a:spcAft>
                <a:spcPts val="0"/>
              </a:spcAft>
              <a:buClr>
                <a:schemeClr val="lt1"/>
              </a:buClr>
              <a:buSzPts val="1500"/>
              <a:buFont typeface="Times New Roman" panose="02020603050405020304"/>
              <a:buChar char="●"/>
            </a:pPr>
            <a:r>
              <a:rPr lang="en-US" sz="15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convenience</a:t>
            </a:r>
            <a:endParaRPr sz="1500"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115000"/>
              </a:lnSpc>
              <a:spcBef>
                <a:spcPts val="0"/>
              </a:spcBef>
              <a:spcAft>
                <a:spcPts val="0"/>
              </a:spcAft>
              <a:buClr>
                <a:schemeClr val="lt1"/>
              </a:buClr>
              <a:buSzPts val="1500"/>
              <a:buFont typeface="Times New Roman" panose="02020603050405020304"/>
              <a:buChar char="●"/>
            </a:pPr>
            <a:r>
              <a:rPr lang="en-US" sz="15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Time saving </a:t>
            </a:r>
            <a:endParaRPr lang="en-US" sz="1500"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115000"/>
              </a:lnSpc>
              <a:spcBef>
                <a:spcPts val="0"/>
              </a:spcBef>
              <a:spcAft>
                <a:spcPts val="0"/>
              </a:spcAft>
              <a:buClr>
                <a:schemeClr val="lt1"/>
              </a:buClr>
              <a:buSzPts val="1500"/>
              <a:buFont typeface="Times New Roman" panose="02020603050405020304"/>
              <a:buChar char="●"/>
            </a:pPr>
            <a:r>
              <a:rPr lang="en-US" sz="15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Customization</a:t>
            </a:r>
            <a:endParaRPr lang="en-US" sz="1500"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115000"/>
              </a:lnSpc>
              <a:spcBef>
                <a:spcPts val="0"/>
              </a:spcBef>
              <a:spcAft>
                <a:spcPts val="0"/>
              </a:spcAft>
              <a:buClr>
                <a:schemeClr val="lt1"/>
              </a:buClr>
              <a:buSzPts val="1500"/>
              <a:buFont typeface="Times New Roman" panose="02020603050405020304"/>
              <a:buChar char="●"/>
            </a:pPr>
            <a:r>
              <a:rPr lang="en-US" sz="15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Cost </a:t>
            </a:r>
            <a:r>
              <a:rPr lang="en-US" sz="1500" dirty="0" err="1">
                <a:solidFill>
                  <a:schemeClr val="lt1"/>
                </a:solidFill>
                <a:latin typeface="Times New Roman" panose="02020603050405020304"/>
                <a:ea typeface="Times New Roman" panose="02020603050405020304"/>
                <a:cs typeface="Times New Roman" panose="02020603050405020304"/>
                <a:sym typeface="Times New Roman" panose="02020603050405020304"/>
              </a:rPr>
              <a:t>effictive</a:t>
            </a:r>
            <a:endParaRPr sz="1500"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115000"/>
              </a:lnSpc>
              <a:spcBef>
                <a:spcPts val="0"/>
              </a:spcBef>
              <a:spcAft>
                <a:spcPts val="0"/>
              </a:spcAft>
              <a:buClr>
                <a:schemeClr val="lt1"/>
              </a:buClr>
              <a:buSzPts val="1500"/>
              <a:buFont typeface="Times New Roman" panose="02020603050405020304"/>
              <a:buChar char="●"/>
            </a:pPr>
            <a:endParaRPr sz="1500" baseline="30000" dirty="0">
              <a:solidFill>
                <a:schemeClr val="tx1">
                  <a:lumMod val="10000"/>
                </a:schemeClr>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1200"/>
              </a:spcAft>
              <a:buNone/>
            </a:pPr>
            <a:r>
              <a:rPr lang="en-US" sz="2000" b="0" i="0" baseline="30000" dirty="0">
                <a:solidFill>
                  <a:schemeClr val="tx1">
                    <a:lumMod val="10000"/>
                  </a:schemeClr>
                </a:solidFill>
                <a:effectLst/>
                <a:latin typeface="Söhne"/>
              </a:rPr>
              <a:t>These benefits make online resume builders a valuable tool for job seekers looking to create professional resumes quickly and effectively</a:t>
            </a:r>
            <a:r>
              <a:rPr lang="en-GB" sz="16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a:t>
            </a:r>
            <a:endParaRPr sz="1900"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81" name="Google Shape;81;p16"/>
          <p:cNvPicPr preferRelativeResize="0"/>
          <p:nvPr/>
        </p:nvPicPr>
        <p:blipFill>
          <a:blip r:embed="rId1"/>
          <a:stretch>
            <a:fillRect/>
          </a:stretch>
        </p:blipFill>
        <p:spPr>
          <a:xfrm>
            <a:off x="85250" y="53725"/>
            <a:ext cx="801100" cy="801100"/>
          </a:xfrm>
          <a:prstGeom prst="rect">
            <a:avLst/>
          </a:prstGeom>
          <a:noFill/>
          <a:ln>
            <a:noFill/>
          </a:ln>
        </p:spPr>
      </p:pic>
      <p:pic>
        <p:nvPicPr>
          <p:cNvPr id="82" name="Google Shape;82;p16"/>
          <p:cNvPicPr preferRelativeResize="0"/>
          <p:nvPr/>
        </p:nvPicPr>
        <p:blipFill>
          <a:blip r:embed="rId2"/>
          <a:stretch>
            <a:fillRect/>
          </a:stretch>
        </p:blipFill>
        <p:spPr>
          <a:xfrm>
            <a:off x="8236950" y="53725"/>
            <a:ext cx="801100" cy="9477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86"/>
        <p:cNvGrpSpPr/>
        <p:nvPr/>
      </p:nvGrpSpPr>
      <p:grpSpPr>
        <a:xfrm>
          <a:off x="0" y="0"/>
          <a:ext cx="0" cy="0"/>
          <a:chOff x="0" y="0"/>
          <a:chExt cx="0" cy="0"/>
        </a:xfrm>
      </p:grpSpPr>
      <p:sp>
        <p:nvSpPr>
          <p:cNvPr id="87" name="Google Shape;87;p17"/>
          <p:cNvSpPr txBox="1"/>
          <p:nvPr/>
        </p:nvSpPr>
        <p:spPr>
          <a:xfrm>
            <a:off x="2389081" y="608801"/>
            <a:ext cx="4033619" cy="5881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u="sng" dirty="0">
                <a:solidFill>
                  <a:schemeClr val="lt1"/>
                </a:solidFill>
                <a:latin typeface="Times New Roman" panose="02020603050405020304"/>
                <a:ea typeface="Times New Roman" panose="02020603050405020304"/>
                <a:cs typeface="Times New Roman" panose="02020603050405020304"/>
                <a:sym typeface="Times New Roman" panose="02020603050405020304"/>
              </a:rPr>
              <a:t>PROBLEM DEFINATION</a:t>
            </a:r>
            <a:endParaRPr sz="2400" b="1" u="sng"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89" name="Google Shape;89;p17"/>
          <p:cNvPicPr preferRelativeResize="0"/>
          <p:nvPr/>
        </p:nvPicPr>
        <p:blipFill>
          <a:blip r:embed="rId1"/>
          <a:stretch>
            <a:fillRect/>
          </a:stretch>
        </p:blipFill>
        <p:spPr>
          <a:xfrm>
            <a:off x="85250" y="53725"/>
            <a:ext cx="801100" cy="801100"/>
          </a:xfrm>
          <a:prstGeom prst="rect">
            <a:avLst/>
          </a:prstGeom>
          <a:noFill/>
          <a:ln>
            <a:noFill/>
          </a:ln>
        </p:spPr>
      </p:pic>
      <p:pic>
        <p:nvPicPr>
          <p:cNvPr id="90" name="Google Shape;90;p17"/>
          <p:cNvPicPr preferRelativeResize="0"/>
          <p:nvPr/>
        </p:nvPicPr>
        <p:blipFill>
          <a:blip r:embed="rId2"/>
          <a:stretch>
            <a:fillRect/>
          </a:stretch>
        </p:blipFill>
        <p:spPr>
          <a:xfrm>
            <a:off x="8236950" y="53725"/>
            <a:ext cx="801100" cy="947756"/>
          </a:xfrm>
          <a:prstGeom prst="rect">
            <a:avLst/>
          </a:prstGeom>
          <a:noFill/>
          <a:ln>
            <a:noFill/>
          </a:ln>
        </p:spPr>
      </p:pic>
      <p:sp>
        <p:nvSpPr>
          <p:cNvPr id="9" name="TextBox 8"/>
          <p:cNvSpPr txBox="1"/>
          <p:nvPr/>
        </p:nvSpPr>
        <p:spPr>
          <a:xfrm>
            <a:off x="630850" y="1663809"/>
            <a:ext cx="7606100" cy="2031325"/>
          </a:xfrm>
          <a:prstGeom prst="rect">
            <a:avLst/>
          </a:prstGeom>
          <a:noFill/>
        </p:spPr>
        <p:txBody>
          <a:bodyPr wrap="square">
            <a:spAutoFit/>
          </a:bodyPr>
          <a:lstStyle/>
          <a:p>
            <a:pPr algn="l"/>
            <a:r>
              <a:rPr lang="en-US" dirty="0"/>
              <a:t>To design and develop a web-based platform using Java that allows users to create professional resumes efficiently. The system should provide intuitive tools and customizable templates to facilitate the input of personal information, work experience, education, skills, and other relevant details. The goal is to offer users a user-friendly interface for creating and formatting resumes, with options for customization and flexibility. Additionally, the system should prioritize data security, ensuring the protection of user information and compliance with privacy regulations. The project aims to address the need for individuals to easily create and manage their resumes online, streamlining the job application process and enhancing their chances of securing employment opportunities."</a:t>
            </a:r>
            <a:endParaRPr lang="en-US" b="0" i="0" baseline="-25000" dirty="0">
              <a:solidFill>
                <a:schemeClr val="bg1"/>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94"/>
        <p:cNvGrpSpPr/>
        <p:nvPr/>
      </p:nvGrpSpPr>
      <p:grpSpPr>
        <a:xfrm>
          <a:off x="0" y="0"/>
          <a:ext cx="0" cy="0"/>
          <a:chOff x="0" y="0"/>
          <a:chExt cx="0" cy="0"/>
        </a:xfrm>
      </p:grpSpPr>
      <p:pic>
        <p:nvPicPr>
          <p:cNvPr id="96" name="Google Shape;96;p18"/>
          <p:cNvPicPr preferRelativeResize="0"/>
          <p:nvPr/>
        </p:nvPicPr>
        <p:blipFill>
          <a:blip r:embed="rId1"/>
          <a:stretch>
            <a:fillRect/>
          </a:stretch>
        </p:blipFill>
        <p:spPr>
          <a:xfrm>
            <a:off x="85250" y="53725"/>
            <a:ext cx="801100" cy="801100"/>
          </a:xfrm>
          <a:prstGeom prst="rect">
            <a:avLst/>
          </a:prstGeom>
          <a:noFill/>
          <a:ln>
            <a:noFill/>
          </a:ln>
        </p:spPr>
      </p:pic>
      <p:pic>
        <p:nvPicPr>
          <p:cNvPr id="97" name="Google Shape;97;p18"/>
          <p:cNvPicPr preferRelativeResize="0"/>
          <p:nvPr/>
        </p:nvPicPr>
        <p:blipFill>
          <a:blip r:embed="rId2"/>
          <a:stretch>
            <a:fillRect/>
          </a:stretch>
        </p:blipFill>
        <p:spPr>
          <a:xfrm>
            <a:off x="8236950" y="53725"/>
            <a:ext cx="801100" cy="947756"/>
          </a:xfrm>
          <a:prstGeom prst="rect">
            <a:avLst/>
          </a:prstGeom>
          <a:noFill/>
          <a:ln>
            <a:noFill/>
          </a:ln>
        </p:spPr>
      </p:pic>
      <p:sp>
        <p:nvSpPr>
          <p:cNvPr id="2" name="TextBox 1"/>
          <p:cNvSpPr txBox="1"/>
          <p:nvPr/>
        </p:nvSpPr>
        <p:spPr>
          <a:xfrm>
            <a:off x="2573566" y="368970"/>
            <a:ext cx="2911450" cy="307777"/>
          </a:xfrm>
          <a:prstGeom prst="rect">
            <a:avLst/>
          </a:prstGeom>
          <a:noFill/>
        </p:spPr>
        <p:txBody>
          <a:bodyPr wrap="square" rtlCol="0">
            <a:spAutoFit/>
          </a:bodyPr>
          <a:lstStyle/>
          <a:p>
            <a:pPr algn="l"/>
            <a:r>
              <a:rPr lang="en-US" b="1" u="sng" dirty="0"/>
              <a:t>COMPONENTS REQUIRED </a:t>
            </a:r>
            <a:endParaRPr lang="en-US" b="1" u="sng" dirty="0"/>
          </a:p>
        </p:txBody>
      </p:sp>
      <p:sp>
        <p:nvSpPr>
          <p:cNvPr id="4" name="TextBox 3"/>
          <p:cNvSpPr txBox="1"/>
          <p:nvPr/>
        </p:nvSpPr>
        <p:spPr>
          <a:xfrm>
            <a:off x="415091" y="1420535"/>
            <a:ext cx="6442217" cy="2544286"/>
          </a:xfrm>
          <a:prstGeom prst="rect">
            <a:avLst/>
          </a:prstGeom>
          <a:noFill/>
        </p:spPr>
        <p:txBody>
          <a:bodyPr wrap="square">
            <a:spAutoFit/>
          </a:bodyPr>
          <a:lstStyle/>
          <a:p>
            <a:pPr rtl="0">
              <a:spcBef>
                <a:spcPts val="0"/>
              </a:spcBef>
              <a:spcAft>
                <a:spcPts val="1000"/>
              </a:spcAft>
            </a:pPr>
            <a:r>
              <a:rPr lang="en-US" sz="1400" b="1" i="0" u="none" strike="noStrike" dirty="0">
                <a:solidFill>
                  <a:srgbClr val="000000"/>
                </a:solidFill>
                <a:effectLst/>
                <a:latin typeface="Calibri" panose="020F0502020204030204" pitchFamily="34" charset="0"/>
              </a:rPr>
              <a:t>Software Requirements:</a:t>
            </a:r>
            <a:endParaRPr lang="en-US" dirty="0">
              <a:effectLst/>
            </a:endParaRPr>
          </a:p>
          <a:p>
            <a:pPr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Windows 7 and above </a:t>
            </a:r>
            <a:endParaRPr lang="en-US" sz="1400" b="0" i="0" u="none" strike="noStrike" dirty="0">
              <a:solidFill>
                <a:srgbClr val="000000"/>
              </a:solidFill>
              <a:effectLst/>
              <a:latin typeface="Noto Sans Symbols" panose="020B0502040504020204" pitchFamily="34" charset="0"/>
            </a:endParaRPr>
          </a:p>
          <a:p>
            <a:pPr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Microsoft SQL Server</a:t>
            </a:r>
            <a:endParaRPr lang="en-US" sz="1400" b="0" i="0" u="none" strike="noStrike" dirty="0">
              <a:solidFill>
                <a:srgbClr val="000000"/>
              </a:solidFill>
              <a:effectLst/>
              <a:latin typeface="Noto Sans Symbols" panose="020B0502040504020204" pitchFamily="34" charset="0"/>
            </a:endParaRPr>
          </a:p>
          <a:p>
            <a:pPr rtl="0" fontAlgn="base">
              <a:spcBef>
                <a:spcPts val="0"/>
              </a:spcBef>
              <a:spcAft>
                <a:spcPts val="1000"/>
              </a:spcAft>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Visual Studio </a:t>
            </a:r>
            <a:endParaRPr lang="en-US" dirty="0">
              <a:latin typeface="Calibri" panose="020F0502020204030204" pitchFamily="34" charset="0"/>
            </a:endParaRPr>
          </a:p>
          <a:p>
            <a:pPr rtl="0" fontAlgn="base">
              <a:spcBef>
                <a:spcPts val="0"/>
              </a:spcBef>
              <a:spcAft>
                <a:spcPts val="1000"/>
              </a:spcAft>
              <a:buFont typeface="Arial" panose="020B0604020202020204" pitchFamily="34" charset="0"/>
              <a:buChar char="•"/>
            </a:pPr>
            <a:r>
              <a:rPr lang="en-US" sz="1400" b="1" i="0" u="none" strike="noStrike" dirty="0">
                <a:solidFill>
                  <a:srgbClr val="000000"/>
                </a:solidFill>
                <a:effectLst/>
                <a:latin typeface="Calibri" panose="020F0502020204030204" pitchFamily="34" charset="0"/>
              </a:rPr>
              <a:t>Java version</a:t>
            </a:r>
            <a:endParaRPr lang="en-US" sz="1400" b="1" i="0" u="none" strike="noStrike" dirty="0">
              <a:solidFill>
                <a:srgbClr val="000000"/>
              </a:solidFill>
              <a:effectLst/>
              <a:latin typeface="Noto Sans Symbols" panose="020B0502040504020204" pitchFamily="34" charset="0"/>
            </a:endParaRPr>
          </a:p>
          <a:p>
            <a:pPr rtl="0">
              <a:spcBef>
                <a:spcPts val="0"/>
              </a:spcBef>
              <a:spcAft>
                <a:spcPts val="1000"/>
              </a:spcAft>
            </a:pPr>
            <a:r>
              <a:rPr lang="en-US" sz="1400" b="1" i="0" u="none" strike="noStrike" dirty="0">
                <a:solidFill>
                  <a:srgbClr val="000000"/>
                </a:solidFill>
                <a:effectLst/>
                <a:latin typeface="Calibri" panose="020F0502020204030204" pitchFamily="34" charset="0"/>
              </a:rPr>
              <a:t>Hardware Components:</a:t>
            </a:r>
            <a:endParaRPr lang="en-US" dirty="0">
              <a:effectLst/>
            </a:endParaRPr>
          </a:p>
          <a:p>
            <a:pPr marL="76200"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Processor – i3</a:t>
            </a:r>
            <a:endParaRPr lang="en-US" sz="1400" b="0" i="0" u="none" strike="noStrike" dirty="0">
              <a:solidFill>
                <a:srgbClr val="000000"/>
              </a:solidFill>
              <a:effectLst/>
              <a:latin typeface="Noto Sans Symbols" panose="020B0502040504020204" pitchFamily="34" charset="0"/>
            </a:endParaRPr>
          </a:p>
          <a:p>
            <a:pPr marL="76200"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Hard Disk – 5 GB</a:t>
            </a:r>
            <a:endParaRPr lang="en-US" sz="1400" b="0" i="0" u="none" strike="noStrike" dirty="0">
              <a:solidFill>
                <a:srgbClr val="000000"/>
              </a:solidFill>
              <a:effectLst/>
              <a:latin typeface="Noto Sans Symbols" panose="020B0502040504020204" pitchFamily="34" charset="0"/>
            </a:endParaRPr>
          </a:p>
          <a:p>
            <a:pPr marL="76200"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Memory – 1GB RAM</a:t>
            </a:r>
            <a:endParaRPr lang="en-US" sz="1400" b="0" i="0" u="none" strike="noStrike" dirty="0">
              <a:solidFill>
                <a:srgbClr val="000000"/>
              </a:solidFill>
              <a:effectLst/>
              <a:latin typeface="Noto Sans Symbols" panose="020B0502040504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01"/>
        <p:cNvGrpSpPr/>
        <p:nvPr/>
      </p:nvGrpSpPr>
      <p:grpSpPr>
        <a:xfrm>
          <a:off x="0" y="0"/>
          <a:ext cx="0" cy="0"/>
          <a:chOff x="0" y="0"/>
          <a:chExt cx="0" cy="0"/>
        </a:xfrm>
      </p:grpSpPr>
      <p:sp>
        <p:nvSpPr>
          <p:cNvPr id="102" name="Google Shape;102;p19"/>
          <p:cNvSpPr txBox="1"/>
          <p:nvPr/>
        </p:nvSpPr>
        <p:spPr>
          <a:xfrm>
            <a:off x="2504700" y="454275"/>
            <a:ext cx="4134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b="1" u="sng" dirty="0">
                <a:latin typeface="Times New Roman" panose="02020603050405020304"/>
                <a:ea typeface="Times New Roman" panose="02020603050405020304"/>
                <a:cs typeface="Times New Roman" panose="02020603050405020304"/>
                <a:sym typeface="Times New Roman" panose="02020603050405020304"/>
              </a:rPr>
              <a:t>PROBLEMS IDENTIFIED</a:t>
            </a:r>
            <a:endParaRPr sz="2600" b="1" u="sng"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103" name="Google Shape;103;p19"/>
          <p:cNvPicPr preferRelativeResize="0"/>
          <p:nvPr/>
        </p:nvPicPr>
        <p:blipFill>
          <a:blip r:embed="rId1"/>
          <a:stretch>
            <a:fillRect/>
          </a:stretch>
        </p:blipFill>
        <p:spPr>
          <a:xfrm>
            <a:off x="85250" y="53725"/>
            <a:ext cx="801100" cy="801100"/>
          </a:xfrm>
          <a:prstGeom prst="rect">
            <a:avLst/>
          </a:prstGeom>
          <a:noFill/>
          <a:ln>
            <a:noFill/>
          </a:ln>
        </p:spPr>
      </p:pic>
      <p:pic>
        <p:nvPicPr>
          <p:cNvPr id="104" name="Google Shape;104;p19"/>
          <p:cNvPicPr preferRelativeResize="0"/>
          <p:nvPr/>
        </p:nvPicPr>
        <p:blipFill>
          <a:blip r:embed="rId2"/>
          <a:stretch>
            <a:fillRect/>
          </a:stretch>
        </p:blipFill>
        <p:spPr>
          <a:xfrm>
            <a:off x="8236950" y="53725"/>
            <a:ext cx="801100" cy="947756"/>
          </a:xfrm>
          <a:prstGeom prst="rect">
            <a:avLst/>
          </a:prstGeom>
          <a:noFill/>
          <a:ln>
            <a:noFill/>
          </a:ln>
        </p:spPr>
      </p:pic>
      <p:sp>
        <p:nvSpPr>
          <p:cNvPr id="105" name="Google Shape;105;p19"/>
          <p:cNvSpPr txBox="1"/>
          <p:nvPr/>
        </p:nvSpPr>
        <p:spPr>
          <a:xfrm>
            <a:off x="0" y="1001481"/>
            <a:ext cx="9144000" cy="4508896"/>
          </a:xfrm>
          <a:prstGeom prst="rect">
            <a:avLst/>
          </a:prstGeom>
          <a:solidFill>
            <a:srgbClr val="D9D2E9"/>
          </a:solidFill>
          <a:ln>
            <a:noFill/>
          </a:ln>
        </p:spPr>
        <p:txBody>
          <a:bodyPr spcFirstLastPara="1" wrap="square" lIns="91425" tIns="91425" rIns="91425" bIns="91425" anchor="t" anchorCtr="0">
            <a:spAutoFit/>
          </a:bodyPr>
          <a:lstStyle/>
          <a:p>
            <a:pPr marL="95250" lvl="0" algn="just" rtl="0">
              <a:lnSpc>
                <a:spcPct val="150000"/>
              </a:lnSpc>
              <a:spcBef>
                <a:spcPts val="1200"/>
              </a:spcBef>
              <a:spcAft>
                <a:spcPts val="0"/>
              </a:spcAft>
              <a:buSzPts val="2100"/>
            </a:pPr>
            <a:endParaRPr lang="en-US" sz="2400" dirty="0"/>
          </a:p>
          <a:p>
            <a:pPr marL="457200" lvl="0" indent="-361950" algn="just" rtl="0">
              <a:lnSpc>
                <a:spcPct val="150000"/>
              </a:lnSpc>
              <a:spcBef>
                <a:spcPts val="1200"/>
              </a:spcBef>
              <a:spcAft>
                <a:spcPts val="0"/>
              </a:spcAft>
              <a:buSzPts val="2100"/>
              <a:buChar char="●"/>
            </a:pPr>
            <a:r>
              <a:rPr lang="en-US" sz="2400" dirty="0"/>
              <a:t> </a:t>
            </a:r>
            <a:r>
              <a:rPr lang="en-US" sz="2100" b="1" dirty="0">
                <a:latin typeface="Times New Roman" panose="02020603050405020304"/>
                <a:cs typeface="Times New Roman" panose="02020603050405020304"/>
                <a:sym typeface="Times New Roman" panose="02020603050405020304"/>
              </a:rPr>
              <a:t>Scalability</a:t>
            </a:r>
            <a:r>
              <a:rPr lang="en-GB" sz="2100" b="1" dirty="0">
                <a:latin typeface="Times New Roman" panose="02020603050405020304"/>
                <a:ea typeface="Times New Roman" panose="02020603050405020304"/>
                <a:cs typeface="Times New Roman" panose="02020603050405020304"/>
                <a:sym typeface="Times New Roman" panose="02020603050405020304"/>
              </a:rPr>
              <a:t>: </a:t>
            </a:r>
            <a:r>
              <a:rPr lang="en-US" dirty="0"/>
              <a:t>Ensuring the system can handle a large number of users and resumes without performance degradation.</a:t>
            </a:r>
            <a:r>
              <a:rPr lang="en-GB" dirty="0">
                <a:sym typeface="Times New Roman" panose="02020603050405020304"/>
              </a:rPr>
              <a:t>.</a:t>
            </a:r>
            <a:endParaRPr sz="2100" dirty="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just" rtl="0">
              <a:lnSpc>
                <a:spcPct val="150000"/>
              </a:lnSpc>
              <a:spcBef>
                <a:spcPts val="0"/>
              </a:spcBef>
              <a:spcAft>
                <a:spcPts val="0"/>
              </a:spcAft>
              <a:buSzPts val="2100"/>
              <a:buChar char="●"/>
            </a:pPr>
            <a:r>
              <a:rPr lang="en-US" sz="2100" b="1" dirty="0">
                <a:latin typeface="Times New Roman" panose="02020603050405020304"/>
                <a:ea typeface="Times New Roman" panose="02020603050405020304"/>
                <a:cs typeface="Times New Roman" panose="02020603050405020304"/>
                <a:sym typeface="Times New Roman" panose="02020603050405020304"/>
              </a:rPr>
              <a:t>User Experience </a:t>
            </a:r>
            <a:r>
              <a:rPr lang="en-GB" sz="2100" b="1" dirty="0">
                <a:latin typeface="Times New Roman" panose="02020603050405020304"/>
                <a:ea typeface="Times New Roman" panose="02020603050405020304"/>
                <a:cs typeface="Times New Roman" panose="02020603050405020304"/>
                <a:sym typeface="Times New Roman" panose="02020603050405020304"/>
              </a:rPr>
              <a:t>: </a:t>
            </a:r>
            <a:r>
              <a:rPr lang="en-US" dirty="0"/>
              <a:t>Improving the user interface and experience to make the resume creation process intuitive and efficient.</a:t>
            </a:r>
            <a:endParaRPr sz="2100" baseline="-250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just" rtl="0">
              <a:lnSpc>
                <a:spcPct val="150000"/>
              </a:lnSpc>
              <a:spcBef>
                <a:spcPts val="0"/>
              </a:spcBef>
              <a:spcAft>
                <a:spcPts val="0"/>
              </a:spcAft>
              <a:buSzPts val="2100"/>
              <a:buChar char="●"/>
            </a:pPr>
            <a:r>
              <a:rPr lang="en-US" sz="2100" b="1" dirty="0">
                <a:latin typeface="Times New Roman" panose="02020603050405020304"/>
                <a:ea typeface="Times New Roman" panose="02020603050405020304"/>
                <a:cs typeface="Times New Roman" panose="02020603050405020304"/>
                <a:sym typeface="Times New Roman" panose="02020603050405020304"/>
              </a:rPr>
              <a:t>documentation</a:t>
            </a:r>
            <a:r>
              <a:rPr lang="en-GB" sz="2100" b="1" dirty="0">
                <a:latin typeface="Times New Roman" panose="02020603050405020304"/>
                <a:ea typeface="Times New Roman" panose="02020603050405020304"/>
                <a:cs typeface="Times New Roman" panose="02020603050405020304"/>
                <a:sym typeface="Times New Roman" panose="02020603050405020304"/>
              </a:rPr>
              <a:t>: </a:t>
            </a:r>
            <a:r>
              <a:rPr lang="en-US" dirty="0"/>
              <a:t>Providing comprehensive documentation for developers and users to understand the functionality and usage of the system.</a:t>
            </a:r>
            <a:r>
              <a:rPr lang="en-GB" dirty="0">
                <a:sym typeface="Times New Roman" panose="02020603050405020304"/>
              </a:rPr>
              <a:t> </a:t>
            </a:r>
            <a:endParaRPr sz="21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just" rtl="0">
              <a:lnSpc>
                <a:spcPct val="150000"/>
              </a:lnSpc>
              <a:spcBef>
                <a:spcPts val="0"/>
              </a:spcBef>
              <a:spcAft>
                <a:spcPts val="0"/>
              </a:spcAft>
              <a:buSzPts val="2100"/>
              <a:buFont typeface="Times New Roman" panose="02020603050405020304"/>
              <a:buChar char="●"/>
            </a:pPr>
            <a:r>
              <a:rPr lang="en-US" sz="2100" b="1" dirty="0">
                <a:latin typeface="Times New Roman" panose="02020603050405020304"/>
                <a:ea typeface="Times New Roman" panose="02020603050405020304"/>
                <a:cs typeface="Times New Roman" panose="02020603050405020304"/>
                <a:sym typeface="Times New Roman" panose="02020603050405020304"/>
              </a:rPr>
              <a:t>Error handling</a:t>
            </a:r>
            <a:r>
              <a:rPr lang="en-GB" sz="2100" b="1" dirty="0">
                <a:latin typeface="Times New Roman" panose="02020603050405020304"/>
                <a:ea typeface="Times New Roman" panose="02020603050405020304"/>
                <a:cs typeface="Times New Roman" panose="02020603050405020304"/>
                <a:sym typeface="Times New Roman" panose="02020603050405020304"/>
              </a:rPr>
              <a:t>: </a:t>
            </a:r>
            <a:r>
              <a:rPr lang="en-US" dirty="0"/>
              <a:t>Implementing proper error handling and validation to guide users in creating accurate and error-free resumes.</a:t>
            </a:r>
            <a:r>
              <a:rPr lang="en-GB" sz="2100" dirty="0">
                <a:latin typeface="Times New Roman" panose="02020603050405020304"/>
                <a:ea typeface="Times New Roman" panose="02020603050405020304"/>
                <a:cs typeface="Times New Roman" panose="02020603050405020304"/>
                <a:sym typeface="Times New Roman" panose="02020603050405020304"/>
              </a:rPr>
              <a:t> </a:t>
            </a:r>
            <a:endParaRPr sz="21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09"/>
        <p:cNvGrpSpPr/>
        <p:nvPr/>
      </p:nvGrpSpPr>
      <p:grpSpPr>
        <a:xfrm>
          <a:off x="0" y="0"/>
          <a:ext cx="0" cy="0"/>
          <a:chOff x="0" y="0"/>
          <a:chExt cx="0" cy="0"/>
        </a:xfrm>
      </p:grpSpPr>
      <p:sp>
        <p:nvSpPr>
          <p:cNvPr id="110" name="Google Shape;110;p20"/>
          <p:cNvSpPr txBox="1"/>
          <p:nvPr/>
        </p:nvSpPr>
        <p:spPr>
          <a:xfrm>
            <a:off x="2296838" y="53725"/>
            <a:ext cx="4015612"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b="1" u="sng" dirty="0">
                <a:solidFill>
                  <a:schemeClr val="lt1"/>
                </a:solidFill>
                <a:latin typeface="Times New Roman" panose="02020603050405020304"/>
                <a:ea typeface="Times New Roman" panose="02020603050405020304"/>
                <a:cs typeface="Times New Roman" panose="02020603050405020304"/>
                <a:sym typeface="Times New Roman" panose="02020603050405020304"/>
              </a:rPr>
              <a:t>U I INTERFERE REPRESENTATION</a:t>
            </a:r>
            <a:endParaRPr sz="2700" b="1" u="sng"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20"/>
          <p:cNvSpPr txBox="1"/>
          <p:nvPr/>
        </p:nvSpPr>
        <p:spPr>
          <a:xfrm>
            <a:off x="225450" y="874200"/>
            <a:ext cx="8693100" cy="477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p20"/>
          <p:cNvSpPr txBox="1"/>
          <p:nvPr/>
        </p:nvSpPr>
        <p:spPr>
          <a:xfrm>
            <a:off x="496875" y="1114650"/>
            <a:ext cx="757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pic>
        <p:nvPicPr>
          <p:cNvPr id="114" name="Google Shape;114;p20"/>
          <p:cNvPicPr preferRelativeResize="0"/>
          <p:nvPr/>
        </p:nvPicPr>
        <p:blipFill>
          <a:blip r:embed="rId1"/>
          <a:stretch>
            <a:fillRect/>
          </a:stretch>
        </p:blipFill>
        <p:spPr>
          <a:xfrm>
            <a:off x="85250" y="53725"/>
            <a:ext cx="801100" cy="801100"/>
          </a:xfrm>
          <a:prstGeom prst="rect">
            <a:avLst/>
          </a:prstGeom>
          <a:noFill/>
          <a:ln>
            <a:noFill/>
          </a:ln>
        </p:spPr>
      </p:pic>
      <p:pic>
        <p:nvPicPr>
          <p:cNvPr id="115" name="Google Shape;115;p20"/>
          <p:cNvPicPr preferRelativeResize="0"/>
          <p:nvPr/>
        </p:nvPicPr>
        <p:blipFill>
          <a:blip r:embed="rId2"/>
          <a:stretch>
            <a:fillRect/>
          </a:stretch>
        </p:blipFill>
        <p:spPr>
          <a:xfrm>
            <a:off x="8236950" y="53725"/>
            <a:ext cx="801100" cy="947756"/>
          </a:xfrm>
          <a:prstGeom prst="rect">
            <a:avLst/>
          </a:prstGeom>
          <a:noFill/>
          <a:ln>
            <a:noFill/>
          </a:ln>
        </p:spPr>
      </p:pic>
      <p:pic>
        <p:nvPicPr>
          <p:cNvPr id="2" name="Picture 1"/>
          <p:cNvPicPr>
            <a:picLocks noChangeAspect="1"/>
          </p:cNvPicPr>
          <p:nvPr/>
        </p:nvPicPr>
        <p:blipFill>
          <a:blip r:embed="rId3"/>
          <a:stretch>
            <a:fillRect/>
          </a:stretch>
        </p:blipFill>
        <p:spPr>
          <a:xfrm>
            <a:off x="225450" y="1001481"/>
            <a:ext cx="8421675" cy="4064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86"/>
        <p:cNvGrpSpPr/>
        <p:nvPr/>
      </p:nvGrpSpPr>
      <p:grpSpPr>
        <a:xfrm>
          <a:off x="0" y="0"/>
          <a:ext cx="0" cy="0"/>
          <a:chOff x="0" y="0"/>
          <a:chExt cx="0" cy="0"/>
        </a:xfrm>
      </p:grpSpPr>
      <p:sp>
        <p:nvSpPr>
          <p:cNvPr id="187" name="Google Shape;187;p29"/>
          <p:cNvSpPr txBox="1"/>
          <p:nvPr/>
        </p:nvSpPr>
        <p:spPr>
          <a:xfrm>
            <a:off x="0" y="854825"/>
            <a:ext cx="8520900" cy="5350152"/>
          </a:xfrm>
          <a:prstGeom prst="rect">
            <a:avLst/>
          </a:prstGeom>
          <a:noFill/>
          <a:ln>
            <a:noFill/>
          </a:ln>
        </p:spPr>
        <p:txBody>
          <a:bodyPr spcFirstLastPara="1" wrap="square" lIns="91425" tIns="91425" rIns="91425" bIns="91425" anchor="t" anchorCtr="0">
            <a:spAutoFit/>
          </a:bodyPr>
          <a:lstStyle/>
          <a:p>
            <a:r>
              <a:rPr lang="en-US" sz="2800" b="1" i="0" baseline="30000" dirty="0">
                <a:solidFill>
                  <a:schemeClr val="bg1"/>
                </a:solidFill>
                <a:effectLst/>
                <a:latin typeface="Söhne"/>
              </a:rPr>
              <a:t>Signing Frame</a:t>
            </a:r>
            <a:r>
              <a:rPr lang="en-US" sz="2800" b="0" i="0" baseline="30000" dirty="0">
                <a:solidFill>
                  <a:schemeClr val="bg1"/>
                </a:solidFill>
                <a:effectLst/>
                <a:latin typeface="Söhne"/>
              </a:rPr>
              <a:t>:</a:t>
            </a:r>
            <a:endParaRPr lang="en-US" sz="2800" b="0" i="0" baseline="30000" dirty="0">
              <a:solidFill>
                <a:schemeClr val="bg1"/>
              </a:solidFill>
              <a:effectLst/>
              <a:latin typeface="Söhne"/>
            </a:endParaRPr>
          </a:p>
          <a:p>
            <a:r>
              <a:rPr lang="en-US" sz="2800" b="0" i="0" baseline="30000" dirty="0">
                <a:solidFill>
                  <a:schemeClr val="bg1"/>
                </a:solidFill>
                <a:effectLst/>
                <a:latin typeface="Söhne"/>
              </a:rPr>
              <a:t>Signature input field (if electronic signature is required)</a:t>
            </a:r>
            <a:endParaRPr lang="en-US" sz="2800" b="0" i="0" baseline="30000" dirty="0">
              <a:solidFill>
                <a:schemeClr val="bg1"/>
              </a:solidFill>
              <a:effectLst/>
              <a:latin typeface="Söhne"/>
            </a:endParaRPr>
          </a:p>
          <a:p>
            <a:r>
              <a:rPr lang="en-US" sz="2800" b="0" i="0" baseline="30000" dirty="0">
                <a:solidFill>
                  <a:schemeClr val="bg1"/>
                </a:solidFill>
                <a:effectLst/>
                <a:latin typeface="Söhne"/>
              </a:rPr>
              <a:t>Clear button to erase the signature</a:t>
            </a:r>
            <a:endParaRPr lang="en-US" sz="2800" b="0" i="0" baseline="30000" dirty="0">
              <a:solidFill>
                <a:schemeClr val="bg1"/>
              </a:solidFill>
              <a:effectLst/>
              <a:latin typeface="Söhne"/>
            </a:endParaRPr>
          </a:p>
          <a:p>
            <a:r>
              <a:rPr lang="en-US" sz="2800" b="0" i="0" baseline="30000" dirty="0">
                <a:solidFill>
                  <a:schemeClr val="bg1"/>
                </a:solidFill>
                <a:effectLst/>
                <a:latin typeface="Söhne"/>
              </a:rPr>
              <a:t>Confirmation checkbox for agreeing to terms</a:t>
            </a:r>
            <a:endParaRPr lang="en-US" sz="2800" b="0" i="0" baseline="30000" dirty="0">
              <a:solidFill>
                <a:schemeClr val="bg1"/>
              </a:solidFill>
              <a:effectLst/>
              <a:latin typeface="Söhne"/>
            </a:endParaRPr>
          </a:p>
          <a:p>
            <a:r>
              <a:rPr lang="en-US" sz="2800" b="0" i="0" baseline="30000" dirty="0">
                <a:solidFill>
                  <a:schemeClr val="bg1"/>
                </a:solidFill>
                <a:effectLst/>
                <a:latin typeface="Söhne"/>
              </a:rPr>
              <a:t>Date field for when the signature was made</a:t>
            </a:r>
            <a:endParaRPr lang="en-US" sz="2800" b="0" i="0" baseline="30000" dirty="0">
              <a:solidFill>
                <a:schemeClr val="bg1"/>
              </a:solidFill>
              <a:effectLst/>
              <a:latin typeface="Söhne"/>
            </a:endParaRPr>
          </a:p>
          <a:p>
            <a:r>
              <a:rPr lang="en-US" sz="2800" b="0" i="0" baseline="30000" dirty="0">
                <a:solidFill>
                  <a:schemeClr val="bg1"/>
                </a:solidFill>
                <a:effectLst/>
                <a:latin typeface="Söhne"/>
              </a:rPr>
              <a:t>Save or submit button</a:t>
            </a:r>
            <a:endParaRPr lang="en-US" dirty="0">
              <a:effectLst/>
            </a:endParaRPr>
          </a:p>
          <a:p>
            <a:r>
              <a:rPr lang="en-US" b="1" dirty="0">
                <a:effectLst/>
              </a:rPr>
              <a:t>Resume UI</a:t>
            </a:r>
            <a:r>
              <a:rPr lang="en-US" dirty="0">
                <a:effectLst/>
              </a:rPr>
              <a:t>:</a:t>
            </a:r>
            <a:endParaRPr lang="en-US" dirty="0">
              <a:effectLst/>
            </a:endParaRPr>
          </a:p>
          <a:p>
            <a:pPr lvl="1"/>
            <a:r>
              <a:rPr lang="en-US" dirty="0">
                <a:effectLst/>
              </a:rPr>
              <a:t>Personal information section (name, contact details)</a:t>
            </a:r>
            <a:endParaRPr lang="en-US" dirty="0">
              <a:effectLst/>
            </a:endParaRPr>
          </a:p>
          <a:p>
            <a:pPr lvl="1"/>
            <a:r>
              <a:rPr lang="en-US" dirty="0">
                <a:effectLst/>
              </a:rPr>
              <a:t>Summary or objective section</a:t>
            </a:r>
            <a:endParaRPr lang="en-US" dirty="0">
              <a:effectLst/>
            </a:endParaRPr>
          </a:p>
          <a:p>
            <a:pPr lvl="1"/>
            <a:r>
              <a:rPr lang="en-US" dirty="0">
                <a:effectLst/>
              </a:rPr>
              <a:t>Work experience section (company name, job title, dates, responsibilities, achievements)</a:t>
            </a:r>
            <a:endParaRPr lang="en-US" dirty="0">
              <a:effectLst/>
            </a:endParaRPr>
          </a:p>
          <a:p>
            <a:pPr lvl="1"/>
            <a:r>
              <a:rPr lang="en-US" dirty="0">
                <a:effectLst/>
              </a:rPr>
              <a:t>Education section (degree, institution, dates)</a:t>
            </a:r>
            <a:endParaRPr lang="en-US" dirty="0">
              <a:effectLst/>
            </a:endParaRPr>
          </a:p>
          <a:p>
            <a:pPr lvl="1"/>
            <a:r>
              <a:rPr lang="en-US" dirty="0">
                <a:effectLst/>
              </a:rPr>
              <a:t>Skills section (technical skills, soft skills)</a:t>
            </a:r>
            <a:endParaRPr lang="en-US" dirty="0">
              <a:effectLst/>
            </a:endParaRPr>
          </a:p>
          <a:p>
            <a:pPr lvl="1"/>
            <a:r>
              <a:rPr lang="en-US" dirty="0">
                <a:effectLst/>
              </a:rPr>
              <a:t>Certifications/licenses section</a:t>
            </a:r>
            <a:endParaRPr lang="en-US" dirty="0">
              <a:effectLst/>
            </a:endParaRPr>
          </a:p>
          <a:p>
            <a:pPr lvl="1"/>
            <a:r>
              <a:rPr lang="en-US" dirty="0">
                <a:effectLst/>
              </a:rPr>
              <a:t>Volunteer work or extracurricular activities section</a:t>
            </a:r>
            <a:endParaRPr lang="en-US" dirty="0">
              <a:effectLst/>
            </a:endParaRPr>
          </a:p>
          <a:p>
            <a:pPr lvl="1"/>
            <a:r>
              <a:rPr lang="en-US" dirty="0">
                <a:effectLst/>
              </a:rPr>
              <a:t>References section (optional)</a:t>
            </a:r>
            <a:endParaRPr lang="en-US" dirty="0">
              <a:effectLst/>
            </a:endParaRPr>
          </a:p>
          <a:p>
            <a:pPr lvl="1"/>
            <a:r>
              <a:rPr lang="en-US" dirty="0">
                <a:effectLst/>
              </a:rPr>
              <a:t>Formatting options (font styles, sizes, colors)</a:t>
            </a:r>
            <a:endParaRPr lang="en-US" dirty="0">
              <a:effectLst/>
            </a:endParaRPr>
          </a:p>
          <a:p>
            <a:pPr lvl="1"/>
            <a:r>
              <a:rPr lang="en-US" dirty="0">
                <a:effectLst/>
              </a:rPr>
              <a:t>Download or print button</a:t>
            </a:r>
            <a:endParaRPr lang="en-US" dirty="0">
              <a:effectLst/>
            </a:endParaRPr>
          </a:p>
          <a:p>
            <a:endParaRPr lang="en-US" sz="2800" b="0" i="0" baseline="30000" dirty="0">
              <a:solidFill>
                <a:schemeClr val="bg1"/>
              </a:solidFill>
              <a:effectLst/>
              <a:latin typeface="Söhne"/>
            </a:endParaRPr>
          </a:p>
          <a:p>
            <a:pPr marL="0" lvl="0" indent="0" algn="just" rtl="0">
              <a:spcBef>
                <a:spcPts val="0"/>
              </a:spcBef>
              <a:spcAft>
                <a:spcPts val="0"/>
              </a:spcAft>
              <a:buNone/>
            </a:pPr>
            <a:endParaRPr sz="1900"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None/>
            </a:pPr>
            <a:endParaRPr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89" name="Google Shape;189;p29"/>
          <p:cNvPicPr preferRelativeResize="0"/>
          <p:nvPr/>
        </p:nvPicPr>
        <p:blipFill>
          <a:blip r:embed="rId1"/>
          <a:stretch>
            <a:fillRect/>
          </a:stretch>
        </p:blipFill>
        <p:spPr>
          <a:xfrm>
            <a:off x="85250" y="53725"/>
            <a:ext cx="801100" cy="801100"/>
          </a:xfrm>
          <a:prstGeom prst="rect">
            <a:avLst/>
          </a:prstGeom>
          <a:noFill/>
          <a:ln>
            <a:noFill/>
          </a:ln>
        </p:spPr>
      </p:pic>
      <p:pic>
        <p:nvPicPr>
          <p:cNvPr id="190" name="Google Shape;190;p29"/>
          <p:cNvPicPr preferRelativeResize="0"/>
          <p:nvPr/>
        </p:nvPicPr>
        <p:blipFill>
          <a:blip r:embed="rId2"/>
          <a:stretch>
            <a:fillRect/>
          </a:stretch>
        </p:blipFill>
        <p:spPr>
          <a:xfrm>
            <a:off x="8236950" y="53725"/>
            <a:ext cx="801100" cy="947756"/>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9474</Words>
  <Application>WPS Writer</Application>
  <PresentationFormat/>
  <Paragraphs>180</Paragraphs>
  <Slides>23</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23</vt:i4>
      </vt:variant>
    </vt:vector>
  </HeadingPairs>
  <TitlesOfParts>
    <vt:vector size="41" baseType="lpstr">
      <vt:lpstr>Arial</vt:lpstr>
      <vt:lpstr>SimSun</vt:lpstr>
      <vt:lpstr>Wingdings</vt:lpstr>
      <vt:lpstr>Arial</vt:lpstr>
      <vt:lpstr>Times New Roman</vt:lpstr>
      <vt:lpstr>Times New Roman</vt:lpstr>
      <vt:lpstr>Söhne</vt:lpstr>
      <vt:lpstr>Thonburi</vt:lpstr>
      <vt:lpstr>Calibri</vt:lpstr>
      <vt:lpstr>Helvetica Neue</vt:lpstr>
      <vt:lpstr>Noto Sans Symbols</vt:lpstr>
      <vt:lpstr>Open Sans</vt:lpstr>
      <vt:lpstr>苹方-简</vt:lpstr>
      <vt:lpstr>Microsoft YaHei</vt:lpstr>
      <vt:lpstr>汉仪旗黑</vt:lpstr>
      <vt:lpstr>Arial Unicode MS</vt:lpstr>
      <vt:lpstr>宋体-简</vt:lpstr>
      <vt:lpstr>Simple Dark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Akash Kakumanu</cp:lastModifiedBy>
  <cp:revision>2</cp:revision>
  <dcterms:created xsi:type="dcterms:W3CDTF">2024-03-29T07:04:06Z</dcterms:created>
  <dcterms:modified xsi:type="dcterms:W3CDTF">2024-03-29T07:04:06Z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1033-5.7.0.8090</vt:lpwstr>
  </property>
</Properties>
</file>