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22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543BCA-CD70-4395-96BB-808D085954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1A191D-3741-43F5-9385-A6A306F621C4}">
      <dgm:prSet/>
      <dgm:spPr/>
      <dgm:t>
        <a:bodyPr/>
        <a:lstStyle/>
        <a:p>
          <a:r>
            <a:rPr lang="en-US"/>
            <a:t>In the telecom industry, customers are able to choose from multiple 	service providers and actively switch from one operator to another. In 	this highly competitive market, the telecommunication industry 	experiences an average of 15-20% of annual churn rate.</a:t>
          </a:r>
        </a:p>
      </dgm:t>
    </dgm:pt>
    <dgm:pt modelId="{EF9C8736-69AE-496A-B2B3-D583AF6542E0}" type="parTrans" cxnId="{ABE5691B-64A3-40AC-B285-A1F4A8EE8675}">
      <dgm:prSet/>
      <dgm:spPr/>
      <dgm:t>
        <a:bodyPr/>
        <a:lstStyle/>
        <a:p>
          <a:endParaRPr lang="en-US"/>
        </a:p>
      </dgm:t>
    </dgm:pt>
    <dgm:pt modelId="{37C928A6-4169-45BC-B56A-5EBA2C744313}" type="sibTrans" cxnId="{ABE5691B-64A3-40AC-B285-A1F4A8EE8675}">
      <dgm:prSet/>
      <dgm:spPr/>
      <dgm:t>
        <a:bodyPr/>
        <a:lstStyle/>
        <a:p>
          <a:endParaRPr lang="en-US"/>
        </a:p>
      </dgm:t>
    </dgm:pt>
    <dgm:pt modelId="{6E7D8EAC-53F1-497B-92CB-C6570CCC3268}">
      <dgm:prSet/>
      <dgm:spPr/>
      <dgm:t>
        <a:bodyPr/>
        <a:lstStyle/>
        <a:p>
          <a:r>
            <a:rPr lang="en-US"/>
            <a:t>To reduce customer churn, telecom companies needs to </a:t>
          </a:r>
          <a:r>
            <a:rPr lang="en-US" b="1"/>
            <a:t>predicts 	which customers are at high risk of churn.</a:t>
          </a:r>
          <a:endParaRPr lang="en-US"/>
        </a:p>
      </dgm:t>
    </dgm:pt>
    <dgm:pt modelId="{C2F57CCA-C541-4A42-91C2-122EE3F7A7C4}" type="parTrans" cxnId="{685800CB-86C7-45AC-8330-61D43AE3D70D}">
      <dgm:prSet/>
      <dgm:spPr/>
      <dgm:t>
        <a:bodyPr/>
        <a:lstStyle/>
        <a:p>
          <a:endParaRPr lang="en-US"/>
        </a:p>
      </dgm:t>
    </dgm:pt>
    <dgm:pt modelId="{553B34F4-6D9A-41CE-87C9-05D7E15767DE}" type="sibTrans" cxnId="{685800CB-86C7-45AC-8330-61D43AE3D70D}">
      <dgm:prSet/>
      <dgm:spPr/>
      <dgm:t>
        <a:bodyPr/>
        <a:lstStyle/>
        <a:p>
          <a:endParaRPr lang="en-US"/>
        </a:p>
      </dgm:t>
    </dgm:pt>
    <dgm:pt modelId="{19A949D4-3178-41D5-A826-C5DB15AAE643}">
      <dgm:prSet/>
      <dgm:spPr/>
      <dgm:t>
        <a:bodyPr/>
        <a:lstStyle/>
        <a:p>
          <a:r>
            <a:rPr lang="en-US"/>
            <a:t>In this project u will analyse customer – level data of a leading 	telecom firm, build predictive models to identify customers at high 	risk of churn and identify the main indicator of churn.</a:t>
          </a:r>
        </a:p>
      </dgm:t>
    </dgm:pt>
    <dgm:pt modelId="{777D02C5-D6DE-41EE-A2C2-2C9E47DFE8B1}" type="parTrans" cxnId="{8F38D170-004C-4F19-A09D-8658B691F017}">
      <dgm:prSet/>
      <dgm:spPr/>
      <dgm:t>
        <a:bodyPr/>
        <a:lstStyle/>
        <a:p>
          <a:endParaRPr lang="en-US"/>
        </a:p>
      </dgm:t>
    </dgm:pt>
    <dgm:pt modelId="{F83FAAE8-4C54-42D3-A835-AF15B4BF8A52}" type="sibTrans" cxnId="{8F38D170-004C-4F19-A09D-8658B691F017}">
      <dgm:prSet/>
      <dgm:spPr/>
      <dgm:t>
        <a:bodyPr/>
        <a:lstStyle/>
        <a:p>
          <a:endParaRPr lang="en-US"/>
        </a:p>
      </dgm:t>
    </dgm:pt>
    <dgm:pt modelId="{0DB327A8-35A5-4F6B-A365-13F9E2EF53ED}" type="pres">
      <dgm:prSet presAssocID="{38543BCA-CD70-4395-96BB-808D08595483}" presName="root" presStyleCnt="0">
        <dgm:presLayoutVars>
          <dgm:dir/>
          <dgm:resizeHandles val="exact"/>
        </dgm:presLayoutVars>
      </dgm:prSet>
      <dgm:spPr/>
    </dgm:pt>
    <dgm:pt modelId="{227577BF-482C-4150-90B2-6A4929E52DDB}" type="pres">
      <dgm:prSet presAssocID="{871A191D-3741-43F5-9385-A6A306F621C4}" presName="compNode" presStyleCnt="0"/>
      <dgm:spPr/>
    </dgm:pt>
    <dgm:pt modelId="{B7EBAAAE-37BC-4BCE-90D5-F0A3387F9858}" type="pres">
      <dgm:prSet presAssocID="{871A191D-3741-43F5-9385-A6A306F621C4}" presName="bgRect" presStyleLbl="bgShp" presStyleIdx="0" presStyleCnt="3"/>
      <dgm:spPr/>
    </dgm:pt>
    <dgm:pt modelId="{11FB2B84-BA51-4C6E-881B-2AA18E1F6FA1}" type="pres">
      <dgm:prSet presAssocID="{871A191D-3741-43F5-9385-A6A306F621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50C978C-24EC-4636-ADD5-F9FAF6435589}" type="pres">
      <dgm:prSet presAssocID="{871A191D-3741-43F5-9385-A6A306F621C4}" presName="spaceRect" presStyleCnt="0"/>
      <dgm:spPr/>
    </dgm:pt>
    <dgm:pt modelId="{B6A15221-B7C3-468B-AD66-AF035EDD056A}" type="pres">
      <dgm:prSet presAssocID="{871A191D-3741-43F5-9385-A6A306F621C4}" presName="parTx" presStyleLbl="revTx" presStyleIdx="0" presStyleCnt="3">
        <dgm:presLayoutVars>
          <dgm:chMax val="0"/>
          <dgm:chPref val="0"/>
        </dgm:presLayoutVars>
      </dgm:prSet>
      <dgm:spPr/>
    </dgm:pt>
    <dgm:pt modelId="{BE8A278D-E2EF-4E51-9662-1C07A06D4B59}" type="pres">
      <dgm:prSet presAssocID="{37C928A6-4169-45BC-B56A-5EBA2C744313}" presName="sibTrans" presStyleCnt="0"/>
      <dgm:spPr/>
    </dgm:pt>
    <dgm:pt modelId="{5F14AAFA-11C7-4E26-AEF9-DED9652EF422}" type="pres">
      <dgm:prSet presAssocID="{6E7D8EAC-53F1-497B-92CB-C6570CCC3268}" presName="compNode" presStyleCnt="0"/>
      <dgm:spPr/>
    </dgm:pt>
    <dgm:pt modelId="{5C96D84A-11AC-404F-A7DA-60C34C578BEB}" type="pres">
      <dgm:prSet presAssocID="{6E7D8EAC-53F1-497B-92CB-C6570CCC3268}" presName="bgRect" presStyleLbl="bgShp" presStyleIdx="1" presStyleCnt="3"/>
      <dgm:spPr/>
    </dgm:pt>
    <dgm:pt modelId="{EAC27011-243A-441C-8679-2478A1C8D0F4}" type="pres">
      <dgm:prSet presAssocID="{6E7D8EAC-53F1-497B-92CB-C6570CCC32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4155296F-5290-4117-B867-3220AF5FC934}" type="pres">
      <dgm:prSet presAssocID="{6E7D8EAC-53F1-497B-92CB-C6570CCC3268}" presName="spaceRect" presStyleCnt="0"/>
      <dgm:spPr/>
    </dgm:pt>
    <dgm:pt modelId="{010F4087-F627-4DB7-9F07-3004CEE33B19}" type="pres">
      <dgm:prSet presAssocID="{6E7D8EAC-53F1-497B-92CB-C6570CCC3268}" presName="parTx" presStyleLbl="revTx" presStyleIdx="1" presStyleCnt="3">
        <dgm:presLayoutVars>
          <dgm:chMax val="0"/>
          <dgm:chPref val="0"/>
        </dgm:presLayoutVars>
      </dgm:prSet>
      <dgm:spPr/>
    </dgm:pt>
    <dgm:pt modelId="{9F2FA1FB-67E4-40FA-9839-180FFB29A948}" type="pres">
      <dgm:prSet presAssocID="{553B34F4-6D9A-41CE-87C9-05D7E15767DE}" presName="sibTrans" presStyleCnt="0"/>
      <dgm:spPr/>
    </dgm:pt>
    <dgm:pt modelId="{16D5C674-D731-40CF-81AD-17EDB8EE8494}" type="pres">
      <dgm:prSet presAssocID="{19A949D4-3178-41D5-A826-C5DB15AAE643}" presName="compNode" presStyleCnt="0"/>
      <dgm:spPr/>
    </dgm:pt>
    <dgm:pt modelId="{773B43BB-5FF8-4321-AF88-40B3D0F68EC8}" type="pres">
      <dgm:prSet presAssocID="{19A949D4-3178-41D5-A826-C5DB15AAE643}" presName="bgRect" presStyleLbl="bgShp" presStyleIdx="2" presStyleCnt="3"/>
      <dgm:spPr/>
    </dgm:pt>
    <dgm:pt modelId="{9738CDE4-EB96-424D-AED1-0243964235F3}" type="pres">
      <dgm:prSet presAssocID="{19A949D4-3178-41D5-A826-C5DB15AAE6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3B281655-53FC-4C3E-917E-6A0118AF1B83}" type="pres">
      <dgm:prSet presAssocID="{19A949D4-3178-41D5-A826-C5DB15AAE643}" presName="spaceRect" presStyleCnt="0"/>
      <dgm:spPr/>
    </dgm:pt>
    <dgm:pt modelId="{243472C8-276B-4568-AC9E-2AF7148649FB}" type="pres">
      <dgm:prSet presAssocID="{19A949D4-3178-41D5-A826-C5DB15AAE643}" presName="parTx" presStyleLbl="revTx" presStyleIdx="2" presStyleCnt="3">
        <dgm:presLayoutVars>
          <dgm:chMax val="0"/>
          <dgm:chPref val="0"/>
        </dgm:presLayoutVars>
      </dgm:prSet>
      <dgm:spPr/>
    </dgm:pt>
  </dgm:ptLst>
  <dgm:cxnLst>
    <dgm:cxn modelId="{ABE5691B-64A3-40AC-B285-A1F4A8EE8675}" srcId="{38543BCA-CD70-4395-96BB-808D08595483}" destId="{871A191D-3741-43F5-9385-A6A306F621C4}" srcOrd="0" destOrd="0" parTransId="{EF9C8736-69AE-496A-B2B3-D583AF6542E0}" sibTransId="{37C928A6-4169-45BC-B56A-5EBA2C744313}"/>
    <dgm:cxn modelId="{97236630-FD6F-470A-B288-B985D2AE654F}" type="presOf" srcId="{19A949D4-3178-41D5-A826-C5DB15AAE643}" destId="{243472C8-276B-4568-AC9E-2AF7148649FB}" srcOrd="0" destOrd="0" presId="urn:microsoft.com/office/officeart/2018/2/layout/IconVerticalSolidList"/>
    <dgm:cxn modelId="{8F38D170-004C-4F19-A09D-8658B691F017}" srcId="{38543BCA-CD70-4395-96BB-808D08595483}" destId="{19A949D4-3178-41D5-A826-C5DB15AAE643}" srcOrd="2" destOrd="0" parTransId="{777D02C5-D6DE-41EE-A2C2-2C9E47DFE8B1}" sibTransId="{F83FAAE8-4C54-42D3-A835-AF15B4BF8A52}"/>
    <dgm:cxn modelId="{C45DCB87-DEDB-490E-950B-62A919F71086}" type="presOf" srcId="{871A191D-3741-43F5-9385-A6A306F621C4}" destId="{B6A15221-B7C3-468B-AD66-AF035EDD056A}" srcOrd="0" destOrd="0" presId="urn:microsoft.com/office/officeart/2018/2/layout/IconVerticalSolidList"/>
    <dgm:cxn modelId="{B9EDD69A-C9B9-4CFA-A9FE-D6C8502855A8}" type="presOf" srcId="{6E7D8EAC-53F1-497B-92CB-C6570CCC3268}" destId="{010F4087-F627-4DB7-9F07-3004CEE33B19}" srcOrd="0" destOrd="0" presId="urn:microsoft.com/office/officeart/2018/2/layout/IconVerticalSolidList"/>
    <dgm:cxn modelId="{17BF73A3-C275-472E-84B7-935123FA3FA3}" type="presOf" srcId="{38543BCA-CD70-4395-96BB-808D08595483}" destId="{0DB327A8-35A5-4F6B-A365-13F9E2EF53ED}" srcOrd="0" destOrd="0" presId="urn:microsoft.com/office/officeart/2018/2/layout/IconVerticalSolidList"/>
    <dgm:cxn modelId="{685800CB-86C7-45AC-8330-61D43AE3D70D}" srcId="{38543BCA-CD70-4395-96BB-808D08595483}" destId="{6E7D8EAC-53F1-497B-92CB-C6570CCC3268}" srcOrd="1" destOrd="0" parTransId="{C2F57CCA-C541-4A42-91C2-122EE3F7A7C4}" sibTransId="{553B34F4-6D9A-41CE-87C9-05D7E15767DE}"/>
    <dgm:cxn modelId="{E61DA67F-6911-4570-B2A1-F702B5BCC6E4}" type="presParOf" srcId="{0DB327A8-35A5-4F6B-A365-13F9E2EF53ED}" destId="{227577BF-482C-4150-90B2-6A4929E52DDB}" srcOrd="0" destOrd="0" presId="urn:microsoft.com/office/officeart/2018/2/layout/IconVerticalSolidList"/>
    <dgm:cxn modelId="{A9CCB762-F5A9-4D57-8184-407830E06FB6}" type="presParOf" srcId="{227577BF-482C-4150-90B2-6A4929E52DDB}" destId="{B7EBAAAE-37BC-4BCE-90D5-F0A3387F9858}" srcOrd="0" destOrd="0" presId="urn:microsoft.com/office/officeart/2018/2/layout/IconVerticalSolidList"/>
    <dgm:cxn modelId="{B19E8F9C-7C10-4051-B009-7C766F88972A}" type="presParOf" srcId="{227577BF-482C-4150-90B2-6A4929E52DDB}" destId="{11FB2B84-BA51-4C6E-881B-2AA18E1F6FA1}" srcOrd="1" destOrd="0" presId="urn:microsoft.com/office/officeart/2018/2/layout/IconVerticalSolidList"/>
    <dgm:cxn modelId="{71D57750-0F94-48BF-9709-C3BFAFF76C27}" type="presParOf" srcId="{227577BF-482C-4150-90B2-6A4929E52DDB}" destId="{C50C978C-24EC-4636-ADD5-F9FAF6435589}" srcOrd="2" destOrd="0" presId="urn:microsoft.com/office/officeart/2018/2/layout/IconVerticalSolidList"/>
    <dgm:cxn modelId="{F12CC691-FF21-49D4-8890-793C8AF5687D}" type="presParOf" srcId="{227577BF-482C-4150-90B2-6A4929E52DDB}" destId="{B6A15221-B7C3-468B-AD66-AF035EDD056A}" srcOrd="3" destOrd="0" presId="urn:microsoft.com/office/officeart/2018/2/layout/IconVerticalSolidList"/>
    <dgm:cxn modelId="{7BC20FA5-47AA-40E9-8EDB-36B8C5F9B69E}" type="presParOf" srcId="{0DB327A8-35A5-4F6B-A365-13F9E2EF53ED}" destId="{BE8A278D-E2EF-4E51-9662-1C07A06D4B59}" srcOrd="1" destOrd="0" presId="urn:microsoft.com/office/officeart/2018/2/layout/IconVerticalSolidList"/>
    <dgm:cxn modelId="{73177332-84BB-4319-8534-9618D9F1B5F3}" type="presParOf" srcId="{0DB327A8-35A5-4F6B-A365-13F9E2EF53ED}" destId="{5F14AAFA-11C7-4E26-AEF9-DED9652EF422}" srcOrd="2" destOrd="0" presId="urn:microsoft.com/office/officeart/2018/2/layout/IconVerticalSolidList"/>
    <dgm:cxn modelId="{9485EE26-5FA4-4A1B-944B-2FCA440E982D}" type="presParOf" srcId="{5F14AAFA-11C7-4E26-AEF9-DED9652EF422}" destId="{5C96D84A-11AC-404F-A7DA-60C34C578BEB}" srcOrd="0" destOrd="0" presId="urn:microsoft.com/office/officeart/2018/2/layout/IconVerticalSolidList"/>
    <dgm:cxn modelId="{93E7A004-F508-4351-9393-241494F10F73}" type="presParOf" srcId="{5F14AAFA-11C7-4E26-AEF9-DED9652EF422}" destId="{EAC27011-243A-441C-8679-2478A1C8D0F4}" srcOrd="1" destOrd="0" presId="urn:microsoft.com/office/officeart/2018/2/layout/IconVerticalSolidList"/>
    <dgm:cxn modelId="{62CF3B3F-D4C6-432F-BA11-4834B0312427}" type="presParOf" srcId="{5F14AAFA-11C7-4E26-AEF9-DED9652EF422}" destId="{4155296F-5290-4117-B867-3220AF5FC934}" srcOrd="2" destOrd="0" presId="urn:microsoft.com/office/officeart/2018/2/layout/IconVerticalSolidList"/>
    <dgm:cxn modelId="{88B4F53C-4F29-4CA7-A574-91873F42D9BC}" type="presParOf" srcId="{5F14AAFA-11C7-4E26-AEF9-DED9652EF422}" destId="{010F4087-F627-4DB7-9F07-3004CEE33B19}" srcOrd="3" destOrd="0" presId="urn:microsoft.com/office/officeart/2018/2/layout/IconVerticalSolidList"/>
    <dgm:cxn modelId="{ED997652-2C1D-458A-A5D2-CC3C976CC809}" type="presParOf" srcId="{0DB327A8-35A5-4F6B-A365-13F9E2EF53ED}" destId="{9F2FA1FB-67E4-40FA-9839-180FFB29A948}" srcOrd="3" destOrd="0" presId="urn:microsoft.com/office/officeart/2018/2/layout/IconVerticalSolidList"/>
    <dgm:cxn modelId="{5C18BA05-6006-4542-AE58-A85778AF410F}" type="presParOf" srcId="{0DB327A8-35A5-4F6B-A365-13F9E2EF53ED}" destId="{16D5C674-D731-40CF-81AD-17EDB8EE8494}" srcOrd="4" destOrd="0" presId="urn:microsoft.com/office/officeart/2018/2/layout/IconVerticalSolidList"/>
    <dgm:cxn modelId="{0D0B419D-F9DB-4036-9196-3D3B815471EB}" type="presParOf" srcId="{16D5C674-D731-40CF-81AD-17EDB8EE8494}" destId="{773B43BB-5FF8-4321-AF88-40B3D0F68EC8}" srcOrd="0" destOrd="0" presId="urn:microsoft.com/office/officeart/2018/2/layout/IconVerticalSolidList"/>
    <dgm:cxn modelId="{5BF927C3-0DF8-4FA6-A64C-26487321B66F}" type="presParOf" srcId="{16D5C674-D731-40CF-81AD-17EDB8EE8494}" destId="{9738CDE4-EB96-424D-AED1-0243964235F3}" srcOrd="1" destOrd="0" presId="urn:microsoft.com/office/officeart/2018/2/layout/IconVerticalSolidList"/>
    <dgm:cxn modelId="{2A3AF3B3-9D41-4688-A3F2-76AED4B9C9B5}" type="presParOf" srcId="{16D5C674-D731-40CF-81AD-17EDB8EE8494}" destId="{3B281655-53FC-4C3E-917E-6A0118AF1B83}" srcOrd="2" destOrd="0" presId="urn:microsoft.com/office/officeart/2018/2/layout/IconVerticalSolidList"/>
    <dgm:cxn modelId="{DBDF051E-FCDE-4981-B61D-B21B22E1A05B}" type="presParOf" srcId="{16D5C674-D731-40CF-81AD-17EDB8EE8494}" destId="{243472C8-276B-4568-AC9E-2AF7148649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A1844-14AA-40C7-ACA7-DEBFD868275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92450CB-3384-42B2-BF7B-6B016456BD8B}">
      <dgm:prSet/>
      <dgm:spPr/>
      <dgm:t>
        <a:bodyPr/>
        <a:lstStyle/>
        <a:p>
          <a:r>
            <a:rPr lang="en-US"/>
            <a:t>Data cleaning and data manipulation.</a:t>
          </a:r>
        </a:p>
      </dgm:t>
    </dgm:pt>
    <dgm:pt modelId="{66C15C6B-2FFE-4CEF-98D4-66C534D5FFB2}" type="parTrans" cxnId="{B93E2FC5-30A7-4A1D-8F94-61143FB2E33D}">
      <dgm:prSet/>
      <dgm:spPr/>
      <dgm:t>
        <a:bodyPr/>
        <a:lstStyle/>
        <a:p>
          <a:endParaRPr lang="en-US"/>
        </a:p>
      </dgm:t>
    </dgm:pt>
    <dgm:pt modelId="{442723EF-7ED5-4066-A22A-1A14086C232C}" type="sibTrans" cxnId="{B93E2FC5-30A7-4A1D-8F94-61143FB2E33D}">
      <dgm:prSet/>
      <dgm:spPr/>
      <dgm:t>
        <a:bodyPr/>
        <a:lstStyle/>
        <a:p>
          <a:endParaRPr lang="en-US"/>
        </a:p>
      </dgm:t>
    </dgm:pt>
    <dgm:pt modelId="{FB153575-9E35-470E-83E7-E7561843FDB2}">
      <dgm:prSet/>
      <dgm:spPr/>
      <dgm:t>
        <a:bodyPr/>
        <a:lstStyle/>
        <a:p>
          <a:r>
            <a:rPr lang="en-US"/>
            <a:t>Check and handle duplicate data.</a:t>
          </a:r>
        </a:p>
      </dgm:t>
    </dgm:pt>
    <dgm:pt modelId="{013AF022-F338-46E2-99A1-411285D51073}" type="parTrans" cxnId="{92A053FF-854E-4844-B6FF-AE6DA2C06730}">
      <dgm:prSet/>
      <dgm:spPr/>
      <dgm:t>
        <a:bodyPr/>
        <a:lstStyle/>
        <a:p>
          <a:endParaRPr lang="en-US"/>
        </a:p>
      </dgm:t>
    </dgm:pt>
    <dgm:pt modelId="{1E07F0AF-BF1B-4ADB-86E6-D997B532E320}" type="sibTrans" cxnId="{92A053FF-854E-4844-B6FF-AE6DA2C06730}">
      <dgm:prSet/>
      <dgm:spPr/>
      <dgm:t>
        <a:bodyPr/>
        <a:lstStyle/>
        <a:p>
          <a:endParaRPr lang="en-US"/>
        </a:p>
      </dgm:t>
    </dgm:pt>
    <dgm:pt modelId="{241BBDC1-CD16-4633-BCA9-5251026DBEE0}">
      <dgm:prSet/>
      <dgm:spPr/>
      <dgm:t>
        <a:bodyPr/>
        <a:lstStyle/>
        <a:p>
          <a:r>
            <a:rPr lang="en-US"/>
            <a:t>Check and handle NA values and missing values.</a:t>
          </a:r>
        </a:p>
      </dgm:t>
    </dgm:pt>
    <dgm:pt modelId="{245BAD90-2106-4E7F-9210-A242A0F2BF66}" type="parTrans" cxnId="{773375E4-B68E-4527-85AB-377736456034}">
      <dgm:prSet/>
      <dgm:spPr/>
      <dgm:t>
        <a:bodyPr/>
        <a:lstStyle/>
        <a:p>
          <a:endParaRPr lang="en-US"/>
        </a:p>
      </dgm:t>
    </dgm:pt>
    <dgm:pt modelId="{7E69847C-DC6F-4F00-8FBA-1F209AB73410}" type="sibTrans" cxnId="{773375E4-B68E-4527-85AB-377736456034}">
      <dgm:prSet/>
      <dgm:spPr/>
      <dgm:t>
        <a:bodyPr/>
        <a:lstStyle/>
        <a:p>
          <a:endParaRPr lang="en-US"/>
        </a:p>
      </dgm:t>
    </dgm:pt>
    <dgm:pt modelId="{B729435E-882E-4121-8A91-96229DBFF820}">
      <dgm:prSet/>
      <dgm:spPr/>
      <dgm:t>
        <a:bodyPr/>
        <a:lstStyle/>
        <a:p>
          <a:r>
            <a:rPr lang="en-US"/>
            <a:t>Drop columns, if it contains large amount of missing values and not useful for the analysis.</a:t>
          </a:r>
        </a:p>
      </dgm:t>
    </dgm:pt>
    <dgm:pt modelId="{4107C373-C886-4037-80E9-A0B0B52EC7CA}" type="parTrans" cxnId="{BD87EF39-A6DB-4A5E-93E9-7FE4B5CF97D1}">
      <dgm:prSet/>
      <dgm:spPr/>
      <dgm:t>
        <a:bodyPr/>
        <a:lstStyle/>
        <a:p>
          <a:endParaRPr lang="en-US"/>
        </a:p>
      </dgm:t>
    </dgm:pt>
    <dgm:pt modelId="{74BBAADA-1F3B-4404-AF18-576152E678D4}" type="sibTrans" cxnId="{BD87EF39-A6DB-4A5E-93E9-7FE4B5CF97D1}">
      <dgm:prSet/>
      <dgm:spPr/>
      <dgm:t>
        <a:bodyPr/>
        <a:lstStyle/>
        <a:p>
          <a:endParaRPr lang="en-US"/>
        </a:p>
      </dgm:t>
    </dgm:pt>
    <dgm:pt modelId="{55F519A5-C109-4F5A-ACDD-0FFBB2230FB5}">
      <dgm:prSet/>
      <dgm:spPr/>
      <dgm:t>
        <a:bodyPr/>
        <a:lstStyle/>
        <a:p>
          <a:r>
            <a:rPr lang="en-US"/>
            <a:t>Imputation of the values, if necessary.</a:t>
          </a:r>
        </a:p>
      </dgm:t>
    </dgm:pt>
    <dgm:pt modelId="{B5558DE6-B93A-4EED-B115-F18F38170B4A}" type="parTrans" cxnId="{BA2B77E7-10D9-4F4A-B226-FEC7F64435D4}">
      <dgm:prSet/>
      <dgm:spPr/>
      <dgm:t>
        <a:bodyPr/>
        <a:lstStyle/>
        <a:p>
          <a:endParaRPr lang="en-US"/>
        </a:p>
      </dgm:t>
    </dgm:pt>
    <dgm:pt modelId="{0635033D-1D61-41DC-82EE-85EC73DB5475}" type="sibTrans" cxnId="{BA2B77E7-10D9-4F4A-B226-FEC7F64435D4}">
      <dgm:prSet/>
      <dgm:spPr/>
      <dgm:t>
        <a:bodyPr/>
        <a:lstStyle/>
        <a:p>
          <a:endParaRPr lang="en-US"/>
        </a:p>
      </dgm:t>
    </dgm:pt>
    <dgm:pt modelId="{691EC0BC-A63E-4BA1-9E82-D3AF0D611382}">
      <dgm:prSet/>
      <dgm:spPr/>
      <dgm:t>
        <a:bodyPr/>
        <a:lstStyle/>
        <a:p>
          <a:r>
            <a:rPr lang="en-US"/>
            <a:t>Check and handle outliers in data.</a:t>
          </a:r>
        </a:p>
      </dgm:t>
    </dgm:pt>
    <dgm:pt modelId="{6194E00F-5117-429B-8994-1A58D8FCD7EA}" type="parTrans" cxnId="{EF6D0FB5-7EDE-4477-A280-C7FE2B921ED4}">
      <dgm:prSet/>
      <dgm:spPr/>
      <dgm:t>
        <a:bodyPr/>
        <a:lstStyle/>
        <a:p>
          <a:endParaRPr lang="en-US"/>
        </a:p>
      </dgm:t>
    </dgm:pt>
    <dgm:pt modelId="{AACA16EC-9254-4245-B311-14F96D86457C}" type="sibTrans" cxnId="{EF6D0FB5-7EDE-4477-A280-C7FE2B921ED4}">
      <dgm:prSet/>
      <dgm:spPr/>
      <dgm:t>
        <a:bodyPr/>
        <a:lstStyle/>
        <a:p>
          <a:endParaRPr lang="en-US"/>
        </a:p>
      </dgm:t>
    </dgm:pt>
    <dgm:pt modelId="{FF9B13F1-0AE9-4D56-A2FA-C50FC3F87847}">
      <dgm:prSet/>
      <dgm:spPr/>
      <dgm:t>
        <a:bodyPr/>
        <a:lstStyle/>
        <a:p>
          <a:r>
            <a:rPr lang="en-US"/>
            <a:t>EDA</a:t>
          </a:r>
        </a:p>
      </dgm:t>
    </dgm:pt>
    <dgm:pt modelId="{4055E42B-2F11-4820-A6A5-9586904C09EA}" type="parTrans" cxnId="{2FB0DAE5-0164-4215-A625-CA55BA02BD1B}">
      <dgm:prSet/>
      <dgm:spPr/>
      <dgm:t>
        <a:bodyPr/>
        <a:lstStyle/>
        <a:p>
          <a:endParaRPr lang="en-US"/>
        </a:p>
      </dgm:t>
    </dgm:pt>
    <dgm:pt modelId="{F4DE241F-76EC-483C-8B15-4067FF994172}" type="sibTrans" cxnId="{2FB0DAE5-0164-4215-A625-CA55BA02BD1B}">
      <dgm:prSet/>
      <dgm:spPr/>
      <dgm:t>
        <a:bodyPr/>
        <a:lstStyle/>
        <a:p>
          <a:endParaRPr lang="en-US"/>
        </a:p>
      </dgm:t>
    </dgm:pt>
    <dgm:pt modelId="{A5CD90B3-437D-4DE5-8044-16E365218A58}">
      <dgm:prSet/>
      <dgm:spPr/>
      <dgm:t>
        <a:bodyPr/>
        <a:lstStyle/>
        <a:p>
          <a:r>
            <a:rPr lang="en-US"/>
            <a:t>Univariate data analysis: value count, distribution of variable etc.</a:t>
          </a:r>
        </a:p>
      </dgm:t>
    </dgm:pt>
    <dgm:pt modelId="{15153FF5-E71A-4FB2-A0AD-360D5B96D9EF}" type="parTrans" cxnId="{5AE4AFC8-AD48-4EDE-B6E7-6C63253F8B51}">
      <dgm:prSet/>
      <dgm:spPr/>
      <dgm:t>
        <a:bodyPr/>
        <a:lstStyle/>
        <a:p>
          <a:endParaRPr lang="en-US"/>
        </a:p>
      </dgm:t>
    </dgm:pt>
    <dgm:pt modelId="{4982B0DA-DD4F-487A-B26B-960979F9850D}" type="sibTrans" cxnId="{5AE4AFC8-AD48-4EDE-B6E7-6C63253F8B51}">
      <dgm:prSet/>
      <dgm:spPr/>
      <dgm:t>
        <a:bodyPr/>
        <a:lstStyle/>
        <a:p>
          <a:endParaRPr lang="en-US"/>
        </a:p>
      </dgm:t>
    </dgm:pt>
    <dgm:pt modelId="{BB8E783C-11E3-4536-A58E-707F050C972D}">
      <dgm:prSet/>
      <dgm:spPr/>
      <dgm:t>
        <a:bodyPr/>
        <a:lstStyle/>
        <a:p>
          <a:r>
            <a:rPr lang="en-US"/>
            <a:t>Bivariate data analysis: correlation coefficients and pattern between the variables etc. ▪Feature Scaling &amp; Dummy Variables and encoding of the data.</a:t>
          </a:r>
        </a:p>
      </dgm:t>
    </dgm:pt>
    <dgm:pt modelId="{1EA66EC7-335A-455F-B2DA-62A2C206F998}" type="parTrans" cxnId="{71E57FCF-5537-4474-B664-9A65E823E42C}">
      <dgm:prSet/>
      <dgm:spPr/>
      <dgm:t>
        <a:bodyPr/>
        <a:lstStyle/>
        <a:p>
          <a:endParaRPr lang="en-US"/>
        </a:p>
      </dgm:t>
    </dgm:pt>
    <dgm:pt modelId="{8EC513C2-B010-43F5-BC2C-56ED3BADE9FF}" type="sibTrans" cxnId="{71E57FCF-5537-4474-B664-9A65E823E42C}">
      <dgm:prSet/>
      <dgm:spPr/>
      <dgm:t>
        <a:bodyPr/>
        <a:lstStyle/>
        <a:p>
          <a:endParaRPr lang="en-US"/>
        </a:p>
      </dgm:t>
    </dgm:pt>
    <dgm:pt modelId="{80E0B164-601A-4305-9232-E4A7F37B2361}">
      <dgm:prSet/>
      <dgm:spPr/>
      <dgm:t>
        <a:bodyPr/>
        <a:lstStyle/>
        <a:p>
          <a:r>
            <a:rPr lang="en-US"/>
            <a:t>Classification technique: logistic regression used for the model making and prediction. ▪Validation of the model.</a:t>
          </a:r>
        </a:p>
      </dgm:t>
    </dgm:pt>
    <dgm:pt modelId="{BDC6E0FA-3FBA-47C6-B966-A0C8BEB0CDA2}" type="parTrans" cxnId="{B19027B8-F286-46F7-A6D7-2632065AFBA3}">
      <dgm:prSet/>
      <dgm:spPr/>
      <dgm:t>
        <a:bodyPr/>
        <a:lstStyle/>
        <a:p>
          <a:endParaRPr lang="en-US"/>
        </a:p>
      </dgm:t>
    </dgm:pt>
    <dgm:pt modelId="{F11B8B3D-9D91-4C67-B7E4-83E1026A5E7A}" type="sibTrans" cxnId="{B19027B8-F286-46F7-A6D7-2632065AFBA3}">
      <dgm:prSet/>
      <dgm:spPr/>
      <dgm:t>
        <a:bodyPr/>
        <a:lstStyle/>
        <a:p>
          <a:endParaRPr lang="en-US"/>
        </a:p>
      </dgm:t>
    </dgm:pt>
    <dgm:pt modelId="{973FD80A-A1CE-4AFD-BF27-A600C0128821}">
      <dgm:prSet/>
      <dgm:spPr/>
      <dgm:t>
        <a:bodyPr/>
        <a:lstStyle/>
        <a:p>
          <a:r>
            <a:rPr lang="en-US"/>
            <a:t>Model presentation. ▪Conclusions and recommendation.</a:t>
          </a:r>
        </a:p>
      </dgm:t>
    </dgm:pt>
    <dgm:pt modelId="{4D68EB19-DA3B-41ED-88F8-E140F6E3A578}" type="parTrans" cxnId="{7BF4C54B-0B2B-4CB7-B237-8843E26A9DD2}">
      <dgm:prSet/>
      <dgm:spPr/>
      <dgm:t>
        <a:bodyPr/>
        <a:lstStyle/>
        <a:p>
          <a:endParaRPr lang="en-US"/>
        </a:p>
      </dgm:t>
    </dgm:pt>
    <dgm:pt modelId="{24356D3A-0032-49B2-B9C8-C9250F96934B}" type="sibTrans" cxnId="{7BF4C54B-0B2B-4CB7-B237-8843E26A9DD2}">
      <dgm:prSet/>
      <dgm:spPr/>
      <dgm:t>
        <a:bodyPr/>
        <a:lstStyle/>
        <a:p>
          <a:endParaRPr lang="en-US"/>
        </a:p>
      </dgm:t>
    </dgm:pt>
    <dgm:pt modelId="{E91B9A4E-3DE4-400D-8F2C-5D4A6ED40450}" type="pres">
      <dgm:prSet presAssocID="{DF3A1844-14AA-40C7-ACA7-DEBFD8682755}" presName="diagram" presStyleCnt="0">
        <dgm:presLayoutVars>
          <dgm:dir/>
          <dgm:resizeHandles val="exact"/>
        </dgm:presLayoutVars>
      </dgm:prSet>
      <dgm:spPr/>
    </dgm:pt>
    <dgm:pt modelId="{F730688B-7724-41B0-B87F-DD8ACC90CA64}" type="pres">
      <dgm:prSet presAssocID="{A92450CB-3384-42B2-BF7B-6B016456BD8B}" presName="node" presStyleLbl="node1" presStyleIdx="0" presStyleCnt="9">
        <dgm:presLayoutVars>
          <dgm:bulletEnabled val="1"/>
        </dgm:presLayoutVars>
      </dgm:prSet>
      <dgm:spPr/>
    </dgm:pt>
    <dgm:pt modelId="{904DA79C-FC4D-49D1-A195-630D94D3145C}" type="pres">
      <dgm:prSet presAssocID="{442723EF-7ED5-4066-A22A-1A14086C232C}" presName="sibTrans" presStyleCnt="0"/>
      <dgm:spPr/>
    </dgm:pt>
    <dgm:pt modelId="{A95CE514-A4C8-4EA7-8A2E-B8312DD72B0D}" type="pres">
      <dgm:prSet presAssocID="{FB153575-9E35-470E-83E7-E7561843FDB2}" presName="node" presStyleLbl="node1" presStyleIdx="1" presStyleCnt="9">
        <dgm:presLayoutVars>
          <dgm:bulletEnabled val="1"/>
        </dgm:presLayoutVars>
      </dgm:prSet>
      <dgm:spPr/>
    </dgm:pt>
    <dgm:pt modelId="{21489BAC-3B18-465C-9CA8-813069F005FC}" type="pres">
      <dgm:prSet presAssocID="{1E07F0AF-BF1B-4ADB-86E6-D997B532E320}" presName="sibTrans" presStyleCnt="0"/>
      <dgm:spPr/>
    </dgm:pt>
    <dgm:pt modelId="{383A27F4-DC1F-484D-812E-74ABFEC96756}" type="pres">
      <dgm:prSet presAssocID="{241BBDC1-CD16-4633-BCA9-5251026DBEE0}" presName="node" presStyleLbl="node1" presStyleIdx="2" presStyleCnt="9">
        <dgm:presLayoutVars>
          <dgm:bulletEnabled val="1"/>
        </dgm:presLayoutVars>
      </dgm:prSet>
      <dgm:spPr/>
    </dgm:pt>
    <dgm:pt modelId="{961455D4-BE06-4F4A-B191-83A3734454C1}" type="pres">
      <dgm:prSet presAssocID="{7E69847C-DC6F-4F00-8FBA-1F209AB73410}" presName="sibTrans" presStyleCnt="0"/>
      <dgm:spPr/>
    </dgm:pt>
    <dgm:pt modelId="{5A7B481F-F949-4D78-90C9-A93F6C1F70AE}" type="pres">
      <dgm:prSet presAssocID="{B729435E-882E-4121-8A91-96229DBFF820}" presName="node" presStyleLbl="node1" presStyleIdx="3" presStyleCnt="9">
        <dgm:presLayoutVars>
          <dgm:bulletEnabled val="1"/>
        </dgm:presLayoutVars>
      </dgm:prSet>
      <dgm:spPr/>
    </dgm:pt>
    <dgm:pt modelId="{5110C2FD-33AB-4006-9BBF-00670356FBF1}" type="pres">
      <dgm:prSet presAssocID="{74BBAADA-1F3B-4404-AF18-576152E678D4}" presName="sibTrans" presStyleCnt="0"/>
      <dgm:spPr/>
    </dgm:pt>
    <dgm:pt modelId="{01C56B10-DABD-4968-ACC0-4DA7DE2EEBBE}" type="pres">
      <dgm:prSet presAssocID="{55F519A5-C109-4F5A-ACDD-0FFBB2230FB5}" presName="node" presStyleLbl="node1" presStyleIdx="4" presStyleCnt="9">
        <dgm:presLayoutVars>
          <dgm:bulletEnabled val="1"/>
        </dgm:presLayoutVars>
      </dgm:prSet>
      <dgm:spPr/>
    </dgm:pt>
    <dgm:pt modelId="{508BD10A-43F4-4B71-86A9-8727E2315007}" type="pres">
      <dgm:prSet presAssocID="{0635033D-1D61-41DC-82EE-85EC73DB5475}" presName="sibTrans" presStyleCnt="0"/>
      <dgm:spPr/>
    </dgm:pt>
    <dgm:pt modelId="{50C71E1E-E028-47E7-BDBF-932E52EB9F06}" type="pres">
      <dgm:prSet presAssocID="{691EC0BC-A63E-4BA1-9E82-D3AF0D611382}" presName="node" presStyleLbl="node1" presStyleIdx="5" presStyleCnt="9">
        <dgm:presLayoutVars>
          <dgm:bulletEnabled val="1"/>
        </dgm:presLayoutVars>
      </dgm:prSet>
      <dgm:spPr/>
    </dgm:pt>
    <dgm:pt modelId="{A802F8D1-63F9-4D6A-A7D9-CE5EFB79C4A1}" type="pres">
      <dgm:prSet presAssocID="{AACA16EC-9254-4245-B311-14F96D86457C}" presName="sibTrans" presStyleCnt="0"/>
      <dgm:spPr/>
    </dgm:pt>
    <dgm:pt modelId="{91BBAD13-9C58-4983-93F8-A68DE9E58ED6}" type="pres">
      <dgm:prSet presAssocID="{FF9B13F1-0AE9-4D56-A2FA-C50FC3F87847}" presName="node" presStyleLbl="node1" presStyleIdx="6" presStyleCnt="9">
        <dgm:presLayoutVars>
          <dgm:bulletEnabled val="1"/>
        </dgm:presLayoutVars>
      </dgm:prSet>
      <dgm:spPr/>
    </dgm:pt>
    <dgm:pt modelId="{A044E742-6692-4873-8649-277C39C5C14E}" type="pres">
      <dgm:prSet presAssocID="{F4DE241F-76EC-483C-8B15-4067FF994172}" presName="sibTrans" presStyleCnt="0"/>
      <dgm:spPr/>
    </dgm:pt>
    <dgm:pt modelId="{BB2F6468-AFC1-465A-81DE-ECBAB7C6C50C}" type="pres">
      <dgm:prSet presAssocID="{80E0B164-601A-4305-9232-E4A7F37B2361}" presName="node" presStyleLbl="node1" presStyleIdx="7" presStyleCnt="9">
        <dgm:presLayoutVars>
          <dgm:bulletEnabled val="1"/>
        </dgm:presLayoutVars>
      </dgm:prSet>
      <dgm:spPr/>
    </dgm:pt>
    <dgm:pt modelId="{6542D7BC-8329-492D-8675-88B427D41AAE}" type="pres">
      <dgm:prSet presAssocID="{F11B8B3D-9D91-4C67-B7E4-83E1026A5E7A}" presName="sibTrans" presStyleCnt="0"/>
      <dgm:spPr/>
    </dgm:pt>
    <dgm:pt modelId="{AE67751B-68F0-4773-8916-259AFA6AE6BF}" type="pres">
      <dgm:prSet presAssocID="{973FD80A-A1CE-4AFD-BF27-A600C0128821}" presName="node" presStyleLbl="node1" presStyleIdx="8" presStyleCnt="9">
        <dgm:presLayoutVars>
          <dgm:bulletEnabled val="1"/>
        </dgm:presLayoutVars>
      </dgm:prSet>
      <dgm:spPr/>
    </dgm:pt>
  </dgm:ptLst>
  <dgm:cxnLst>
    <dgm:cxn modelId="{760BD11B-E786-45FE-9151-C7E534DE1B86}" type="presOf" srcId="{80E0B164-601A-4305-9232-E4A7F37B2361}" destId="{BB2F6468-AFC1-465A-81DE-ECBAB7C6C50C}" srcOrd="0" destOrd="0" presId="urn:microsoft.com/office/officeart/2005/8/layout/default"/>
    <dgm:cxn modelId="{C4C4CE20-8CF7-49B7-889F-0C52929F5154}" type="presOf" srcId="{A92450CB-3384-42B2-BF7B-6B016456BD8B}" destId="{F730688B-7724-41B0-B87F-DD8ACC90CA64}" srcOrd="0" destOrd="0" presId="urn:microsoft.com/office/officeart/2005/8/layout/default"/>
    <dgm:cxn modelId="{B260D728-5474-4489-B073-4E9022672BA7}" type="presOf" srcId="{FB153575-9E35-470E-83E7-E7561843FDB2}" destId="{A95CE514-A4C8-4EA7-8A2E-B8312DD72B0D}" srcOrd="0" destOrd="0" presId="urn:microsoft.com/office/officeart/2005/8/layout/default"/>
    <dgm:cxn modelId="{2CA21C29-A4DD-42F6-AF06-75F46FA9AAC4}" type="presOf" srcId="{DF3A1844-14AA-40C7-ACA7-DEBFD8682755}" destId="{E91B9A4E-3DE4-400D-8F2C-5D4A6ED40450}" srcOrd="0" destOrd="0" presId="urn:microsoft.com/office/officeart/2005/8/layout/default"/>
    <dgm:cxn modelId="{0FF2F230-A503-478A-8B3C-DB805502D17F}" type="presOf" srcId="{241BBDC1-CD16-4633-BCA9-5251026DBEE0}" destId="{383A27F4-DC1F-484D-812E-74ABFEC96756}" srcOrd="0" destOrd="0" presId="urn:microsoft.com/office/officeart/2005/8/layout/default"/>
    <dgm:cxn modelId="{BD87EF39-A6DB-4A5E-93E9-7FE4B5CF97D1}" srcId="{DF3A1844-14AA-40C7-ACA7-DEBFD8682755}" destId="{B729435E-882E-4121-8A91-96229DBFF820}" srcOrd="3" destOrd="0" parTransId="{4107C373-C886-4037-80E9-A0B0B52EC7CA}" sibTransId="{74BBAADA-1F3B-4404-AF18-576152E678D4}"/>
    <dgm:cxn modelId="{249B5A61-023C-47FC-9A73-4B012EB5C21B}" type="presOf" srcId="{BB8E783C-11E3-4536-A58E-707F050C972D}" destId="{91BBAD13-9C58-4983-93F8-A68DE9E58ED6}" srcOrd="0" destOrd="2" presId="urn:microsoft.com/office/officeart/2005/8/layout/default"/>
    <dgm:cxn modelId="{2076C944-E00E-4272-9B9A-29A95763D6E4}" type="presOf" srcId="{55F519A5-C109-4F5A-ACDD-0FFBB2230FB5}" destId="{01C56B10-DABD-4968-ACC0-4DA7DE2EEBBE}" srcOrd="0" destOrd="0" presId="urn:microsoft.com/office/officeart/2005/8/layout/default"/>
    <dgm:cxn modelId="{7BF4C54B-0B2B-4CB7-B237-8843E26A9DD2}" srcId="{DF3A1844-14AA-40C7-ACA7-DEBFD8682755}" destId="{973FD80A-A1CE-4AFD-BF27-A600C0128821}" srcOrd="8" destOrd="0" parTransId="{4D68EB19-DA3B-41ED-88F8-E140F6E3A578}" sibTransId="{24356D3A-0032-49B2-B9C8-C9250F96934B}"/>
    <dgm:cxn modelId="{CD54EB51-8022-4FF5-A21E-C8C91CB6BC4C}" type="presOf" srcId="{691EC0BC-A63E-4BA1-9E82-D3AF0D611382}" destId="{50C71E1E-E028-47E7-BDBF-932E52EB9F06}" srcOrd="0" destOrd="0" presId="urn:microsoft.com/office/officeart/2005/8/layout/default"/>
    <dgm:cxn modelId="{A46DC079-53E5-4D1B-B481-D1B862E9C1EB}" type="presOf" srcId="{A5CD90B3-437D-4DE5-8044-16E365218A58}" destId="{91BBAD13-9C58-4983-93F8-A68DE9E58ED6}" srcOrd="0" destOrd="1" presId="urn:microsoft.com/office/officeart/2005/8/layout/default"/>
    <dgm:cxn modelId="{EF6D0FB5-7EDE-4477-A280-C7FE2B921ED4}" srcId="{DF3A1844-14AA-40C7-ACA7-DEBFD8682755}" destId="{691EC0BC-A63E-4BA1-9E82-D3AF0D611382}" srcOrd="5" destOrd="0" parTransId="{6194E00F-5117-429B-8994-1A58D8FCD7EA}" sibTransId="{AACA16EC-9254-4245-B311-14F96D86457C}"/>
    <dgm:cxn modelId="{B19027B8-F286-46F7-A6D7-2632065AFBA3}" srcId="{DF3A1844-14AA-40C7-ACA7-DEBFD8682755}" destId="{80E0B164-601A-4305-9232-E4A7F37B2361}" srcOrd="7" destOrd="0" parTransId="{BDC6E0FA-3FBA-47C6-B966-A0C8BEB0CDA2}" sibTransId="{F11B8B3D-9D91-4C67-B7E4-83E1026A5E7A}"/>
    <dgm:cxn modelId="{C6CDCEC2-BC71-489E-8F25-3105139DCCEB}" type="presOf" srcId="{973FD80A-A1CE-4AFD-BF27-A600C0128821}" destId="{AE67751B-68F0-4773-8916-259AFA6AE6BF}" srcOrd="0" destOrd="0" presId="urn:microsoft.com/office/officeart/2005/8/layout/default"/>
    <dgm:cxn modelId="{B93E2FC5-30A7-4A1D-8F94-61143FB2E33D}" srcId="{DF3A1844-14AA-40C7-ACA7-DEBFD8682755}" destId="{A92450CB-3384-42B2-BF7B-6B016456BD8B}" srcOrd="0" destOrd="0" parTransId="{66C15C6B-2FFE-4CEF-98D4-66C534D5FFB2}" sibTransId="{442723EF-7ED5-4066-A22A-1A14086C232C}"/>
    <dgm:cxn modelId="{5AE4AFC8-AD48-4EDE-B6E7-6C63253F8B51}" srcId="{FF9B13F1-0AE9-4D56-A2FA-C50FC3F87847}" destId="{A5CD90B3-437D-4DE5-8044-16E365218A58}" srcOrd="0" destOrd="0" parTransId="{15153FF5-E71A-4FB2-A0AD-360D5B96D9EF}" sibTransId="{4982B0DA-DD4F-487A-B26B-960979F9850D}"/>
    <dgm:cxn modelId="{71E57FCF-5537-4474-B664-9A65E823E42C}" srcId="{A5CD90B3-437D-4DE5-8044-16E365218A58}" destId="{BB8E783C-11E3-4536-A58E-707F050C972D}" srcOrd="0" destOrd="0" parTransId="{1EA66EC7-335A-455F-B2DA-62A2C206F998}" sibTransId="{8EC513C2-B010-43F5-BC2C-56ED3BADE9FF}"/>
    <dgm:cxn modelId="{3A9E52D4-D7AB-4545-BBC7-82EB3C34897F}" type="presOf" srcId="{B729435E-882E-4121-8A91-96229DBFF820}" destId="{5A7B481F-F949-4D78-90C9-A93F6C1F70AE}" srcOrd="0" destOrd="0" presId="urn:microsoft.com/office/officeart/2005/8/layout/default"/>
    <dgm:cxn modelId="{B70DFEDB-48EB-4EE9-9170-BA04AD286944}" type="presOf" srcId="{FF9B13F1-0AE9-4D56-A2FA-C50FC3F87847}" destId="{91BBAD13-9C58-4983-93F8-A68DE9E58ED6}" srcOrd="0" destOrd="0" presId="urn:microsoft.com/office/officeart/2005/8/layout/default"/>
    <dgm:cxn modelId="{773375E4-B68E-4527-85AB-377736456034}" srcId="{DF3A1844-14AA-40C7-ACA7-DEBFD8682755}" destId="{241BBDC1-CD16-4633-BCA9-5251026DBEE0}" srcOrd="2" destOrd="0" parTransId="{245BAD90-2106-4E7F-9210-A242A0F2BF66}" sibTransId="{7E69847C-DC6F-4F00-8FBA-1F209AB73410}"/>
    <dgm:cxn modelId="{2FB0DAE5-0164-4215-A625-CA55BA02BD1B}" srcId="{DF3A1844-14AA-40C7-ACA7-DEBFD8682755}" destId="{FF9B13F1-0AE9-4D56-A2FA-C50FC3F87847}" srcOrd="6" destOrd="0" parTransId="{4055E42B-2F11-4820-A6A5-9586904C09EA}" sibTransId="{F4DE241F-76EC-483C-8B15-4067FF994172}"/>
    <dgm:cxn modelId="{BA2B77E7-10D9-4F4A-B226-FEC7F64435D4}" srcId="{DF3A1844-14AA-40C7-ACA7-DEBFD8682755}" destId="{55F519A5-C109-4F5A-ACDD-0FFBB2230FB5}" srcOrd="4" destOrd="0" parTransId="{B5558DE6-B93A-4EED-B115-F18F38170B4A}" sibTransId="{0635033D-1D61-41DC-82EE-85EC73DB5475}"/>
    <dgm:cxn modelId="{92A053FF-854E-4844-B6FF-AE6DA2C06730}" srcId="{DF3A1844-14AA-40C7-ACA7-DEBFD8682755}" destId="{FB153575-9E35-470E-83E7-E7561843FDB2}" srcOrd="1" destOrd="0" parTransId="{013AF022-F338-46E2-99A1-411285D51073}" sibTransId="{1E07F0AF-BF1B-4ADB-86E6-D997B532E320}"/>
    <dgm:cxn modelId="{729C7012-B3DA-4302-BD3C-F25F6E73D96E}" type="presParOf" srcId="{E91B9A4E-3DE4-400D-8F2C-5D4A6ED40450}" destId="{F730688B-7724-41B0-B87F-DD8ACC90CA64}" srcOrd="0" destOrd="0" presId="urn:microsoft.com/office/officeart/2005/8/layout/default"/>
    <dgm:cxn modelId="{F64D01FF-D8D6-408D-995D-C89568DEE24D}" type="presParOf" srcId="{E91B9A4E-3DE4-400D-8F2C-5D4A6ED40450}" destId="{904DA79C-FC4D-49D1-A195-630D94D3145C}" srcOrd="1" destOrd="0" presId="urn:microsoft.com/office/officeart/2005/8/layout/default"/>
    <dgm:cxn modelId="{6ED39A78-EFEA-42E4-9E16-CE6172A79BCA}" type="presParOf" srcId="{E91B9A4E-3DE4-400D-8F2C-5D4A6ED40450}" destId="{A95CE514-A4C8-4EA7-8A2E-B8312DD72B0D}" srcOrd="2" destOrd="0" presId="urn:microsoft.com/office/officeart/2005/8/layout/default"/>
    <dgm:cxn modelId="{AEAA84EA-1E6E-4965-BB46-8F5B7DA5C562}" type="presParOf" srcId="{E91B9A4E-3DE4-400D-8F2C-5D4A6ED40450}" destId="{21489BAC-3B18-465C-9CA8-813069F005FC}" srcOrd="3" destOrd="0" presId="urn:microsoft.com/office/officeart/2005/8/layout/default"/>
    <dgm:cxn modelId="{A1D885EE-D929-49A7-8737-12DDC02878D4}" type="presParOf" srcId="{E91B9A4E-3DE4-400D-8F2C-5D4A6ED40450}" destId="{383A27F4-DC1F-484D-812E-74ABFEC96756}" srcOrd="4" destOrd="0" presId="urn:microsoft.com/office/officeart/2005/8/layout/default"/>
    <dgm:cxn modelId="{F02B7523-440A-4543-9586-639CF6674A67}" type="presParOf" srcId="{E91B9A4E-3DE4-400D-8F2C-5D4A6ED40450}" destId="{961455D4-BE06-4F4A-B191-83A3734454C1}" srcOrd="5" destOrd="0" presId="urn:microsoft.com/office/officeart/2005/8/layout/default"/>
    <dgm:cxn modelId="{6DD902BD-FD21-4A3E-B4C9-B3D05CC40C85}" type="presParOf" srcId="{E91B9A4E-3DE4-400D-8F2C-5D4A6ED40450}" destId="{5A7B481F-F949-4D78-90C9-A93F6C1F70AE}" srcOrd="6" destOrd="0" presId="urn:microsoft.com/office/officeart/2005/8/layout/default"/>
    <dgm:cxn modelId="{78783CC1-620D-421A-9982-F8586171ED70}" type="presParOf" srcId="{E91B9A4E-3DE4-400D-8F2C-5D4A6ED40450}" destId="{5110C2FD-33AB-4006-9BBF-00670356FBF1}" srcOrd="7" destOrd="0" presId="urn:microsoft.com/office/officeart/2005/8/layout/default"/>
    <dgm:cxn modelId="{AEDC47BC-5BA2-4F97-9605-D9351956DAE1}" type="presParOf" srcId="{E91B9A4E-3DE4-400D-8F2C-5D4A6ED40450}" destId="{01C56B10-DABD-4968-ACC0-4DA7DE2EEBBE}" srcOrd="8" destOrd="0" presId="urn:microsoft.com/office/officeart/2005/8/layout/default"/>
    <dgm:cxn modelId="{E6CF7AC2-8702-41BF-B661-7F84876B43B3}" type="presParOf" srcId="{E91B9A4E-3DE4-400D-8F2C-5D4A6ED40450}" destId="{508BD10A-43F4-4B71-86A9-8727E2315007}" srcOrd="9" destOrd="0" presId="urn:microsoft.com/office/officeart/2005/8/layout/default"/>
    <dgm:cxn modelId="{A5B2F9E3-B331-404F-9265-0FD523F00EF2}" type="presParOf" srcId="{E91B9A4E-3DE4-400D-8F2C-5D4A6ED40450}" destId="{50C71E1E-E028-47E7-BDBF-932E52EB9F06}" srcOrd="10" destOrd="0" presId="urn:microsoft.com/office/officeart/2005/8/layout/default"/>
    <dgm:cxn modelId="{A401C02A-7D2C-4474-8902-C9DFB70D9794}" type="presParOf" srcId="{E91B9A4E-3DE4-400D-8F2C-5D4A6ED40450}" destId="{A802F8D1-63F9-4D6A-A7D9-CE5EFB79C4A1}" srcOrd="11" destOrd="0" presId="urn:microsoft.com/office/officeart/2005/8/layout/default"/>
    <dgm:cxn modelId="{3399AC47-ACAB-4367-AA37-C9B8D94DC264}" type="presParOf" srcId="{E91B9A4E-3DE4-400D-8F2C-5D4A6ED40450}" destId="{91BBAD13-9C58-4983-93F8-A68DE9E58ED6}" srcOrd="12" destOrd="0" presId="urn:microsoft.com/office/officeart/2005/8/layout/default"/>
    <dgm:cxn modelId="{9E5320AA-4D0B-4EC9-A06B-B4E066162FF7}" type="presParOf" srcId="{E91B9A4E-3DE4-400D-8F2C-5D4A6ED40450}" destId="{A044E742-6692-4873-8649-277C39C5C14E}" srcOrd="13" destOrd="0" presId="urn:microsoft.com/office/officeart/2005/8/layout/default"/>
    <dgm:cxn modelId="{CB272B11-5C85-48BB-B554-87727F93954F}" type="presParOf" srcId="{E91B9A4E-3DE4-400D-8F2C-5D4A6ED40450}" destId="{BB2F6468-AFC1-465A-81DE-ECBAB7C6C50C}" srcOrd="14" destOrd="0" presId="urn:microsoft.com/office/officeart/2005/8/layout/default"/>
    <dgm:cxn modelId="{090D7D27-8218-4AD0-A998-D33E1E179B07}" type="presParOf" srcId="{E91B9A4E-3DE4-400D-8F2C-5D4A6ED40450}" destId="{6542D7BC-8329-492D-8675-88B427D41AAE}" srcOrd="15" destOrd="0" presId="urn:microsoft.com/office/officeart/2005/8/layout/default"/>
    <dgm:cxn modelId="{23E74316-E7C9-467C-953D-F21A4889978B}" type="presParOf" srcId="{E91B9A4E-3DE4-400D-8F2C-5D4A6ED40450}" destId="{AE67751B-68F0-4773-8916-259AFA6AE6B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BAAAE-37BC-4BCE-90D5-F0A3387F9858}">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B2B84-BA51-4C6E-881B-2AA18E1F6FA1}">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A15221-B7C3-468B-AD66-AF035EDD056A}">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90000"/>
            </a:lnSpc>
            <a:spcBef>
              <a:spcPct val="0"/>
            </a:spcBef>
            <a:spcAft>
              <a:spcPct val="35000"/>
            </a:spcAft>
            <a:buNone/>
          </a:pPr>
          <a:r>
            <a:rPr lang="en-US" sz="1500" kern="1200"/>
            <a:t>In the telecom industry, customers are able to choose from multiple 	service providers and actively switch from one operator to another. In 	this highly competitive market, the telecommunication industry 	experiences an average of 15-20% of annual churn rate.</a:t>
          </a:r>
        </a:p>
      </dsp:txBody>
      <dsp:txXfrm>
        <a:off x="1844034" y="682"/>
        <a:ext cx="4401230" cy="1596566"/>
      </dsp:txXfrm>
    </dsp:sp>
    <dsp:sp modelId="{5C96D84A-11AC-404F-A7DA-60C34C578BEB}">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27011-243A-441C-8679-2478A1C8D0F4}">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0F4087-F627-4DB7-9F07-3004CEE33B19}">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90000"/>
            </a:lnSpc>
            <a:spcBef>
              <a:spcPct val="0"/>
            </a:spcBef>
            <a:spcAft>
              <a:spcPct val="35000"/>
            </a:spcAft>
            <a:buNone/>
          </a:pPr>
          <a:r>
            <a:rPr lang="en-US" sz="1500" kern="1200"/>
            <a:t>To reduce customer churn, telecom companies needs to </a:t>
          </a:r>
          <a:r>
            <a:rPr lang="en-US" sz="1500" b="1" kern="1200"/>
            <a:t>predicts 	which customers are at high risk of churn.</a:t>
          </a:r>
          <a:endParaRPr lang="en-US" sz="1500" kern="1200"/>
        </a:p>
      </dsp:txBody>
      <dsp:txXfrm>
        <a:off x="1844034" y="1996390"/>
        <a:ext cx="4401230" cy="1596566"/>
      </dsp:txXfrm>
    </dsp:sp>
    <dsp:sp modelId="{773B43BB-5FF8-4321-AF88-40B3D0F68EC8}">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38CDE4-EB96-424D-AED1-0243964235F3}">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3472C8-276B-4568-AC9E-2AF7148649FB}">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666750">
            <a:lnSpc>
              <a:spcPct val="90000"/>
            </a:lnSpc>
            <a:spcBef>
              <a:spcPct val="0"/>
            </a:spcBef>
            <a:spcAft>
              <a:spcPct val="35000"/>
            </a:spcAft>
            <a:buNone/>
          </a:pPr>
          <a:r>
            <a:rPr lang="en-US" sz="1500" kern="1200"/>
            <a:t>In this project u will analyse customer – level data of a leading 	telecom firm, build predictive models to identify customers at high 	risk of churn and identify the main indicator of churn.</a:t>
          </a:r>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0688B-7724-41B0-B87F-DD8ACC90CA64}">
      <dsp:nvSpPr>
        <dsp:cNvPr id="0" name=""/>
        <dsp:cNvSpPr/>
      </dsp:nvSpPr>
      <dsp:spPr>
        <a:xfrm>
          <a:off x="573429" y="1428"/>
          <a:ext cx="2095341" cy="12572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cleaning and data manipulation.</a:t>
          </a:r>
        </a:p>
      </dsp:txBody>
      <dsp:txXfrm>
        <a:off x="573429" y="1428"/>
        <a:ext cx="2095341" cy="1257204"/>
      </dsp:txXfrm>
    </dsp:sp>
    <dsp:sp modelId="{A95CE514-A4C8-4EA7-8A2E-B8312DD72B0D}">
      <dsp:nvSpPr>
        <dsp:cNvPr id="0" name=""/>
        <dsp:cNvSpPr/>
      </dsp:nvSpPr>
      <dsp:spPr>
        <a:xfrm>
          <a:off x="2878304" y="1428"/>
          <a:ext cx="2095341" cy="12572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Check and handle duplicate data.</a:t>
          </a:r>
        </a:p>
      </dsp:txBody>
      <dsp:txXfrm>
        <a:off x="2878304" y="1428"/>
        <a:ext cx="2095341" cy="1257204"/>
      </dsp:txXfrm>
    </dsp:sp>
    <dsp:sp modelId="{383A27F4-DC1F-484D-812E-74ABFEC96756}">
      <dsp:nvSpPr>
        <dsp:cNvPr id="0" name=""/>
        <dsp:cNvSpPr/>
      </dsp:nvSpPr>
      <dsp:spPr>
        <a:xfrm>
          <a:off x="5183179" y="1428"/>
          <a:ext cx="2095341" cy="12572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Check and handle NA values and missing values.</a:t>
          </a:r>
        </a:p>
      </dsp:txBody>
      <dsp:txXfrm>
        <a:off x="5183179" y="1428"/>
        <a:ext cx="2095341" cy="1257204"/>
      </dsp:txXfrm>
    </dsp:sp>
    <dsp:sp modelId="{5A7B481F-F949-4D78-90C9-A93F6C1F70AE}">
      <dsp:nvSpPr>
        <dsp:cNvPr id="0" name=""/>
        <dsp:cNvSpPr/>
      </dsp:nvSpPr>
      <dsp:spPr>
        <a:xfrm>
          <a:off x="7488054" y="1428"/>
          <a:ext cx="2095341" cy="12572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Drop columns, if it contains large amount of missing values and not useful for the analysis.</a:t>
          </a:r>
        </a:p>
      </dsp:txBody>
      <dsp:txXfrm>
        <a:off x="7488054" y="1428"/>
        <a:ext cx="2095341" cy="1257204"/>
      </dsp:txXfrm>
    </dsp:sp>
    <dsp:sp modelId="{01C56B10-DABD-4968-ACC0-4DA7DE2EEBBE}">
      <dsp:nvSpPr>
        <dsp:cNvPr id="0" name=""/>
        <dsp:cNvSpPr/>
      </dsp:nvSpPr>
      <dsp:spPr>
        <a:xfrm>
          <a:off x="573429" y="1468167"/>
          <a:ext cx="2095341" cy="12572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Imputation of the values, if necessary.</a:t>
          </a:r>
        </a:p>
      </dsp:txBody>
      <dsp:txXfrm>
        <a:off x="573429" y="1468167"/>
        <a:ext cx="2095341" cy="1257204"/>
      </dsp:txXfrm>
    </dsp:sp>
    <dsp:sp modelId="{50C71E1E-E028-47E7-BDBF-932E52EB9F06}">
      <dsp:nvSpPr>
        <dsp:cNvPr id="0" name=""/>
        <dsp:cNvSpPr/>
      </dsp:nvSpPr>
      <dsp:spPr>
        <a:xfrm>
          <a:off x="2878304" y="1468167"/>
          <a:ext cx="2095341" cy="12572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Check and handle outliers in data.</a:t>
          </a:r>
        </a:p>
      </dsp:txBody>
      <dsp:txXfrm>
        <a:off x="2878304" y="1468167"/>
        <a:ext cx="2095341" cy="1257204"/>
      </dsp:txXfrm>
    </dsp:sp>
    <dsp:sp modelId="{91BBAD13-9C58-4983-93F8-A68DE9E58ED6}">
      <dsp:nvSpPr>
        <dsp:cNvPr id="0" name=""/>
        <dsp:cNvSpPr/>
      </dsp:nvSpPr>
      <dsp:spPr>
        <a:xfrm>
          <a:off x="5183179" y="1468167"/>
          <a:ext cx="2095341" cy="12572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EDA</a:t>
          </a:r>
        </a:p>
        <a:p>
          <a:pPr marL="57150" lvl="1" indent="-57150" algn="l" defTabSz="400050">
            <a:lnSpc>
              <a:spcPct val="90000"/>
            </a:lnSpc>
            <a:spcBef>
              <a:spcPct val="0"/>
            </a:spcBef>
            <a:spcAft>
              <a:spcPct val="15000"/>
            </a:spcAft>
            <a:buChar char="•"/>
          </a:pPr>
          <a:r>
            <a:rPr lang="en-US" sz="900" kern="1200"/>
            <a:t>Univariate data analysis: value count, distribution of variable etc.</a:t>
          </a:r>
        </a:p>
        <a:p>
          <a:pPr marL="114300" lvl="2" indent="-57150" algn="l" defTabSz="400050">
            <a:lnSpc>
              <a:spcPct val="90000"/>
            </a:lnSpc>
            <a:spcBef>
              <a:spcPct val="0"/>
            </a:spcBef>
            <a:spcAft>
              <a:spcPct val="15000"/>
            </a:spcAft>
            <a:buChar char="•"/>
          </a:pPr>
          <a:r>
            <a:rPr lang="en-US" sz="900" kern="1200"/>
            <a:t>Bivariate data analysis: correlation coefficients and pattern between the variables etc. ▪Feature Scaling &amp; Dummy Variables and encoding of the data.</a:t>
          </a:r>
        </a:p>
      </dsp:txBody>
      <dsp:txXfrm>
        <a:off x="5183179" y="1468167"/>
        <a:ext cx="2095341" cy="1257204"/>
      </dsp:txXfrm>
    </dsp:sp>
    <dsp:sp modelId="{BB2F6468-AFC1-465A-81DE-ECBAB7C6C50C}">
      <dsp:nvSpPr>
        <dsp:cNvPr id="0" name=""/>
        <dsp:cNvSpPr/>
      </dsp:nvSpPr>
      <dsp:spPr>
        <a:xfrm>
          <a:off x="7488054" y="1468167"/>
          <a:ext cx="2095341" cy="12572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Classification technique: logistic regression used for the model making and prediction. ▪Validation of the model.</a:t>
          </a:r>
        </a:p>
      </dsp:txBody>
      <dsp:txXfrm>
        <a:off x="7488054" y="1468167"/>
        <a:ext cx="2095341" cy="1257204"/>
      </dsp:txXfrm>
    </dsp:sp>
    <dsp:sp modelId="{AE67751B-68F0-4773-8916-259AFA6AE6BF}">
      <dsp:nvSpPr>
        <dsp:cNvPr id="0" name=""/>
        <dsp:cNvSpPr/>
      </dsp:nvSpPr>
      <dsp:spPr>
        <a:xfrm>
          <a:off x="4030741" y="2934906"/>
          <a:ext cx="2095341" cy="12572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Model presentation. ▪Conclusions and recommendation.</a:t>
          </a:r>
        </a:p>
      </dsp:txBody>
      <dsp:txXfrm>
        <a:off x="4030741" y="2934906"/>
        <a:ext cx="2095341" cy="12572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7244" y="311353"/>
            <a:ext cx="9803765" cy="129921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7244" y="1774316"/>
            <a:ext cx="10069830" cy="424624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297762" y="640080"/>
            <a:ext cx="6251110" cy="3566160"/>
          </a:xfrm>
          <a:prstGeom prst="rect">
            <a:avLst/>
          </a:prstGeom>
        </p:spPr>
        <p:txBody>
          <a:bodyPr vert="horz" lIns="91440" tIns="45720" rIns="91440" bIns="45720" rtlCol="0" anchor="b">
            <a:normAutofit/>
          </a:bodyPr>
          <a:lstStyle/>
          <a:p>
            <a:pPr marL="2524125" marR="5080" indent="-2512060" algn="l" rtl="0">
              <a:lnSpc>
                <a:spcPct val="90000"/>
              </a:lnSpc>
              <a:spcBef>
                <a:spcPct val="0"/>
              </a:spcBef>
            </a:pPr>
            <a:r>
              <a:rPr lang="en-US" sz="5400" kern="1200" spc="-55">
                <a:latin typeface="+mj-lt"/>
                <a:cs typeface="+mj-cs"/>
              </a:rPr>
              <a:t>TELECOM</a:t>
            </a:r>
            <a:r>
              <a:rPr lang="en-US" sz="5400" kern="1200" spc="-280">
                <a:latin typeface="+mj-lt"/>
                <a:cs typeface="+mj-cs"/>
              </a:rPr>
              <a:t> </a:t>
            </a:r>
            <a:r>
              <a:rPr lang="en-US" sz="5400" kern="1200" spc="-10">
                <a:latin typeface="+mj-lt"/>
                <a:cs typeface="+mj-cs"/>
              </a:rPr>
              <a:t>CHURN</a:t>
            </a:r>
            <a:r>
              <a:rPr lang="en-US" sz="5400" kern="1200" spc="-260">
                <a:latin typeface="+mj-lt"/>
                <a:cs typeface="+mj-cs"/>
              </a:rPr>
              <a:t> </a:t>
            </a:r>
            <a:r>
              <a:rPr lang="en-US" sz="5400" kern="1200" spc="-20">
                <a:latin typeface="+mj-lt"/>
                <a:cs typeface="+mj-cs"/>
              </a:rPr>
              <a:t>CASE </a:t>
            </a:r>
            <a:r>
              <a:rPr lang="en-US" sz="5400" kern="1200" spc="-10">
                <a:latin typeface="+mj-lt"/>
                <a:cs typeface="+mj-cs"/>
              </a:rPr>
              <a:t>STUDY</a:t>
            </a:r>
            <a:endParaRPr lang="en-US" sz="5400" kern="1200">
              <a:latin typeface="+mj-lt"/>
              <a:cs typeface="+mj-cs"/>
            </a:endParaRPr>
          </a:p>
        </p:txBody>
      </p:sp>
      <p:pic>
        <p:nvPicPr>
          <p:cNvPr id="4" name="Picture 3" descr="Mobile device with apps">
            <a:extLst>
              <a:ext uri="{FF2B5EF4-FFF2-40B4-BE49-F238E27FC236}">
                <a16:creationId xmlns:a16="http://schemas.microsoft.com/office/drawing/2014/main" id="{5BF476E3-FB75-C016-0F97-550C962E8E65}"/>
              </a:ext>
            </a:extLst>
          </p:cNvPr>
          <p:cNvPicPr>
            <a:picLocks noChangeAspect="1"/>
          </p:cNvPicPr>
          <p:nvPr/>
        </p:nvPicPr>
        <p:blipFill rotWithShape="1">
          <a:blip r:embed="rId2"/>
          <a:srcRect l="50685" r="1111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object 3"/>
          <p:cNvPicPr/>
          <p:nvPr/>
        </p:nvPicPr>
        <p:blipFill>
          <a:blip r:embed="rId2" cstate="print"/>
          <a:stretch>
            <a:fillRect/>
          </a:stretch>
        </p:blipFill>
        <p:spPr>
          <a:xfrm>
            <a:off x="621675" y="1005561"/>
            <a:ext cx="6589537" cy="4843309"/>
          </a:xfrm>
          <a:prstGeom prst="rect">
            <a:avLst/>
          </a:prstGeom>
        </p:spPr>
      </p:pic>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052497" y="1056640"/>
            <a:ext cx="3197660" cy="3125746"/>
          </a:xfrm>
          <a:prstGeom prst="rect">
            <a:avLst/>
          </a:prstGeom>
        </p:spPr>
        <p:txBody>
          <a:bodyPr vert="horz" lIns="91440" tIns="45720" rIns="91440" bIns="45720" rtlCol="0" anchor="b">
            <a:normAutofit/>
          </a:bodyPr>
          <a:lstStyle/>
          <a:p>
            <a:pPr marL="12700" algn="l" rtl="0">
              <a:lnSpc>
                <a:spcPct val="90000"/>
              </a:lnSpc>
              <a:spcBef>
                <a:spcPct val="0"/>
              </a:spcBef>
            </a:pPr>
            <a:r>
              <a:rPr lang="en-US" sz="7200" kern="1200">
                <a:solidFill>
                  <a:schemeClr val="tx1"/>
                </a:solidFill>
                <a:latin typeface="+mj-lt"/>
                <a:ea typeface="+mj-ea"/>
                <a:cs typeface="+mj-cs"/>
              </a:rPr>
              <a:t>Plotting</a:t>
            </a:r>
            <a:r>
              <a:rPr lang="en-US" sz="7200" kern="1200" spc="-200">
                <a:solidFill>
                  <a:schemeClr val="tx1"/>
                </a:solidFill>
                <a:latin typeface="+mj-lt"/>
                <a:ea typeface="+mj-ea"/>
                <a:cs typeface="+mj-cs"/>
              </a:rPr>
              <a:t> </a:t>
            </a:r>
            <a:r>
              <a:rPr lang="en-US" sz="7200" kern="1200" spc="-10">
                <a:solidFill>
                  <a:schemeClr val="tx1"/>
                </a:solidFill>
                <a:latin typeface="+mj-lt"/>
                <a:ea typeface="+mj-ea"/>
                <a:cs typeface="+mj-cs"/>
              </a:rPr>
              <a:t>boxplot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029293" y="806364"/>
            <a:ext cx="3354636" cy="2847413"/>
          </a:xfrm>
          <a:prstGeom prst="rect">
            <a:avLst/>
          </a:prstGeom>
        </p:spPr>
        <p:txBody>
          <a:bodyPr vert="horz" lIns="91440" tIns="45720" rIns="91440" bIns="45720" rtlCol="0" anchor="b">
            <a:normAutofit/>
          </a:bodyPr>
          <a:lstStyle/>
          <a:p>
            <a:pPr marL="12700" algn="l" rtl="0">
              <a:lnSpc>
                <a:spcPct val="90000"/>
              </a:lnSpc>
              <a:spcBef>
                <a:spcPct val="0"/>
              </a:spcBef>
            </a:pPr>
            <a:r>
              <a:rPr lang="en-US" sz="6000" kern="1200">
                <a:solidFill>
                  <a:schemeClr val="tx1"/>
                </a:solidFill>
                <a:latin typeface="+mj-lt"/>
                <a:ea typeface="+mj-ea"/>
                <a:cs typeface="+mj-cs"/>
              </a:rPr>
              <a:t>ROC</a:t>
            </a:r>
            <a:r>
              <a:rPr lang="en-US" sz="6000" kern="1200" spc="-50">
                <a:solidFill>
                  <a:schemeClr val="tx1"/>
                </a:solidFill>
                <a:latin typeface="+mj-lt"/>
                <a:ea typeface="+mj-ea"/>
                <a:cs typeface="+mj-cs"/>
              </a:rPr>
              <a:t> </a:t>
            </a:r>
            <a:r>
              <a:rPr lang="en-US" sz="6000" kern="1200" spc="-10">
                <a:solidFill>
                  <a:schemeClr val="tx1"/>
                </a:solidFill>
                <a:latin typeface="+mj-lt"/>
                <a:ea typeface="+mj-ea"/>
                <a:cs typeface="+mj-cs"/>
              </a:rPr>
              <a:t>curve</a:t>
            </a:r>
          </a:p>
        </p:txBody>
      </p:sp>
      <p:pic>
        <p:nvPicPr>
          <p:cNvPr id="3" name="object 3"/>
          <p:cNvPicPr/>
          <p:nvPr/>
        </p:nvPicPr>
        <p:blipFill>
          <a:blip r:embed="rId2" cstate="print"/>
          <a:stretch>
            <a:fillRect/>
          </a:stretch>
        </p:blipFill>
        <p:spPr>
          <a:xfrm>
            <a:off x="1296558" y="1832261"/>
            <a:ext cx="5604636" cy="3175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38200" y="365125"/>
            <a:ext cx="10515600" cy="1325563"/>
          </a:xfrm>
          <a:prstGeom prst="rect">
            <a:avLst/>
          </a:prstGeom>
        </p:spPr>
        <p:txBody>
          <a:bodyPr vert="horz" lIns="0" tIns="313817" rIns="0" bIns="0" rtlCol="0">
            <a:normAutofit/>
          </a:bodyPr>
          <a:lstStyle/>
          <a:p>
            <a:pPr marL="12700">
              <a:spcBef>
                <a:spcPts val="95"/>
              </a:spcBef>
            </a:pPr>
            <a:r>
              <a:rPr lang="en-IN" sz="5400"/>
              <a:t>BUSINESS</a:t>
            </a:r>
            <a:r>
              <a:rPr lang="en-IN" sz="5400" spc="-185"/>
              <a:t> </a:t>
            </a:r>
            <a:r>
              <a:rPr lang="en-IN" sz="5400" spc="-30"/>
              <a:t>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body" idx="1"/>
          </p:nvPr>
        </p:nvSpPr>
        <p:spPr>
          <a:xfrm>
            <a:off x="838200" y="1929384"/>
            <a:ext cx="10515600" cy="4251960"/>
          </a:xfrm>
          <a:prstGeom prst="rect">
            <a:avLst/>
          </a:prstGeom>
        </p:spPr>
        <p:txBody>
          <a:bodyPr vert="horz" lIns="0" tIns="83820" rIns="0" bIns="0" rtlCol="0">
            <a:normAutofit/>
          </a:bodyPr>
          <a:lstStyle/>
          <a:p>
            <a:pPr marL="241300" marR="160020" indent="-228600">
              <a:lnSpc>
                <a:spcPct val="90000"/>
              </a:lnSpc>
              <a:spcBef>
                <a:spcPts val="660"/>
              </a:spcBef>
              <a:buFont typeface="Wingdings"/>
              <a:buChar char=""/>
              <a:tabLst>
                <a:tab pos="241300" algn="l"/>
              </a:tabLst>
            </a:pPr>
            <a:r>
              <a:rPr lang="en-US" sz="2200" spc="-35"/>
              <a:t>Target</a:t>
            </a:r>
            <a:r>
              <a:rPr lang="en-US" sz="2200" spc="-50"/>
              <a:t> </a:t>
            </a:r>
            <a:r>
              <a:rPr lang="en-US" sz="2200"/>
              <a:t>the</a:t>
            </a:r>
            <a:r>
              <a:rPr lang="en-US" sz="2200" spc="-75"/>
              <a:t> </a:t>
            </a:r>
            <a:r>
              <a:rPr lang="en-US" sz="2200" spc="-10"/>
              <a:t>customers,</a:t>
            </a:r>
            <a:r>
              <a:rPr lang="en-US" sz="2200" spc="-80"/>
              <a:t> </a:t>
            </a:r>
            <a:r>
              <a:rPr lang="en-US" sz="2200"/>
              <a:t>whose</a:t>
            </a:r>
            <a:r>
              <a:rPr lang="en-US" sz="2200" spc="-50"/>
              <a:t> </a:t>
            </a:r>
            <a:r>
              <a:rPr lang="en-US" sz="2200"/>
              <a:t>minutes</a:t>
            </a:r>
            <a:r>
              <a:rPr lang="en-US" sz="2200" spc="-80"/>
              <a:t> </a:t>
            </a:r>
            <a:r>
              <a:rPr lang="en-US" sz="2200"/>
              <a:t>of</a:t>
            </a:r>
            <a:r>
              <a:rPr lang="en-US" sz="2200" spc="-65"/>
              <a:t> </a:t>
            </a:r>
            <a:r>
              <a:rPr lang="en-US" sz="2200"/>
              <a:t>usage</a:t>
            </a:r>
            <a:r>
              <a:rPr lang="en-US" sz="2200" spc="-50"/>
              <a:t> </a:t>
            </a:r>
            <a:r>
              <a:rPr lang="en-US" sz="2200"/>
              <a:t>of</a:t>
            </a:r>
            <a:r>
              <a:rPr lang="en-US" sz="2200" spc="-40"/>
              <a:t> </a:t>
            </a:r>
            <a:r>
              <a:rPr lang="en-US" sz="2200"/>
              <a:t>the</a:t>
            </a:r>
            <a:r>
              <a:rPr lang="en-US" sz="2200" spc="-55"/>
              <a:t> </a:t>
            </a:r>
            <a:r>
              <a:rPr lang="en-US" sz="2200"/>
              <a:t>incoming</a:t>
            </a:r>
            <a:r>
              <a:rPr lang="en-US" sz="2200" spc="-100"/>
              <a:t> </a:t>
            </a:r>
            <a:r>
              <a:rPr lang="en-US" sz="2200"/>
              <a:t>local</a:t>
            </a:r>
            <a:r>
              <a:rPr lang="en-US" sz="2200" spc="-35"/>
              <a:t> </a:t>
            </a:r>
            <a:r>
              <a:rPr lang="en-US" sz="2200"/>
              <a:t>calls</a:t>
            </a:r>
            <a:r>
              <a:rPr lang="en-US" sz="2200" spc="-55"/>
              <a:t> </a:t>
            </a:r>
            <a:r>
              <a:rPr lang="en-US" sz="2200" spc="-25"/>
              <a:t>and </a:t>
            </a:r>
            <a:r>
              <a:rPr lang="en-US" sz="2200"/>
              <a:t>outgoing</a:t>
            </a:r>
            <a:r>
              <a:rPr lang="en-US" sz="2200" spc="-95"/>
              <a:t> </a:t>
            </a:r>
            <a:r>
              <a:rPr lang="en-US" sz="2200"/>
              <a:t>ISD</a:t>
            </a:r>
            <a:r>
              <a:rPr lang="en-US" sz="2200" spc="-30"/>
              <a:t> </a:t>
            </a:r>
            <a:r>
              <a:rPr lang="en-US" sz="2200"/>
              <a:t>calls</a:t>
            </a:r>
            <a:r>
              <a:rPr lang="en-US" sz="2200" spc="-45"/>
              <a:t> </a:t>
            </a:r>
            <a:r>
              <a:rPr lang="en-US" sz="2200"/>
              <a:t>are</a:t>
            </a:r>
            <a:r>
              <a:rPr lang="en-US" sz="2200" spc="-35"/>
              <a:t> </a:t>
            </a:r>
            <a:r>
              <a:rPr lang="en-US" sz="2200"/>
              <a:t>less</a:t>
            </a:r>
            <a:r>
              <a:rPr lang="en-US" sz="2200" spc="-25"/>
              <a:t> </a:t>
            </a:r>
            <a:r>
              <a:rPr lang="en-US" sz="2200"/>
              <a:t>in</a:t>
            </a:r>
            <a:r>
              <a:rPr lang="en-US" sz="2200" spc="-30"/>
              <a:t> </a:t>
            </a:r>
            <a:r>
              <a:rPr lang="en-US" sz="2200"/>
              <a:t>the</a:t>
            </a:r>
            <a:r>
              <a:rPr lang="en-US" sz="2200" spc="-55"/>
              <a:t> </a:t>
            </a:r>
            <a:r>
              <a:rPr lang="en-US" sz="2200"/>
              <a:t>action</a:t>
            </a:r>
            <a:r>
              <a:rPr lang="en-US" sz="2200" spc="-55"/>
              <a:t> </a:t>
            </a:r>
            <a:r>
              <a:rPr lang="en-US" sz="2200"/>
              <a:t>phase</a:t>
            </a:r>
            <a:r>
              <a:rPr lang="en-US" sz="2200" spc="-40"/>
              <a:t> </a:t>
            </a:r>
            <a:r>
              <a:rPr lang="en-US" sz="2200"/>
              <a:t>(mostly</a:t>
            </a:r>
            <a:r>
              <a:rPr lang="en-US" sz="2200" spc="-70"/>
              <a:t> </a:t>
            </a:r>
            <a:r>
              <a:rPr lang="en-US" sz="2200"/>
              <a:t>in</a:t>
            </a:r>
            <a:r>
              <a:rPr lang="en-US" sz="2200" spc="-35"/>
              <a:t> </a:t>
            </a:r>
            <a:r>
              <a:rPr lang="en-US" sz="2200"/>
              <a:t>the</a:t>
            </a:r>
            <a:r>
              <a:rPr lang="en-US" sz="2200" spc="-55"/>
              <a:t> </a:t>
            </a:r>
            <a:r>
              <a:rPr lang="en-US" sz="2200"/>
              <a:t>month</a:t>
            </a:r>
            <a:r>
              <a:rPr lang="en-US" sz="2200" spc="-75"/>
              <a:t> </a:t>
            </a:r>
            <a:r>
              <a:rPr lang="en-US" sz="2200"/>
              <a:t>of</a:t>
            </a:r>
            <a:r>
              <a:rPr lang="en-US" sz="2200" spc="-30"/>
              <a:t> </a:t>
            </a:r>
            <a:r>
              <a:rPr lang="en-US" sz="2200" spc="-10"/>
              <a:t>August).</a:t>
            </a:r>
          </a:p>
          <a:p>
            <a:pPr marL="12700" marR="81915" indent="175260">
              <a:lnSpc>
                <a:spcPct val="90000"/>
              </a:lnSpc>
              <a:spcBef>
                <a:spcPts val="1010"/>
              </a:spcBef>
              <a:buChar char="▪"/>
              <a:tabLst>
                <a:tab pos="187960" algn="l"/>
              </a:tabLst>
            </a:pPr>
            <a:r>
              <a:rPr lang="en-US" sz="2200"/>
              <a:t>Also,</a:t>
            </a:r>
            <a:r>
              <a:rPr lang="en-US" sz="2200" spc="-65"/>
              <a:t> </a:t>
            </a:r>
            <a:r>
              <a:rPr lang="en-US" sz="2200"/>
              <a:t>the</a:t>
            </a:r>
            <a:r>
              <a:rPr lang="en-US" sz="2200" spc="-80"/>
              <a:t> </a:t>
            </a:r>
            <a:r>
              <a:rPr lang="en-US" sz="2200" spc="-10"/>
              <a:t>customers</a:t>
            </a:r>
            <a:r>
              <a:rPr lang="en-US" sz="2200" spc="-90"/>
              <a:t> </a:t>
            </a:r>
            <a:r>
              <a:rPr lang="en-US" sz="2200"/>
              <a:t>having</a:t>
            </a:r>
            <a:r>
              <a:rPr lang="en-US" sz="2200" spc="-70"/>
              <a:t> </a:t>
            </a:r>
            <a:r>
              <a:rPr lang="en-US" sz="2200"/>
              <a:t>value</a:t>
            </a:r>
            <a:r>
              <a:rPr lang="en-US" sz="2200" spc="-55"/>
              <a:t> </a:t>
            </a:r>
            <a:r>
              <a:rPr lang="en-US" sz="2200"/>
              <a:t>based</a:t>
            </a:r>
            <a:r>
              <a:rPr lang="en-US" sz="2200" spc="-75"/>
              <a:t> </a:t>
            </a:r>
            <a:r>
              <a:rPr lang="en-US" sz="2200"/>
              <a:t>cost</a:t>
            </a:r>
            <a:r>
              <a:rPr lang="en-US" sz="2200" spc="-55"/>
              <a:t> </a:t>
            </a:r>
            <a:r>
              <a:rPr lang="en-US" sz="2200"/>
              <a:t>in</a:t>
            </a:r>
            <a:r>
              <a:rPr lang="en-US" sz="2200" spc="-60"/>
              <a:t> </a:t>
            </a:r>
            <a:r>
              <a:rPr lang="en-US" sz="2200"/>
              <a:t>the</a:t>
            </a:r>
            <a:r>
              <a:rPr lang="en-US" sz="2200" spc="-80"/>
              <a:t> </a:t>
            </a:r>
            <a:r>
              <a:rPr lang="en-US" sz="2200"/>
              <a:t>action</a:t>
            </a:r>
            <a:r>
              <a:rPr lang="en-US" sz="2200" spc="-70"/>
              <a:t> </a:t>
            </a:r>
            <a:r>
              <a:rPr lang="en-US" sz="2200"/>
              <a:t>phase</a:t>
            </a:r>
            <a:r>
              <a:rPr lang="en-US" sz="2200" spc="-60"/>
              <a:t> </a:t>
            </a:r>
            <a:r>
              <a:rPr lang="en-US" sz="2200" spc="-10"/>
              <a:t>increased</a:t>
            </a:r>
            <a:r>
              <a:rPr lang="en-US" sz="2200" spc="-75"/>
              <a:t> </a:t>
            </a:r>
            <a:r>
              <a:rPr lang="en-US" sz="2200" spc="-25"/>
              <a:t>are </a:t>
            </a:r>
            <a:r>
              <a:rPr lang="en-US" sz="2200"/>
              <a:t>more</a:t>
            </a:r>
            <a:r>
              <a:rPr lang="en-US" sz="2200" spc="-80"/>
              <a:t> </a:t>
            </a:r>
            <a:r>
              <a:rPr lang="en-US" sz="2200"/>
              <a:t>likely</a:t>
            </a:r>
            <a:r>
              <a:rPr lang="en-US" sz="2200" spc="-45"/>
              <a:t> </a:t>
            </a:r>
            <a:r>
              <a:rPr lang="en-US" sz="2200"/>
              <a:t>to</a:t>
            </a:r>
            <a:r>
              <a:rPr lang="en-US" sz="2200" spc="-75"/>
              <a:t> </a:t>
            </a:r>
            <a:r>
              <a:rPr lang="en-US" sz="2200"/>
              <a:t>churn</a:t>
            </a:r>
            <a:r>
              <a:rPr lang="en-US" sz="2200" spc="-75"/>
              <a:t> </a:t>
            </a:r>
            <a:r>
              <a:rPr lang="en-US" sz="2200"/>
              <a:t>than</a:t>
            </a:r>
            <a:r>
              <a:rPr lang="en-US" sz="2200" spc="-70"/>
              <a:t> </a:t>
            </a:r>
            <a:r>
              <a:rPr lang="en-US" sz="2200"/>
              <a:t>the</a:t>
            </a:r>
            <a:r>
              <a:rPr lang="en-US" sz="2200" spc="-60"/>
              <a:t> </a:t>
            </a:r>
            <a:r>
              <a:rPr lang="en-US" sz="2200"/>
              <a:t>other</a:t>
            </a:r>
            <a:r>
              <a:rPr lang="en-US" sz="2200" spc="-100"/>
              <a:t> </a:t>
            </a:r>
            <a:r>
              <a:rPr lang="en-US" sz="2200"/>
              <a:t>customers.</a:t>
            </a:r>
            <a:r>
              <a:rPr lang="en-US" sz="2200" spc="-70"/>
              <a:t> </a:t>
            </a:r>
            <a:r>
              <a:rPr lang="en-US" sz="2200"/>
              <a:t>Hence,</a:t>
            </a:r>
            <a:r>
              <a:rPr lang="en-US" sz="2200" spc="-60"/>
              <a:t> </a:t>
            </a:r>
            <a:r>
              <a:rPr lang="en-US" sz="2200"/>
              <a:t>these</a:t>
            </a:r>
            <a:r>
              <a:rPr lang="en-US" sz="2200" spc="-55"/>
              <a:t> </a:t>
            </a:r>
            <a:r>
              <a:rPr lang="en-US" sz="2200" spc="-10"/>
              <a:t>customers</a:t>
            </a:r>
            <a:r>
              <a:rPr lang="en-US" sz="2200" spc="-90"/>
              <a:t> </a:t>
            </a:r>
            <a:r>
              <a:rPr lang="en-US" sz="2200"/>
              <a:t>may</a:t>
            </a:r>
            <a:r>
              <a:rPr lang="en-US" sz="2200" spc="-75"/>
              <a:t> </a:t>
            </a:r>
            <a:r>
              <a:rPr lang="en-US" sz="2200"/>
              <a:t>be</a:t>
            </a:r>
            <a:r>
              <a:rPr lang="en-US" sz="2200" spc="-60"/>
              <a:t> </a:t>
            </a:r>
            <a:r>
              <a:rPr lang="en-US" sz="2200" spc="-50"/>
              <a:t>a </a:t>
            </a:r>
            <a:r>
              <a:rPr lang="en-US" sz="2200"/>
              <a:t>good</a:t>
            </a:r>
            <a:r>
              <a:rPr lang="en-US" sz="2200" spc="-70"/>
              <a:t> </a:t>
            </a:r>
            <a:r>
              <a:rPr lang="en-US" sz="2200" spc="-10"/>
              <a:t>target</a:t>
            </a:r>
            <a:r>
              <a:rPr lang="en-US" sz="2200" spc="-70"/>
              <a:t> </a:t>
            </a:r>
            <a:r>
              <a:rPr lang="en-US" sz="2200"/>
              <a:t>to</a:t>
            </a:r>
            <a:r>
              <a:rPr lang="en-US" sz="2200" spc="-50"/>
              <a:t> </a:t>
            </a:r>
            <a:r>
              <a:rPr lang="en-US" sz="2200" spc="-10"/>
              <a:t>provide</a:t>
            </a:r>
            <a:r>
              <a:rPr lang="en-US" sz="2200" spc="-75"/>
              <a:t> </a:t>
            </a:r>
            <a:r>
              <a:rPr lang="en-US" sz="2200" spc="-10"/>
              <a:t>offer.</a:t>
            </a:r>
          </a:p>
          <a:p>
            <a:pPr marL="187960" indent="-175260">
              <a:lnSpc>
                <a:spcPct val="90000"/>
              </a:lnSpc>
              <a:spcBef>
                <a:spcPts val="415"/>
              </a:spcBef>
              <a:buChar char="▪"/>
              <a:tabLst>
                <a:tab pos="187960" algn="l"/>
              </a:tabLst>
            </a:pPr>
            <a:r>
              <a:rPr lang="en-US" sz="2200" spc="-10"/>
              <a:t>Customers,</a:t>
            </a:r>
            <a:r>
              <a:rPr lang="en-US" sz="2200" spc="-70"/>
              <a:t> </a:t>
            </a:r>
            <a:r>
              <a:rPr lang="en-US" sz="2200"/>
              <a:t>whose</a:t>
            </a:r>
            <a:r>
              <a:rPr lang="en-US" sz="2200" spc="-35"/>
              <a:t> </a:t>
            </a:r>
            <a:r>
              <a:rPr lang="en-US" sz="2200"/>
              <a:t>monthly</a:t>
            </a:r>
            <a:r>
              <a:rPr lang="en-US" sz="2200" spc="-100"/>
              <a:t> </a:t>
            </a:r>
            <a:r>
              <a:rPr lang="en-US" sz="2200"/>
              <a:t>3G</a:t>
            </a:r>
            <a:r>
              <a:rPr lang="en-US" sz="2200" spc="-40"/>
              <a:t> </a:t>
            </a:r>
            <a:r>
              <a:rPr lang="en-US" sz="2200" spc="-10"/>
              <a:t>recharge</a:t>
            </a:r>
            <a:r>
              <a:rPr lang="en-US" sz="2200" spc="-40"/>
              <a:t> </a:t>
            </a:r>
            <a:r>
              <a:rPr lang="en-US" sz="2200"/>
              <a:t>in</a:t>
            </a:r>
            <a:r>
              <a:rPr lang="en-US" sz="2200" spc="-55"/>
              <a:t> </a:t>
            </a:r>
            <a:r>
              <a:rPr lang="en-US" sz="2200"/>
              <a:t>August</a:t>
            </a:r>
            <a:r>
              <a:rPr lang="en-US" sz="2200" spc="-55"/>
              <a:t> </a:t>
            </a:r>
            <a:r>
              <a:rPr lang="en-US" sz="2200"/>
              <a:t>is</a:t>
            </a:r>
            <a:r>
              <a:rPr lang="en-US" sz="2200" spc="-45"/>
              <a:t> </a:t>
            </a:r>
            <a:r>
              <a:rPr lang="en-US" sz="2200"/>
              <a:t>more,</a:t>
            </a:r>
            <a:r>
              <a:rPr lang="en-US" sz="2200" spc="-40"/>
              <a:t> </a:t>
            </a:r>
            <a:r>
              <a:rPr lang="en-US" sz="2200"/>
              <a:t>are</a:t>
            </a:r>
            <a:r>
              <a:rPr lang="en-US" sz="2200" spc="-40"/>
              <a:t> </a:t>
            </a:r>
            <a:r>
              <a:rPr lang="en-US" sz="2200" spc="-10"/>
              <a:t>likely</a:t>
            </a:r>
            <a:r>
              <a:rPr lang="en-US" sz="2200" spc="-45"/>
              <a:t> </a:t>
            </a:r>
            <a:r>
              <a:rPr lang="en-US" sz="2200"/>
              <a:t>to</a:t>
            </a:r>
            <a:r>
              <a:rPr lang="en-US" sz="2200" spc="-60"/>
              <a:t> </a:t>
            </a:r>
            <a:r>
              <a:rPr lang="en-US" sz="2200" spc="-25"/>
              <a:t>be</a:t>
            </a:r>
          </a:p>
          <a:p>
            <a:pPr marL="12700">
              <a:lnSpc>
                <a:spcPct val="90000"/>
              </a:lnSpc>
            </a:pPr>
            <a:r>
              <a:rPr lang="en-US" sz="2200" spc="-10"/>
              <a:t>churned.</a:t>
            </a:r>
          </a:p>
          <a:p>
            <a:pPr marL="187960" indent="-175260">
              <a:lnSpc>
                <a:spcPct val="90000"/>
              </a:lnSpc>
              <a:spcBef>
                <a:spcPts val="434"/>
              </a:spcBef>
              <a:buChar char="▪"/>
              <a:tabLst>
                <a:tab pos="187960" algn="l"/>
              </a:tabLst>
            </a:pPr>
            <a:r>
              <a:rPr lang="en-US" sz="2200" spc="-10"/>
              <a:t>Customers</a:t>
            </a:r>
            <a:r>
              <a:rPr lang="en-US" sz="2200" spc="-85"/>
              <a:t> </a:t>
            </a:r>
            <a:r>
              <a:rPr lang="en-US" sz="2200"/>
              <a:t>having</a:t>
            </a:r>
            <a:r>
              <a:rPr lang="en-US" sz="2200" spc="-55"/>
              <a:t> </a:t>
            </a:r>
            <a:r>
              <a:rPr lang="en-US" sz="2200" spc="-10"/>
              <a:t>decreasing</a:t>
            </a:r>
            <a:r>
              <a:rPr lang="en-US" sz="2200" spc="-80"/>
              <a:t> </a:t>
            </a:r>
            <a:r>
              <a:rPr lang="en-US" sz="2200"/>
              <a:t>STD</a:t>
            </a:r>
            <a:r>
              <a:rPr lang="en-US" sz="2200" spc="-45"/>
              <a:t> </a:t>
            </a:r>
            <a:r>
              <a:rPr lang="en-US" sz="2200"/>
              <a:t>incoming</a:t>
            </a:r>
            <a:r>
              <a:rPr lang="en-US" sz="2200" spc="-85"/>
              <a:t> </a:t>
            </a:r>
            <a:r>
              <a:rPr lang="en-US" sz="2200"/>
              <a:t>minutes</a:t>
            </a:r>
            <a:r>
              <a:rPr lang="en-US" sz="2200" spc="-100"/>
              <a:t> </a:t>
            </a:r>
            <a:r>
              <a:rPr lang="en-US" sz="2200"/>
              <a:t>of</a:t>
            </a:r>
            <a:r>
              <a:rPr lang="en-US" sz="2200" spc="-45"/>
              <a:t> </a:t>
            </a:r>
            <a:r>
              <a:rPr lang="en-US" sz="2200"/>
              <a:t>usage</a:t>
            </a:r>
            <a:r>
              <a:rPr lang="en-US" sz="2200" spc="-55"/>
              <a:t> </a:t>
            </a:r>
            <a:r>
              <a:rPr lang="en-US" sz="2200"/>
              <a:t>for</a:t>
            </a:r>
            <a:r>
              <a:rPr lang="en-US" sz="2200" spc="-50"/>
              <a:t> </a:t>
            </a:r>
            <a:r>
              <a:rPr lang="en-US" sz="2200" spc="-10"/>
              <a:t>operators</a:t>
            </a:r>
            <a:r>
              <a:rPr lang="en-US" sz="2200" spc="-105"/>
              <a:t> </a:t>
            </a:r>
            <a:r>
              <a:rPr lang="en-US" sz="2200"/>
              <a:t>T</a:t>
            </a:r>
            <a:r>
              <a:rPr lang="en-US" sz="2200" spc="-30"/>
              <a:t> </a:t>
            </a:r>
            <a:r>
              <a:rPr lang="en-US" sz="2200" spc="-25"/>
              <a:t>to</a:t>
            </a:r>
          </a:p>
          <a:p>
            <a:pPr marL="12700">
              <a:lnSpc>
                <a:spcPct val="90000"/>
              </a:lnSpc>
            </a:pPr>
            <a:r>
              <a:rPr lang="en-US" sz="2200"/>
              <a:t>fixed</a:t>
            </a:r>
            <a:r>
              <a:rPr lang="en-US" sz="2200" spc="-55"/>
              <a:t> </a:t>
            </a:r>
            <a:r>
              <a:rPr lang="en-US" sz="2200"/>
              <a:t>lines</a:t>
            </a:r>
            <a:r>
              <a:rPr lang="en-US" sz="2200" spc="-60"/>
              <a:t> </a:t>
            </a:r>
            <a:r>
              <a:rPr lang="en-US" sz="2200"/>
              <a:t>of</a:t>
            </a:r>
            <a:r>
              <a:rPr lang="en-US" sz="2200" spc="-45"/>
              <a:t> </a:t>
            </a:r>
            <a:r>
              <a:rPr lang="en-US" sz="2200"/>
              <a:t>T</a:t>
            </a:r>
            <a:r>
              <a:rPr lang="en-US" sz="2200" spc="-55"/>
              <a:t> </a:t>
            </a:r>
            <a:r>
              <a:rPr lang="en-US" sz="2200"/>
              <a:t>for</a:t>
            </a:r>
            <a:r>
              <a:rPr lang="en-US" sz="2200" spc="-55"/>
              <a:t> </a:t>
            </a:r>
            <a:r>
              <a:rPr lang="en-US" sz="2200"/>
              <a:t>the</a:t>
            </a:r>
            <a:r>
              <a:rPr lang="en-US" sz="2200" spc="-80"/>
              <a:t> </a:t>
            </a:r>
            <a:r>
              <a:rPr lang="en-US" sz="2200"/>
              <a:t>month</a:t>
            </a:r>
            <a:r>
              <a:rPr lang="en-US" sz="2200" spc="-95"/>
              <a:t> </a:t>
            </a:r>
            <a:r>
              <a:rPr lang="en-US" sz="2200"/>
              <a:t>of</a:t>
            </a:r>
            <a:r>
              <a:rPr lang="en-US" sz="2200" spc="-50"/>
              <a:t> </a:t>
            </a:r>
            <a:r>
              <a:rPr lang="en-US" sz="2200"/>
              <a:t>August</a:t>
            </a:r>
            <a:r>
              <a:rPr lang="en-US" sz="2200" spc="-70"/>
              <a:t> </a:t>
            </a:r>
            <a:r>
              <a:rPr lang="en-US" sz="2200"/>
              <a:t>are</a:t>
            </a:r>
            <a:r>
              <a:rPr lang="en-US" sz="2200" spc="-60"/>
              <a:t> </a:t>
            </a:r>
            <a:r>
              <a:rPr lang="en-US" sz="2200"/>
              <a:t>more</a:t>
            </a:r>
            <a:r>
              <a:rPr lang="en-US" sz="2200" spc="-75"/>
              <a:t> </a:t>
            </a:r>
            <a:r>
              <a:rPr lang="en-US" sz="2200"/>
              <a:t>likely</a:t>
            </a:r>
            <a:r>
              <a:rPr lang="en-US" sz="2200" spc="-65"/>
              <a:t> </a:t>
            </a:r>
            <a:r>
              <a:rPr lang="en-US" sz="2200"/>
              <a:t>to</a:t>
            </a:r>
            <a:r>
              <a:rPr lang="en-US" sz="2200" spc="-55"/>
              <a:t> </a:t>
            </a:r>
            <a:r>
              <a:rPr lang="en-US" sz="2200" spc="-10"/>
              <a:t>churn.</a:t>
            </a:r>
          </a:p>
          <a:p>
            <a:pPr marL="187960" indent="-175260">
              <a:lnSpc>
                <a:spcPct val="90000"/>
              </a:lnSpc>
              <a:spcBef>
                <a:spcPts val="430"/>
              </a:spcBef>
              <a:buChar char="▪"/>
              <a:tabLst>
                <a:tab pos="187960" algn="l"/>
              </a:tabLst>
            </a:pPr>
            <a:r>
              <a:rPr lang="en-US" sz="2200" spc="-10"/>
              <a:t>Customers</a:t>
            </a:r>
            <a:r>
              <a:rPr lang="en-US" sz="2200" spc="-80"/>
              <a:t> </a:t>
            </a:r>
            <a:r>
              <a:rPr lang="en-US" sz="2200" spc="-10"/>
              <a:t>decreasing</a:t>
            </a:r>
            <a:r>
              <a:rPr lang="en-US" sz="2200" spc="-75"/>
              <a:t> </a:t>
            </a:r>
            <a:r>
              <a:rPr lang="en-US" sz="2200"/>
              <a:t>monthly</a:t>
            </a:r>
            <a:r>
              <a:rPr lang="en-US" sz="2200" spc="-105"/>
              <a:t> </a:t>
            </a:r>
            <a:r>
              <a:rPr lang="en-US" sz="2200"/>
              <a:t>2g</a:t>
            </a:r>
            <a:r>
              <a:rPr lang="en-US" sz="2200" spc="-45"/>
              <a:t> </a:t>
            </a:r>
            <a:r>
              <a:rPr lang="en-US" sz="2200"/>
              <a:t>usage</a:t>
            </a:r>
            <a:r>
              <a:rPr lang="en-US" sz="2200" spc="-50"/>
              <a:t> </a:t>
            </a:r>
            <a:r>
              <a:rPr lang="en-US" sz="2200"/>
              <a:t>for</a:t>
            </a:r>
            <a:r>
              <a:rPr lang="en-US" sz="2200" spc="-40"/>
              <a:t> </a:t>
            </a:r>
            <a:r>
              <a:rPr lang="en-US" sz="2200"/>
              <a:t>August</a:t>
            </a:r>
            <a:r>
              <a:rPr lang="en-US" sz="2200" spc="-85"/>
              <a:t> </a:t>
            </a:r>
            <a:r>
              <a:rPr lang="en-US" sz="2200"/>
              <a:t>are</a:t>
            </a:r>
            <a:r>
              <a:rPr lang="en-US" sz="2200" spc="-50"/>
              <a:t> </a:t>
            </a:r>
            <a:r>
              <a:rPr lang="en-US" sz="2200"/>
              <a:t>most</a:t>
            </a:r>
            <a:r>
              <a:rPr lang="en-US" sz="2200" spc="-60"/>
              <a:t> </a:t>
            </a:r>
            <a:r>
              <a:rPr lang="en-US" sz="2200"/>
              <a:t>probable</a:t>
            </a:r>
            <a:r>
              <a:rPr lang="en-US" sz="2200" spc="-65"/>
              <a:t> </a:t>
            </a:r>
            <a:r>
              <a:rPr lang="en-US" sz="2200"/>
              <a:t>to</a:t>
            </a:r>
            <a:r>
              <a:rPr lang="en-US" sz="2200" spc="-70"/>
              <a:t> </a:t>
            </a:r>
            <a:r>
              <a:rPr lang="en-US" sz="2200" spc="-10"/>
              <a:t>churn.</a:t>
            </a:r>
          </a:p>
          <a:p>
            <a:pPr marL="187960" indent="-175260">
              <a:lnSpc>
                <a:spcPct val="90000"/>
              </a:lnSpc>
              <a:spcBef>
                <a:spcPts val="409"/>
              </a:spcBef>
              <a:buChar char="▪"/>
              <a:tabLst>
                <a:tab pos="187960" algn="l"/>
              </a:tabLst>
            </a:pPr>
            <a:r>
              <a:rPr lang="en-US" sz="2200" spc="-10"/>
              <a:t>Customers</a:t>
            </a:r>
            <a:r>
              <a:rPr lang="en-US" sz="2200" spc="-80"/>
              <a:t> </a:t>
            </a:r>
            <a:r>
              <a:rPr lang="en-US" sz="2200"/>
              <a:t>having</a:t>
            </a:r>
            <a:r>
              <a:rPr lang="en-US" sz="2200" spc="-50"/>
              <a:t> </a:t>
            </a:r>
            <a:r>
              <a:rPr lang="en-US" sz="2200" spc="-10"/>
              <a:t>decreasing</a:t>
            </a:r>
            <a:r>
              <a:rPr lang="en-US" sz="2200" spc="-80"/>
              <a:t> </a:t>
            </a:r>
            <a:r>
              <a:rPr lang="en-US" sz="2200"/>
              <a:t>incoming</a:t>
            </a:r>
            <a:r>
              <a:rPr lang="en-US" sz="2200" spc="-80"/>
              <a:t> </a:t>
            </a:r>
            <a:r>
              <a:rPr lang="en-US" sz="2200"/>
              <a:t>minutes</a:t>
            </a:r>
            <a:r>
              <a:rPr lang="en-US" sz="2200" spc="-95"/>
              <a:t> </a:t>
            </a:r>
            <a:r>
              <a:rPr lang="en-US" sz="2200"/>
              <a:t>of</a:t>
            </a:r>
            <a:r>
              <a:rPr lang="en-US" sz="2200" spc="-45"/>
              <a:t> </a:t>
            </a:r>
            <a:r>
              <a:rPr lang="en-US" sz="2200"/>
              <a:t>usage</a:t>
            </a:r>
            <a:r>
              <a:rPr lang="en-US" sz="2200" spc="-50"/>
              <a:t> </a:t>
            </a:r>
            <a:r>
              <a:rPr lang="en-US" sz="2200"/>
              <a:t>for</a:t>
            </a:r>
            <a:r>
              <a:rPr lang="en-US" sz="2200" spc="-45"/>
              <a:t> </a:t>
            </a:r>
            <a:r>
              <a:rPr lang="en-US" sz="2200" spc="-10"/>
              <a:t>operators</a:t>
            </a:r>
            <a:r>
              <a:rPr lang="en-US" sz="2200" spc="-105"/>
              <a:t> </a:t>
            </a:r>
            <a:r>
              <a:rPr lang="en-US" sz="2200"/>
              <a:t>T</a:t>
            </a:r>
            <a:r>
              <a:rPr lang="en-US" sz="2200" spc="-25"/>
              <a:t> </a:t>
            </a:r>
            <a:r>
              <a:rPr lang="en-US" sz="2200"/>
              <a:t>to</a:t>
            </a:r>
            <a:r>
              <a:rPr lang="en-US" sz="2200" spc="-70"/>
              <a:t> </a:t>
            </a:r>
            <a:r>
              <a:rPr lang="en-US" sz="2200" spc="-10"/>
              <a:t>fixed</a:t>
            </a:r>
          </a:p>
          <a:p>
            <a:pPr marL="12700">
              <a:lnSpc>
                <a:spcPct val="90000"/>
              </a:lnSpc>
            </a:pPr>
            <a:r>
              <a:rPr lang="en-US" sz="2200"/>
              <a:t>lines</a:t>
            </a:r>
            <a:r>
              <a:rPr lang="en-US" sz="2200" spc="-60"/>
              <a:t> </a:t>
            </a:r>
            <a:r>
              <a:rPr lang="en-US" sz="2200"/>
              <a:t>of</a:t>
            </a:r>
            <a:r>
              <a:rPr lang="en-US" sz="2200" spc="-45"/>
              <a:t> </a:t>
            </a:r>
            <a:r>
              <a:rPr lang="en-US" sz="2200"/>
              <a:t>T</a:t>
            </a:r>
            <a:r>
              <a:rPr lang="en-US" sz="2200" spc="-55"/>
              <a:t> </a:t>
            </a:r>
            <a:r>
              <a:rPr lang="en-US" sz="2200"/>
              <a:t>for</a:t>
            </a:r>
            <a:r>
              <a:rPr lang="en-US" sz="2200" spc="-55"/>
              <a:t> </a:t>
            </a:r>
            <a:r>
              <a:rPr lang="en-US" sz="2200"/>
              <a:t>August</a:t>
            </a:r>
            <a:r>
              <a:rPr lang="en-US" sz="2200" spc="-95"/>
              <a:t> </a:t>
            </a:r>
            <a:r>
              <a:rPr lang="en-US" sz="2200"/>
              <a:t>are</a:t>
            </a:r>
            <a:r>
              <a:rPr lang="en-US" sz="2200" spc="-55"/>
              <a:t> </a:t>
            </a:r>
            <a:r>
              <a:rPr lang="en-US" sz="2200"/>
              <a:t>more</a:t>
            </a:r>
            <a:r>
              <a:rPr lang="en-US" sz="2200" spc="-75"/>
              <a:t> </a:t>
            </a:r>
            <a:r>
              <a:rPr lang="en-US" sz="2200"/>
              <a:t>likely</a:t>
            </a:r>
            <a:r>
              <a:rPr lang="en-US" sz="2200" spc="-45"/>
              <a:t> </a:t>
            </a:r>
            <a:r>
              <a:rPr lang="en-US" sz="2200"/>
              <a:t>to</a:t>
            </a:r>
            <a:r>
              <a:rPr lang="en-US" sz="2200" spc="-75"/>
              <a:t> </a:t>
            </a:r>
            <a:r>
              <a:rPr lang="en-US" sz="2200" spc="-10"/>
              <a:t>churn.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erial view of a highway near the ocean">
            <a:extLst>
              <a:ext uri="{FF2B5EF4-FFF2-40B4-BE49-F238E27FC236}">
                <a16:creationId xmlns:a16="http://schemas.microsoft.com/office/drawing/2014/main" id="{CEF8B9F7-FABF-AB72-8798-83BDDAB09CDD}"/>
              </a:ext>
            </a:extLst>
          </p:cNvPr>
          <p:cNvPicPr>
            <a:picLocks noChangeAspect="1"/>
          </p:cNvPicPr>
          <p:nvPr/>
        </p:nvPicPr>
        <p:blipFill rotWithShape="1">
          <a:blip r:embed="rId2">
            <a:duotone>
              <a:schemeClr val="accent1">
                <a:shade val="45000"/>
                <a:satMod val="135000"/>
              </a:schemeClr>
              <a:prstClr val="white"/>
            </a:duotone>
            <a:alphaModFix amt="35000"/>
          </a:blip>
          <a:srcRect t="11833" b="13167"/>
          <a:stretch/>
        </p:blipFill>
        <p:spPr>
          <a:xfrm>
            <a:off x="76200" y="-74027"/>
            <a:ext cx="12191981" cy="6857989"/>
          </a:xfrm>
          <a:prstGeom prst="rect">
            <a:avLst/>
          </a:prstGeom>
        </p:spPr>
      </p:pic>
      <p:sp>
        <p:nvSpPr>
          <p:cNvPr id="2" name="object 2"/>
          <p:cNvSpPr txBox="1">
            <a:spLocks noGrp="1"/>
          </p:cNvSpPr>
          <p:nvPr>
            <p:ph type="title"/>
          </p:nvPr>
        </p:nvSpPr>
        <p:spPr>
          <a:xfrm>
            <a:off x="2266091" y="3291865"/>
            <a:ext cx="7160357" cy="1321655"/>
          </a:xfrm>
          <a:prstGeom prst="rect">
            <a:avLst/>
          </a:prstGeom>
        </p:spPr>
        <p:txBody>
          <a:bodyPr vert="horz" lIns="91440" tIns="45720" rIns="91440" bIns="45720" rtlCol="0" anchor="t">
            <a:normAutofit/>
          </a:bodyPr>
          <a:lstStyle/>
          <a:p>
            <a:pPr marL="12700" algn="r" rtl="0">
              <a:lnSpc>
                <a:spcPct val="90000"/>
              </a:lnSpc>
              <a:spcBef>
                <a:spcPct val="0"/>
              </a:spcBef>
            </a:pPr>
            <a:r>
              <a:rPr lang="en-US" sz="8000" b="1" kern="1200" dirty="0">
                <a:solidFill>
                  <a:srgbClr val="FFFFFF"/>
                </a:solidFill>
                <a:latin typeface="+mj-lt"/>
                <a:cs typeface="+mj-cs"/>
              </a:rPr>
              <a:t>THANK</a:t>
            </a:r>
            <a:r>
              <a:rPr lang="en-US" sz="8000" b="1" kern="1200" spc="-5" dirty="0">
                <a:solidFill>
                  <a:srgbClr val="FFFFFF"/>
                </a:solidFill>
                <a:latin typeface="+mj-lt"/>
                <a:cs typeface="+mj-cs"/>
              </a:rPr>
              <a:t> </a:t>
            </a:r>
            <a:r>
              <a:rPr lang="en-US" sz="8000" b="1" kern="1200" spc="-25" dirty="0">
                <a:solidFill>
                  <a:srgbClr val="FFFFFF"/>
                </a:solidFill>
                <a:latin typeface="+mj-lt"/>
                <a:cs typeface="+mj-cs"/>
              </a:rPr>
              <a:t>YOU</a:t>
            </a:r>
            <a:endParaRPr lang="en-US" sz="8000" kern="1200" dirty="0">
              <a:solidFill>
                <a:srgbClr val="FFFFFF"/>
              </a:solidFill>
              <a:latin typeface="+mj-lt"/>
              <a:cs typeface="+mj-cs"/>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61803" y="350196"/>
            <a:ext cx="4646904" cy="1624520"/>
          </a:xfrm>
          <a:prstGeom prst="rect">
            <a:avLst/>
          </a:prstGeom>
        </p:spPr>
        <p:txBody>
          <a:bodyPr vert="horz" lIns="0" tIns="313817" rIns="0" bIns="0" rtlCol="0" anchor="ctr">
            <a:normAutofit/>
          </a:bodyPr>
          <a:lstStyle/>
          <a:p>
            <a:pPr marL="12700">
              <a:spcBef>
                <a:spcPts val="95"/>
              </a:spcBef>
            </a:pPr>
            <a:r>
              <a:rPr lang="en-IN" sz="4000" spc="-10"/>
              <a:t>INTRODUCTION</a:t>
            </a:r>
          </a:p>
        </p:txBody>
      </p:sp>
      <p:sp>
        <p:nvSpPr>
          <p:cNvPr id="3" name="object 3"/>
          <p:cNvSpPr txBox="1">
            <a:spLocks noGrp="1"/>
          </p:cNvSpPr>
          <p:nvPr>
            <p:ph type="body" idx="1"/>
          </p:nvPr>
        </p:nvSpPr>
        <p:spPr>
          <a:xfrm>
            <a:off x="761802" y="2743200"/>
            <a:ext cx="4646905" cy="3613149"/>
          </a:xfrm>
          <a:prstGeom prst="rect">
            <a:avLst/>
          </a:prstGeom>
        </p:spPr>
        <p:txBody>
          <a:bodyPr vert="horz" lIns="0" tIns="55880" rIns="0" bIns="0" rtlCol="0" anchor="ctr">
            <a:normAutofit/>
          </a:bodyPr>
          <a:lstStyle/>
          <a:p>
            <a:pPr marL="240029" marR="5080" indent="-227329">
              <a:spcBef>
                <a:spcPts val="440"/>
              </a:spcBef>
              <a:buFont typeface="Arial MT"/>
              <a:buChar char="•"/>
              <a:tabLst>
                <a:tab pos="241300" algn="l"/>
              </a:tabLst>
            </a:pPr>
            <a:r>
              <a:rPr lang="en-US" sz="2000" b="1">
                <a:latin typeface="Calibri"/>
                <a:cs typeface="Calibri"/>
              </a:rPr>
              <a:t>Churn</a:t>
            </a:r>
            <a:r>
              <a:rPr lang="en-US" sz="2000" b="1" spc="-65">
                <a:latin typeface="Calibri"/>
                <a:cs typeface="Calibri"/>
              </a:rPr>
              <a:t> </a:t>
            </a:r>
            <a:r>
              <a:rPr lang="en-US" sz="2000"/>
              <a:t>is</a:t>
            </a:r>
            <a:r>
              <a:rPr lang="en-US" sz="2000" spc="-40"/>
              <a:t> </a:t>
            </a:r>
            <a:r>
              <a:rPr lang="en-US" sz="2000"/>
              <a:t>a</a:t>
            </a:r>
            <a:r>
              <a:rPr lang="en-US" sz="2000" spc="-55"/>
              <a:t> </a:t>
            </a:r>
            <a:r>
              <a:rPr lang="en-US" sz="2000"/>
              <a:t>problem</a:t>
            </a:r>
            <a:r>
              <a:rPr lang="en-US" sz="2000" spc="-70"/>
              <a:t> </a:t>
            </a:r>
            <a:r>
              <a:rPr lang="en-US" sz="2000"/>
              <a:t>for</a:t>
            </a:r>
            <a:r>
              <a:rPr lang="en-US" sz="2000" spc="-60"/>
              <a:t> </a:t>
            </a:r>
            <a:r>
              <a:rPr lang="en-US" sz="2000"/>
              <a:t>telecom</a:t>
            </a:r>
            <a:r>
              <a:rPr lang="en-US" sz="2000" spc="-55"/>
              <a:t> </a:t>
            </a:r>
            <a:r>
              <a:rPr lang="en-US" sz="2000"/>
              <a:t>companies</a:t>
            </a:r>
            <a:r>
              <a:rPr lang="en-US" sz="2000" spc="-50"/>
              <a:t> </a:t>
            </a:r>
            <a:r>
              <a:rPr lang="en-US" sz="2000"/>
              <a:t>because</a:t>
            </a:r>
            <a:r>
              <a:rPr lang="en-US" sz="2000" spc="-30"/>
              <a:t> </a:t>
            </a:r>
            <a:r>
              <a:rPr lang="en-US" sz="2000"/>
              <a:t>it</a:t>
            </a:r>
            <a:r>
              <a:rPr lang="en-US" sz="2000" spc="-30"/>
              <a:t> </a:t>
            </a:r>
            <a:r>
              <a:rPr lang="en-US" sz="2000"/>
              <a:t>is</a:t>
            </a:r>
            <a:r>
              <a:rPr lang="en-US" sz="2000" spc="-40"/>
              <a:t> </a:t>
            </a:r>
            <a:r>
              <a:rPr lang="en-US" sz="2000" spc="-20"/>
              <a:t>more 	</a:t>
            </a:r>
            <a:r>
              <a:rPr lang="en-US" sz="2000"/>
              <a:t>expensive</a:t>
            </a:r>
            <a:r>
              <a:rPr lang="en-US" sz="2000" spc="-90"/>
              <a:t> </a:t>
            </a:r>
            <a:r>
              <a:rPr lang="en-US" sz="2000"/>
              <a:t>to</a:t>
            </a:r>
            <a:r>
              <a:rPr lang="en-US" sz="2000" spc="-95"/>
              <a:t> </a:t>
            </a:r>
            <a:r>
              <a:rPr lang="en-US" sz="2000"/>
              <a:t>acquire</a:t>
            </a:r>
            <a:r>
              <a:rPr lang="en-US" sz="2000" spc="-45"/>
              <a:t> </a:t>
            </a:r>
            <a:r>
              <a:rPr lang="en-US" sz="2000"/>
              <a:t>more</a:t>
            </a:r>
            <a:r>
              <a:rPr lang="en-US" sz="2000" spc="-85"/>
              <a:t> </a:t>
            </a:r>
            <a:r>
              <a:rPr lang="en-US" sz="2000" spc="-10"/>
              <a:t>customers</a:t>
            </a:r>
            <a:r>
              <a:rPr lang="en-US" sz="2000" spc="-70"/>
              <a:t> </a:t>
            </a:r>
            <a:r>
              <a:rPr lang="en-US" sz="2000"/>
              <a:t>than</a:t>
            </a:r>
            <a:r>
              <a:rPr lang="en-US" sz="2000" spc="-75"/>
              <a:t> </a:t>
            </a:r>
            <a:r>
              <a:rPr lang="en-US" sz="2000"/>
              <a:t>to</a:t>
            </a:r>
            <a:r>
              <a:rPr lang="en-US" sz="2000" spc="-70"/>
              <a:t> </a:t>
            </a:r>
            <a:r>
              <a:rPr lang="en-US" sz="2000"/>
              <a:t>keep</a:t>
            </a:r>
            <a:r>
              <a:rPr lang="en-US" sz="2000" spc="-65"/>
              <a:t> </a:t>
            </a:r>
            <a:r>
              <a:rPr lang="en-US" sz="2000"/>
              <a:t>your</a:t>
            </a:r>
            <a:r>
              <a:rPr lang="en-US" sz="2000" spc="-100"/>
              <a:t> </a:t>
            </a:r>
            <a:r>
              <a:rPr lang="en-US" sz="2000"/>
              <a:t>existing</a:t>
            </a:r>
            <a:r>
              <a:rPr lang="en-US" sz="2000" spc="-105"/>
              <a:t> </a:t>
            </a:r>
            <a:r>
              <a:rPr lang="en-US" sz="2000" spc="-25"/>
              <a:t>one 	</a:t>
            </a:r>
            <a:r>
              <a:rPr lang="en-US" sz="2000"/>
              <a:t>from</a:t>
            </a:r>
            <a:r>
              <a:rPr lang="en-US" sz="2000" spc="-80"/>
              <a:t> </a:t>
            </a:r>
            <a:r>
              <a:rPr lang="en-US" sz="2000" spc="-10"/>
              <a:t>leaving</a:t>
            </a:r>
            <a:endParaRPr lang="en-US" sz="2000">
              <a:latin typeface="Calibri"/>
              <a:cs typeface="Calibri"/>
            </a:endParaRPr>
          </a:p>
          <a:p>
            <a:pPr marL="240029" marR="450850" indent="-227329">
              <a:spcBef>
                <a:spcPts val="1060"/>
              </a:spcBef>
              <a:buFont typeface="Arial MT"/>
              <a:buChar char="•"/>
              <a:tabLst>
                <a:tab pos="241300" algn="l"/>
              </a:tabLst>
            </a:pPr>
            <a:r>
              <a:rPr lang="en-US" sz="2000" b="1">
                <a:latin typeface="Calibri"/>
                <a:cs typeface="Calibri"/>
              </a:rPr>
              <a:t>Churn</a:t>
            </a:r>
            <a:r>
              <a:rPr lang="en-US" sz="2000" b="1" spc="-60">
                <a:latin typeface="Calibri"/>
                <a:cs typeface="Calibri"/>
              </a:rPr>
              <a:t> </a:t>
            </a:r>
            <a:r>
              <a:rPr lang="en-US" sz="2000" b="1">
                <a:latin typeface="Calibri"/>
                <a:cs typeface="Calibri"/>
              </a:rPr>
              <a:t>Prediction</a:t>
            </a:r>
            <a:r>
              <a:rPr lang="en-US" sz="2000" b="1" spc="-40">
                <a:latin typeface="Calibri"/>
                <a:cs typeface="Calibri"/>
              </a:rPr>
              <a:t> </a:t>
            </a:r>
            <a:r>
              <a:rPr lang="en-US" sz="2000"/>
              <a:t>is</a:t>
            </a:r>
            <a:r>
              <a:rPr lang="en-US" sz="2000" spc="-75"/>
              <a:t> </a:t>
            </a:r>
            <a:r>
              <a:rPr lang="en-US" sz="2000"/>
              <a:t>one</a:t>
            </a:r>
            <a:r>
              <a:rPr lang="en-US" sz="2000" spc="-45"/>
              <a:t> </a:t>
            </a:r>
            <a:r>
              <a:rPr lang="en-US" sz="2000"/>
              <a:t>of</a:t>
            </a:r>
            <a:r>
              <a:rPr lang="en-US" sz="2000" spc="-25"/>
              <a:t> </a:t>
            </a:r>
            <a:r>
              <a:rPr lang="en-US" sz="2000"/>
              <a:t>the</a:t>
            </a:r>
            <a:r>
              <a:rPr lang="en-US" sz="2000" spc="-40"/>
              <a:t> </a:t>
            </a:r>
            <a:r>
              <a:rPr lang="en-US" sz="2000"/>
              <a:t>most</a:t>
            </a:r>
            <a:r>
              <a:rPr lang="en-US" sz="2000" spc="-45"/>
              <a:t> </a:t>
            </a:r>
            <a:r>
              <a:rPr lang="en-US" sz="2000"/>
              <a:t>popular</a:t>
            </a:r>
            <a:r>
              <a:rPr lang="en-US" sz="2000" spc="-10"/>
              <a:t> </a:t>
            </a:r>
            <a:r>
              <a:rPr lang="en-US" sz="2000"/>
              <a:t>big</a:t>
            </a:r>
            <a:r>
              <a:rPr lang="en-US" sz="2000" spc="-35"/>
              <a:t> </a:t>
            </a:r>
            <a:r>
              <a:rPr lang="en-US" sz="2000"/>
              <a:t>data</a:t>
            </a:r>
            <a:r>
              <a:rPr lang="en-US" sz="2000" spc="-35"/>
              <a:t> </a:t>
            </a:r>
            <a:r>
              <a:rPr lang="en-US" sz="2000"/>
              <a:t>use</a:t>
            </a:r>
            <a:r>
              <a:rPr lang="en-US" sz="2000" spc="-20"/>
              <a:t> </a:t>
            </a:r>
            <a:r>
              <a:rPr lang="en-US" sz="2000"/>
              <a:t>cases</a:t>
            </a:r>
            <a:r>
              <a:rPr lang="en-US" sz="2000" spc="-25"/>
              <a:t> in 	</a:t>
            </a:r>
            <a:r>
              <a:rPr lang="en-US" sz="2000" spc="-10"/>
              <a:t>business.</a:t>
            </a:r>
            <a:endParaRPr lang="en-US" sz="2000">
              <a:latin typeface="Calibri"/>
              <a:cs typeface="Calibri"/>
            </a:endParaRPr>
          </a:p>
        </p:txBody>
      </p:sp>
      <p:pic>
        <p:nvPicPr>
          <p:cNvPr id="5" name="Picture 4" descr="Magnifying glass showing decling performance">
            <a:extLst>
              <a:ext uri="{FF2B5EF4-FFF2-40B4-BE49-F238E27FC236}">
                <a16:creationId xmlns:a16="http://schemas.microsoft.com/office/drawing/2014/main" id="{3FE9816B-95CA-653B-467E-CE8E25462353}"/>
              </a:ext>
            </a:extLst>
          </p:cNvPr>
          <p:cNvPicPr>
            <a:picLocks noChangeAspect="1"/>
          </p:cNvPicPr>
          <p:nvPr/>
        </p:nvPicPr>
        <p:blipFill rotWithShape="1">
          <a:blip r:embed="rId2"/>
          <a:srcRect l="5018" r="35581" b="-2"/>
          <a:stretch/>
        </p:blipFill>
        <p:spPr>
          <a:xfrm>
            <a:off x="6096000" y="1"/>
            <a:ext cx="6102825"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object 2"/>
          <p:cNvSpPr txBox="1">
            <a:spLocks noGrp="1"/>
          </p:cNvSpPr>
          <p:nvPr>
            <p:ph type="title"/>
          </p:nvPr>
        </p:nvSpPr>
        <p:spPr>
          <a:xfrm>
            <a:off x="479394" y="1070800"/>
            <a:ext cx="3939688" cy="5583126"/>
          </a:xfrm>
          <a:prstGeom prst="rect">
            <a:avLst/>
          </a:prstGeom>
        </p:spPr>
        <p:txBody>
          <a:bodyPr vert="horz" lIns="91440" tIns="45720" rIns="91440" bIns="45720" rtlCol="0" anchor="ctr">
            <a:normAutofit/>
          </a:bodyPr>
          <a:lstStyle/>
          <a:p>
            <a:pPr marL="12700" algn="r" rtl="0">
              <a:lnSpc>
                <a:spcPct val="90000"/>
              </a:lnSpc>
              <a:spcBef>
                <a:spcPct val="0"/>
              </a:spcBef>
            </a:pPr>
            <a:r>
              <a:rPr lang="en-US" sz="6200" kern="1200">
                <a:solidFill>
                  <a:schemeClr val="tx1"/>
                </a:solidFill>
                <a:latin typeface="+mj-lt"/>
                <a:ea typeface="+mj-ea"/>
                <a:cs typeface="+mj-cs"/>
              </a:rPr>
              <a:t>PROBLEM</a:t>
            </a:r>
            <a:r>
              <a:rPr lang="en-US" sz="6200" kern="1200" spc="-170">
                <a:solidFill>
                  <a:schemeClr val="tx1"/>
                </a:solidFill>
                <a:latin typeface="+mj-lt"/>
                <a:ea typeface="+mj-ea"/>
                <a:cs typeface="+mj-cs"/>
              </a:rPr>
              <a:t> </a:t>
            </a:r>
            <a:r>
              <a:rPr lang="en-US" sz="6200" kern="1200" spc="-70">
                <a:solidFill>
                  <a:schemeClr val="tx1"/>
                </a:solidFill>
                <a:latin typeface="+mj-lt"/>
                <a:ea typeface="+mj-ea"/>
                <a:cs typeface="+mj-cs"/>
              </a:rPr>
              <a:t>STATEMENT</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object 3">
            <a:extLst>
              <a:ext uri="{FF2B5EF4-FFF2-40B4-BE49-F238E27FC236}">
                <a16:creationId xmlns:a16="http://schemas.microsoft.com/office/drawing/2014/main" id="{B22E47F2-39F2-7682-ACA0-1835B950B969}"/>
              </a:ext>
            </a:extLst>
          </p:cNvPr>
          <p:cNvGraphicFramePr/>
          <p:nvPr>
            <p:extLst>
              <p:ext uri="{D42A27DB-BD31-4B8C-83A1-F6EECF244321}">
                <p14:modId xmlns:p14="http://schemas.microsoft.com/office/powerpoint/2010/main" val="408656994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245072" y="1289765"/>
            <a:ext cx="3651101" cy="4270963"/>
          </a:xfrm>
          <a:prstGeom prst="rect">
            <a:avLst/>
          </a:prstGeom>
        </p:spPr>
        <p:txBody>
          <a:bodyPr vert="horz" lIns="91440" tIns="45720" rIns="91440" bIns="45720" rtlCol="0" anchor="ctr">
            <a:normAutofit/>
          </a:bodyPr>
          <a:lstStyle/>
          <a:p>
            <a:pPr marL="12700" algn="ctr" rtl="0">
              <a:lnSpc>
                <a:spcPct val="90000"/>
              </a:lnSpc>
              <a:spcBef>
                <a:spcPct val="0"/>
              </a:spcBef>
            </a:pPr>
            <a:r>
              <a:rPr lang="en-US" sz="3500" kern="1200" spc="-40">
                <a:solidFill>
                  <a:srgbClr val="FFFFFF"/>
                </a:solidFill>
                <a:latin typeface="+mj-lt"/>
                <a:ea typeface="+mj-ea"/>
                <a:cs typeface="+mj-cs"/>
              </a:rPr>
              <a:t>UNDERSTANDING</a:t>
            </a:r>
            <a:r>
              <a:rPr lang="en-US" sz="3500" kern="1200" spc="-100">
                <a:solidFill>
                  <a:srgbClr val="FFFFFF"/>
                </a:solidFill>
                <a:latin typeface="+mj-lt"/>
                <a:ea typeface="+mj-ea"/>
                <a:cs typeface="+mj-cs"/>
              </a:rPr>
              <a:t> </a:t>
            </a:r>
            <a:r>
              <a:rPr lang="en-US" sz="3500" kern="1200">
                <a:solidFill>
                  <a:srgbClr val="FFFFFF"/>
                </a:solidFill>
                <a:latin typeface="+mj-lt"/>
                <a:ea typeface="+mj-ea"/>
                <a:cs typeface="+mj-cs"/>
              </a:rPr>
              <a:t>AND</a:t>
            </a:r>
            <a:r>
              <a:rPr lang="en-US" sz="3500" kern="1200" spc="-150">
                <a:solidFill>
                  <a:srgbClr val="FFFFFF"/>
                </a:solidFill>
                <a:latin typeface="+mj-lt"/>
                <a:ea typeface="+mj-ea"/>
                <a:cs typeface="+mj-cs"/>
              </a:rPr>
              <a:t> </a:t>
            </a:r>
            <a:r>
              <a:rPr lang="en-US" sz="3500" kern="1200">
                <a:solidFill>
                  <a:srgbClr val="FFFFFF"/>
                </a:solidFill>
                <a:latin typeface="+mj-lt"/>
                <a:ea typeface="+mj-ea"/>
                <a:cs typeface="+mj-cs"/>
              </a:rPr>
              <a:t>DEFINING</a:t>
            </a:r>
            <a:r>
              <a:rPr lang="en-US" sz="3500" kern="1200" spc="-145">
                <a:solidFill>
                  <a:srgbClr val="FFFFFF"/>
                </a:solidFill>
                <a:latin typeface="+mj-lt"/>
                <a:ea typeface="+mj-ea"/>
                <a:cs typeface="+mj-cs"/>
              </a:rPr>
              <a:t> </a:t>
            </a:r>
            <a:r>
              <a:rPr lang="en-US" sz="3500" kern="1200" spc="-10">
                <a:solidFill>
                  <a:srgbClr val="FFFFFF"/>
                </a:solidFill>
                <a:latin typeface="+mj-lt"/>
                <a:ea typeface="+mj-ea"/>
                <a:cs typeface="+mj-cs"/>
              </a:rPr>
              <a:t>CHURN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object 3"/>
          <p:cNvSpPr txBox="1"/>
          <p:nvPr/>
        </p:nvSpPr>
        <p:spPr>
          <a:xfrm>
            <a:off x="6297233" y="518400"/>
            <a:ext cx="4771607" cy="5837949"/>
          </a:xfrm>
          <a:prstGeom prst="rect">
            <a:avLst/>
          </a:prstGeom>
        </p:spPr>
        <p:txBody>
          <a:bodyPr vert="horz" lIns="91440" tIns="45720" rIns="91440" bIns="45720" rtlCol="0" anchor="ctr">
            <a:normAutofit/>
          </a:bodyPr>
          <a:lstStyle/>
          <a:p>
            <a:pPr marL="240029" indent="-228600" algn="l" rtl="0">
              <a:lnSpc>
                <a:spcPct val="90000"/>
              </a:lnSpc>
              <a:spcBef>
                <a:spcPts val="100"/>
              </a:spcBef>
              <a:buFont typeface="Arial" panose="020B0604020202020204" pitchFamily="34" charset="0"/>
              <a:buChar char="•"/>
              <a:tabLst>
                <a:tab pos="240029" algn="l"/>
              </a:tabLst>
            </a:pPr>
            <a:r>
              <a:rPr lang="en-US" sz="1700" kern="1200">
                <a:solidFill>
                  <a:schemeClr val="tx1">
                    <a:alpha val="80000"/>
                  </a:schemeClr>
                </a:solidFill>
                <a:latin typeface="+mn-lt"/>
                <a:ea typeface="+mn-ea"/>
                <a:cs typeface="+mn-cs"/>
              </a:rPr>
              <a:t>There</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are</a:t>
            </a:r>
            <a:r>
              <a:rPr lang="en-US" sz="1700" kern="1200" spc="-8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2</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main</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modes</a:t>
            </a:r>
            <a:r>
              <a:rPr lang="en-US" sz="1700" kern="1200" spc="-8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of</a:t>
            </a:r>
            <a:r>
              <a:rPr lang="en-US" sz="1700" kern="1200" spc="-50">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payment</a:t>
            </a:r>
            <a:r>
              <a:rPr lang="en-US" sz="1700" kern="1200" spc="-8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in</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telecom</a:t>
            </a:r>
            <a:r>
              <a:rPr lang="en-US" sz="1700" kern="1200" spc="-80">
                <a:solidFill>
                  <a:schemeClr val="tx1">
                    <a:alpha val="80000"/>
                  </a:schemeClr>
                </a:solidFill>
                <a:latin typeface="+mn-lt"/>
                <a:ea typeface="+mn-ea"/>
                <a:cs typeface="+mn-cs"/>
              </a:rPr>
              <a:t> </a:t>
            </a:r>
            <a:r>
              <a:rPr lang="en-US" sz="1700" kern="1200" spc="-20">
                <a:solidFill>
                  <a:schemeClr val="tx1">
                    <a:alpha val="80000"/>
                  </a:schemeClr>
                </a:solidFill>
                <a:latin typeface="+mn-lt"/>
                <a:ea typeface="+mn-ea"/>
                <a:cs typeface="+mn-cs"/>
              </a:rPr>
              <a:t>industry. </a:t>
            </a:r>
            <a:r>
              <a:rPr lang="en-US" sz="1700" kern="1200">
                <a:solidFill>
                  <a:schemeClr val="tx1">
                    <a:alpha val="80000"/>
                  </a:schemeClr>
                </a:solidFill>
                <a:latin typeface="+mn-lt"/>
                <a:ea typeface="+mn-ea"/>
                <a:cs typeface="+mn-cs"/>
              </a:rPr>
              <a:t>i.e,</a:t>
            </a:r>
            <a:r>
              <a:rPr lang="en-US" sz="1700" kern="1200" spc="-60">
                <a:solidFill>
                  <a:schemeClr val="tx1">
                    <a:alpha val="80000"/>
                  </a:schemeClr>
                </a:solidFill>
                <a:latin typeface="+mn-lt"/>
                <a:ea typeface="+mn-ea"/>
                <a:cs typeface="+mn-cs"/>
              </a:rPr>
              <a:t> </a:t>
            </a:r>
            <a:r>
              <a:rPr lang="en-US" sz="1700" b="1" kern="1200">
                <a:solidFill>
                  <a:schemeClr val="tx1">
                    <a:alpha val="80000"/>
                  </a:schemeClr>
                </a:solidFill>
                <a:latin typeface="+mn-lt"/>
                <a:ea typeface="+mn-ea"/>
                <a:cs typeface="+mn-cs"/>
              </a:rPr>
              <a:t>Postpaid</a:t>
            </a:r>
            <a:r>
              <a:rPr lang="en-US" sz="1700" b="1" kern="1200" spc="-50">
                <a:solidFill>
                  <a:schemeClr val="tx1">
                    <a:alpha val="80000"/>
                  </a:schemeClr>
                </a:solidFill>
                <a:latin typeface="+mn-lt"/>
                <a:ea typeface="+mn-ea"/>
                <a:cs typeface="+mn-cs"/>
              </a:rPr>
              <a:t> </a:t>
            </a:r>
            <a:r>
              <a:rPr lang="en-US" sz="1700" kern="1200" spc="-25">
                <a:solidFill>
                  <a:schemeClr val="tx1">
                    <a:alpha val="80000"/>
                  </a:schemeClr>
                </a:solidFill>
                <a:latin typeface="+mn-lt"/>
                <a:ea typeface="+mn-ea"/>
                <a:cs typeface="+mn-cs"/>
              </a:rPr>
              <a:t>and</a:t>
            </a:r>
            <a:endParaRPr lang="en-US" sz="1700" kern="1200">
              <a:solidFill>
                <a:schemeClr val="tx1">
                  <a:alpha val="80000"/>
                </a:schemeClr>
              </a:solidFill>
              <a:latin typeface="+mn-lt"/>
              <a:ea typeface="+mn-ea"/>
              <a:cs typeface="+mn-cs"/>
            </a:endParaRPr>
          </a:p>
          <a:p>
            <a:pPr marL="241300" indent="-228600" algn="l" rtl="0">
              <a:lnSpc>
                <a:spcPct val="90000"/>
              </a:lnSpc>
              <a:buFont typeface="Arial" panose="020B0604020202020204" pitchFamily="34" charset="0"/>
              <a:buChar char="•"/>
            </a:pPr>
            <a:r>
              <a:rPr lang="en-US" sz="1700" b="1" kern="1200" spc="-10">
                <a:solidFill>
                  <a:schemeClr val="tx1">
                    <a:alpha val="80000"/>
                  </a:schemeClr>
                </a:solidFill>
                <a:latin typeface="+mn-lt"/>
                <a:ea typeface="+mn-ea"/>
                <a:cs typeface="+mn-cs"/>
              </a:rPr>
              <a:t>Prepaid.</a:t>
            </a:r>
            <a:endParaRPr lang="en-US" sz="1700" kern="1200">
              <a:solidFill>
                <a:schemeClr val="tx1">
                  <a:alpha val="80000"/>
                </a:schemeClr>
              </a:solidFill>
              <a:latin typeface="+mn-lt"/>
              <a:ea typeface="+mn-ea"/>
              <a:cs typeface="+mn-cs"/>
            </a:endParaRPr>
          </a:p>
          <a:p>
            <a:pPr marL="240029" marR="84455" indent="-228600" algn="l" rtl="0">
              <a:lnSpc>
                <a:spcPct val="90000"/>
              </a:lnSpc>
              <a:spcBef>
                <a:spcPts val="985"/>
              </a:spcBef>
              <a:buFont typeface="Arial" panose="020B0604020202020204" pitchFamily="34" charset="0"/>
              <a:buChar char="•"/>
              <a:tabLst>
                <a:tab pos="241300" algn="l"/>
              </a:tabLst>
            </a:pPr>
            <a:r>
              <a:rPr lang="en-US" sz="1700" kern="1200">
                <a:solidFill>
                  <a:schemeClr val="tx1">
                    <a:alpha val="80000"/>
                  </a:schemeClr>
                </a:solidFill>
                <a:latin typeface="+mn-lt"/>
                <a:ea typeface="+mn-ea"/>
                <a:cs typeface="+mn-cs"/>
              </a:rPr>
              <a:t>In</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the</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postpaid</a:t>
            </a:r>
            <a:r>
              <a:rPr lang="en-US" sz="1700" kern="1200" spc="-9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model,</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when</a:t>
            </a:r>
            <a:r>
              <a:rPr lang="en-US" sz="1700" kern="1200" spc="-4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customer</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wants</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to</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switch</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to</a:t>
            </a:r>
            <a:r>
              <a:rPr lang="en-US" sz="1700" kern="1200" spc="-5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another</a:t>
            </a:r>
            <a:r>
              <a:rPr lang="en-US" sz="1700" kern="1200" spc="-95">
                <a:solidFill>
                  <a:schemeClr val="tx1">
                    <a:alpha val="80000"/>
                  </a:schemeClr>
                </a:solidFill>
                <a:latin typeface="+mn-lt"/>
                <a:ea typeface="+mn-ea"/>
                <a:cs typeface="+mn-cs"/>
              </a:rPr>
              <a:t> </a:t>
            </a:r>
            <a:r>
              <a:rPr lang="en-US" sz="1700" kern="1200" spc="-35">
                <a:solidFill>
                  <a:schemeClr val="tx1">
                    <a:alpha val="80000"/>
                  </a:schemeClr>
                </a:solidFill>
                <a:latin typeface="+mn-lt"/>
                <a:ea typeface="+mn-ea"/>
                <a:cs typeface="+mn-cs"/>
              </a:rPr>
              <a:t>operator,</a:t>
            </a:r>
            <a:r>
              <a:rPr lang="en-US" sz="1700" kern="1200" spc="-80">
                <a:solidFill>
                  <a:schemeClr val="tx1">
                    <a:alpha val="80000"/>
                  </a:schemeClr>
                </a:solidFill>
                <a:latin typeface="+mn-lt"/>
                <a:ea typeface="+mn-ea"/>
                <a:cs typeface="+mn-cs"/>
              </a:rPr>
              <a:t> </a:t>
            </a:r>
            <a:r>
              <a:rPr lang="en-US" sz="1700" kern="1200" spc="-20">
                <a:solidFill>
                  <a:schemeClr val="tx1">
                    <a:alpha val="80000"/>
                  </a:schemeClr>
                </a:solidFill>
                <a:latin typeface="+mn-lt"/>
                <a:ea typeface="+mn-ea"/>
                <a:cs typeface="+mn-cs"/>
              </a:rPr>
              <a:t>they 	</a:t>
            </a:r>
            <a:r>
              <a:rPr lang="en-US" sz="1700" kern="1200">
                <a:solidFill>
                  <a:schemeClr val="tx1">
                    <a:alpha val="80000"/>
                  </a:schemeClr>
                </a:solidFill>
                <a:latin typeface="+mn-lt"/>
                <a:ea typeface="+mn-ea"/>
                <a:cs typeface="+mn-cs"/>
              </a:rPr>
              <a:t>usually</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inform</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the</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existing</a:t>
            </a:r>
            <a:r>
              <a:rPr lang="en-US" sz="1700" kern="1200" spc="-55">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operator</a:t>
            </a:r>
            <a:r>
              <a:rPr lang="en-US" sz="1700" kern="1200" spc="-8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to</a:t>
            </a:r>
            <a:r>
              <a:rPr lang="en-US" sz="1700" kern="1200" spc="-50">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terminate</a:t>
            </a:r>
            <a:r>
              <a:rPr lang="en-US" sz="1700" kern="1200" spc="-8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the</a:t>
            </a:r>
            <a:r>
              <a:rPr lang="en-US" sz="1700" kern="1200" spc="-6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services</a:t>
            </a:r>
            <a:r>
              <a:rPr lang="en-US" sz="1700" kern="1200" spc="-3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and</a:t>
            </a:r>
            <a:r>
              <a:rPr lang="en-US" sz="1700" kern="1200" spc="-6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you</a:t>
            </a:r>
            <a:r>
              <a:rPr lang="en-US" sz="1700" kern="1200" spc="-35">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directly 	</a:t>
            </a:r>
            <a:r>
              <a:rPr lang="en-US" sz="1700" kern="1200">
                <a:solidFill>
                  <a:schemeClr val="tx1">
                    <a:alpha val="80000"/>
                  </a:schemeClr>
                </a:solidFill>
                <a:latin typeface="+mn-lt"/>
                <a:ea typeface="+mn-ea"/>
                <a:cs typeface="+mn-cs"/>
              </a:rPr>
              <a:t>know</a:t>
            </a:r>
            <a:r>
              <a:rPr lang="en-US" sz="1700" kern="1200" spc="-4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that</a:t>
            </a:r>
            <a:r>
              <a:rPr lang="en-US" sz="1700" kern="1200" spc="-5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this</a:t>
            </a:r>
            <a:r>
              <a:rPr lang="en-US" sz="1700" kern="1200" spc="-6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is</a:t>
            </a:r>
            <a:r>
              <a:rPr lang="en-US" sz="1700" kern="1200" spc="-4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an</a:t>
            </a:r>
            <a:r>
              <a:rPr lang="en-US" sz="1700" kern="1200" spc="-25">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instance</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of</a:t>
            </a:r>
            <a:r>
              <a:rPr lang="en-US" sz="1700" kern="1200" spc="-25">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churn.</a:t>
            </a:r>
            <a:endParaRPr lang="en-US" sz="1700" kern="1200">
              <a:solidFill>
                <a:schemeClr val="tx1">
                  <a:alpha val="80000"/>
                </a:schemeClr>
              </a:solidFill>
              <a:latin typeface="+mn-lt"/>
              <a:ea typeface="+mn-ea"/>
              <a:cs typeface="+mn-cs"/>
            </a:endParaRPr>
          </a:p>
          <a:p>
            <a:pPr marL="240029" marR="11430" indent="-228600" algn="l" rtl="0">
              <a:lnSpc>
                <a:spcPct val="90000"/>
              </a:lnSpc>
              <a:spcBef>
                <a:spcPts val="995"/>
              </a:spcBef>
              <a:buFont typeface="Arial" panose="020B0604020202020204" pitchFamily="34" charset="0"/>
              <a:buChar char="•"/>
              <a:tabLst>
                <a:tab pos="241300" algn="l"/>
              </a:tabLst>
            </a:pPr>
            <a:r>
              <a:rPr lang="en-US" sz="1700" kern="1200" spc="-10">
                <a:solidFill>
                  <a:schemeClr val="tx1">
                    <a:alpha val="80000"/>
                  </a:schemeClr>
                </a:solidFill>
                <a:latin typeface="+mn-lt"/>
                <a:ea typeface="+mn-ea"/>
                <a:cs typeface="+mn-cs"/>
              </a:rPr>
              <a:t>However</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in</a:t>
            </a:r>
            <a:r>
              <a:rPr lang="en-US" sz="1700" kern="1200" spc="-5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prepaid</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model,</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customer</a:t>
            </a:r>
            <a:r>
              <a:rPr lang="en-US" sz="1700" kern="1200" spc="-8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who</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want</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to</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switch</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to</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another</a:t>
            </a:r>
            <a:r>
              <a:rPr lang="en-US" sz="1700" kern="1200" spc="-10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network</a:t>
            </a:r>
            <a:r>
              <a:rPr lang="en-US" sz="1700" kern="1200" spc="-65">
                <a:solidFill>
                  <a:schemeClr val="tx1">
                    <a:alpha val="80000"/>
                  </a:schemeClr>
                </a:solidFill>
                <a:latin typeface="+mn-lt"/>
                <a:ea typeface="+mn-ea"/>
                <a:cs typeface="+mn-cs"/>
              </a:rPr>
              <a:t> </a:t>
            </a:r>
            <a:r>
              <a:rPr lang="en-US" sz="1700" kern="1200" spc="-25">
                <a:solidFill>
                  <a:schemeClr val="tx1">
                    <a:alpha val="80000"/>
                  </a:schemeClr>
                </a:solidFill>
                <a:latin typeface="+mn-lt"/>
                <a:ea typeface="+mn-ea"/>
                <a:cs typeface="+mn-cs"/>
              </a:rPr>
              <a:t>can 	</a:t>
            </a:r>
            <a:r>
              <a:rPr lang="en-US" sz="1700" kern="1200">
                <a:solidFill>
                  <a:schemeClr val="tx1">
                    <a:alpha val="80000"/>
                  </a:schemeClr>
                </a:solidFill>
                <a:latin typeface="+mn-lt"/>
                <a:ea typeface="+mn-ea"/>
                <a:cs typeface="+mn-cs"/>
              </a:rPr>
              <a:t>simply</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stop</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using</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services</a:t>
            </a:r>
            <a:r>
              <a:rPr lang="en-US" sz="1700" kern="1200" spc="-2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without</a:t>
            </a:r>
            <a:r>
              <a:rPr lang="en-US" sz="1700" kern="1200" spc="-8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any</a:t>
            </a:r>
            <a:r>
              <a:rPr lang="en-US" sz="1700" kern="1200" spc="-3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notice</a:t>
            </a:r>
            <a:r>
              <a:rPr lang="en-US" sz="1700" kern="1200" spc="-6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and</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it</a:t>
            </a:r>
            <a:r>
              <a:rPr lang="en-US" sz="1700" kern="1200" spc="-3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is</a:t>
            </a:r>
            <a:r>
              <a:rPr lang="en-US" sz="1700" kern="1200" spc="-5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hard</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to</a:t>
            </a:r>
            <a:r>
              <a:rPr lang="en-US" sz="1700" kern="1200" spc="-4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know</a:t>
            </a:r>
            <a:r>
              <a:rPr lang="en-US" sz="1700" kern="1200" spc="-75">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whether 	</a:t>
            </a:r>
            <a:r>
              <a:rPr lang="en-US" sz="1700" kern="1200">
                <a:solidFill>
                  <a:schemeClr val="tx1">
                    <a:alpha val="80000"/>
                  </a:schemeClr>
                </a:solidFill>
                <a:latin typeface="+mn-lt"/>
                <a:ea typeface="+mn-ea"/>
                <a:cs typeface="+mn-cs"/>
              </a:rPr>
              <a:t>someone</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has</a:t>
            </a:r>
            <a:r>
              <a:rPr lang="en-US" sz="1700" kern="1200" spc="-4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actually</a:t>
            </a:r>
            <a:r>
              <a:rPr lang="en-US" sz="1700" kern="1200" spc="-6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churned</a:t>
            </a:r>
            <a:r>
              <a:rPr lang="en-US" sz="1700" kern="1200" spc="-4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or</a:t>
            </a:r>
            <a:r>
              <a:rPr lang="en-US" sz="1700" kern="1200" spc="-3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is</a:t>
            </a:r>
            <a:r>
              <a:rPr lang="en-US" sz="1700" kern="1200" spc="-2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simply</a:t>
            </a:r>
            <a:r>
              <a:rPr lang="en-US" sz="1700" kern="1200" spc="-4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not</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using</a:t>
            </a:r>
            <a:r>
              <a:rPr lang="en-US" sz="1700" kern="1200" spc="-3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the</a:t>
            </a:r>
            <a:r>
              <a:rPr lang="en-US" sz="1700" kern="1200" spc="-5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service</a:t>
            </a:r>
            <a:r>
              <a:rPr lang="en-US" sz="1700" kern="1200" spc="-10">
                <a:solidFill>
                  <a:schemeClr val="tx1">
                    <a:alpha val="80000"/>
                  </a:schemeClr>
                </a:solidFill>
                <a:latin typeface="+mn-lt"/>
                <a:ea typeface="+mn-ea"/>
                <a:cs typeface="+mn-cs"/>
              </a:rPr>
              <a:t> temporarily.</a:t>
            </a:r>
            <a:endParaRPr lang="en-US" sz="1700" kern="1200">
              <a:solidFill>
                <a:schemeClr val="tx1">
                  <a:alpha val="80000"/>
                </a:schemeClr>
              </a:solidFill>
              <a:latin typeface="+mn-lt"/>
              <a:ea typeface="+mn-ea"/>
              <a:cs typeface="+mn-cs"/>
            </a:endParaRPr>
          </a:p>
          <a:p>
            <a:pPr marL="240029" marR="5080" indent="-228600" algn="l" rtl="0">
              <a:lnSpc>
                <a:spcPct val="90000"/>
              </a:lnSpc>
              <a:spcBef>
                <a:spcPts val="1010"/>
              </a:spcBef>
              <a:buFont typeface="Arial" panose="020B0604020202020204" pitchFamily="34" charset="0"/>
              <a:buChar char="•"/>
              <a:tabLst>
                <a:tab pos="241300" algn="l"/>
              </a:tabLst>
            </a:pPr>
            <a:r>
              <a:rPr lang="en-US" sz="1700" kern="1200">
                <a:solidFill>
                  <a:schemeClr val="tx1">
                    <a:alpha val="80000"/>
                  </a:schemeClr>
                </a:solidFill>
                <a:latin typeface="+mn-lt"/>
                <a:ea typeface="+mn-ea"/>
                <a:cs typeface="+mn-cs"/>
              </a:rPr>
              <a:t>Thus,</a:t>
            </a:r>
            <a:r>
              <a:rPr lang="en-US" sz="1700" kern="1200" spc="-6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churn</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prediction</a:t>
            </a:r>
            <a:r>
              <a:rPr lang="en-US" sz="1700" kern="1200" spc="-9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is</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usually</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more</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critical</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for</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prepaid</a:t>
            </a:r>
            <a:r>
              <a:rPr lang="en-US" sz="1700" kern="1200" spc="-70">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customers</a:t>
            </a:r>
            <a:r>
              <a:rPr lang="en-US" sz="1700" kern="1200" spc="-8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and</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the</a:t>
            </a:r>
            <a:r>
              <a:rPr lang="en-US" sz="1700" kern="1200" spc="-75">
                <a:solidFill>
                  <a:schemeClr val="tx1">
                    <a:alpha val="80000"/>
                  </a:schemeClr>
                </a:solidFill>
                <a:latin typeface="+mn-lt"/>
                <a:ea typeface="+mn-ea"/>
                <a:cs typeface="+mn-cs"/>
              </a:rPr>
              <a:t> </a:t>
            </a:r>
            <a:r>
              <a:rPr lang="en-US" sz="1700" kern="1200" spc="-20">
                <a:solidFill>
                  <a:schemeClr val="tx1">
                    <a:alpha val="80000"/>
                  </a:schemeClr>
                </a:solidFill>
                <a:latin typeface="+mn-lt"/>
                <a:ea typeface="+mn-ea"/>
                <a:cs typeface="+mn-cs"/>
              </a:rPr>
              <a:t>term 	</a:t>
            </a:r>
            <a:r>
              <a:rPr lang="en-US" sz="1700" kern="1200" spc="-10">
                <a:solidFill>
                  <a:schemeClr val="tx1">
                    <a:alpha val="80000"/>
                  </a:schemeClr>
                </a:solidFill>
                <a:latin typeface="+mn-lt"/>
                <a:ea typeface="+mn-ea"/>
                <a:cs typeface="+mn-cs"/>
              </a:rPr>
              <a:t>‘churn’</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should</a:t>
            </a:r>
            <a:r>
              <a:rPr lang="en-US" sz="1700" kern="1200" spc="-9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be</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defined</a:t>
            </a:r>
            <a:r>
              <a:rPr lang="en-US" sz="1700" kern="1200" spc="-65">
                <a:solidFill>
                  <a:schemeClr val="tx1">
                    <a:alpha val="80000"/>
                  </a:schemeClr>
                </a:solidFill>
                <a:latin typeface="+mn-lt"/>
                <a:ea typeface="+mn-ea"/>
                <a:cs typeface="+mn-cs"/>
              </a:rPr>
              <a:t> </a:t>
            </a:r>
            <a:r>
              <a:rPr lang="en-US" sz="1700" kern="1200" spc="-25">
                <a:solidFill>
                  <a:schemeClr val="tx1">
                    <a:alpha val="80000"/>
                  </a:schemeClr>
                </a:solidFill>
                <a:latin typeface="+mn-lt"/>
                <a:ea typeface="+mn-ea"/>
                <a:cs typeface="+mn-cs"/>
              </a:rPr>
              <a:t>carefully.</a:t>
            </a:r>
            <a:r>
              <a:rPr lang="en-US" sz="1700" kern="1200" spc="-4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Also,</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prepaid</a:t>
            </a:r>
            <a:r>
              <a:rPr lang="en-US" sz="1700" kern="1200" spc="-9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is</a:t>
            </a:r>
            <a:r>
              <a:rPr lang="en-US" sz="1700" kern="1200" spc="-4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most</a:t>
            </a:r>
            <a:r>
              <a:rPr lang="en-US" sz="1700" kern="1200" spc="-6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common</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in</a:t>
            </a:r>
            <a:r>
              <a:rPr lang="en-US" sz="1700" kern="1200" spc="-7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India</a:t>
            </a:r>
            <a:r>
              <a:rPr lang="en-US" sz="1700" kern="1200" spc="-55">
                <a:solidFill>
                  <a:schemeClr val="tx1">
                    <a:alpha val="80000"/>
                  </a:schemeClr>
                </a:solidFill>
                <a:latin typeface="+mn-lt"/>
                <a:ea typeface="+mn-ea"/>
                <a:cs typeface="+mn-cs"/>
              </a:rPr>
              <a:t> </a:t>
            </a:r>
            <a:r>
              <a:rPr lang="en-US" sz="1700" kern="1200" spc="-25">
                <a:solidFill>
                  <a:schemeClr val="tx1">
                    <a:alpha val="80000"/>
                  </a:schemeClr>
                </a:solidFill>
                <a:latin typeface="+mn-lt"/>
                <a:ea typeface="+mn-ea"/>
                <a:cs typeface="+mn-cs"/>
              </a:rPr>
              <a:t>and 	</a:t>
            </a:r>
            <a:r>
              <a:rPr lang="en-US" sz="1700" kern="1200">
                <a:solidFill>
                  <a:schemeClr val="tx1">
                    <a:alpha val="80000"/>
                  </a:schemeClr>
                </a:solidFill>
                <a:latin typeface="+mn-lt"/>
                <a:ea typeface="+mn-ea"/>
                <a:cs typeface="+mn-cs"/>
              </a:rPr>
              <a:t>Southeast</a:t>
            </a:r>
            <a:r>
              <a:rPr lang="en-US" sz="1700" kern="1200" spc="-9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Asia,</a:t>
            </a:r>
            <a:r>
              <a:rPr lang="en-US" sz="1700" kern="1200" spc="-5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while</a:t>
            </a:r>
            <a:r>
              <a:rPr lang="en-US" sz="1700" kern="1200" spc="-5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postpaid</a:t>
            </a:r>
            <a:r>
              <a:rPr lang="en-US" sz="1700" kern="1200" spc="-9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is</a:t>
            </a:r>
            <a:r>
              <a:rPr lang="en-US" sz="1700" kern="1200" spc="-6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common</a:t>
            </a:r>
            <a:r>
              <a:rPr lang="en-US" sz="1700" kern="1200" spc="-6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in</a:t>
            </a:r>
            <a:r>
              <a:rPr lang="en-US" sz="1700" kern="1200" spc="-5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Europe</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and</a:t>
            </a:r>
            <a:r>
              <a:rPr lang="en-US" sz="1700" kern="1200" spc="-4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North</a:t>
            </a:r>
            <a:r>
              <a:rPr lang="en-US" sz="1700" kern="1200" spc="-90">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America.</a:t>
            </a:r>
            <a:endParaRPr lang="en-US" sz="1700" kern="1200">
              <a:solidFill>
                <a:schemeClr val="tx1">
                  <a:alpha val="80000"/>
                </a:schemeClr>
              </a:solidFill>
              <a:latin typeface="+mn-lt"/>
              <a:ea typeface="+mn-ea"/>
              <a:cs typeface="+mn-cs"/>
            </a:endParaRPr>
          </a:p>
          <a:p>
            <a:pPr marL="240029" indent="-228600" algn="l" rtl="0">
              <a:lnSpc>
                <a:spcPct val="90000"/>
              </a:lnSpc>
              <a:spcBef>
                <a:spcPts val="430"/>
              </a:spcBef>
              <a:buFont typeface="Arial" panose="020B0604020202020204" pitchFamily="34" charset="0"/>
              <a:buChar char="•"/>
              <a:tabLst>
                <a:tab pos="240029" algn="l"/>
              </a:tabLst>
            </a:pPr>
            <a:r>
              <a:rPr lang="en-US" sz="1700" kern="1200">
                <a:solidFill>
                  <a:schemeClr val="tx1">
                    <a:alpha val="80000"/>
                  </a:schemeClr>
                </a:solidFill>
                <a:latin typeface="+mn-lt"/>
                <a:ea typeface="+mn-ea"/>
                <a:cs typeface="+mn-cs"/>
              </a:rPr>
              <a:t>This</a:t>
            </a:r>
            <a:r>
              <a:rPr lang="en-US" sz="1700" kern="1200" spc="-4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project</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is</a:t>
            </a:r>
            <a:r>
              <a:rPr lang="en-US" sz="1700" kern="1200" spc="-2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based</a:t>
            </a:r>
            <a:r>
              <a:rPr lang="en-US" sz="1700" kern="1200" spc="-5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on</a:t>
            </a:r>
            <a:r>
              <a:rPr lang="en-US" sz="1700" kern="1200" spc="-2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Indian</a:t>
            </a:r>
            <a:r>
              <a:rPr lang="en-US" sz="1700" kern="1200" spc="-50">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and</a:t>
            </a:r>
            <a:r>
              <a:rPr lang="en-US" sz="1700" kern="1200" spc="-55">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Southeast</a:t>
            </a:r>
            <a:r>
              <a:rPr lang="en-US" sz="1700" kern="1200" spc="-75">
                <a:solidFill>
                  <a:schemeClr val="tx1">
                    <a:alpha val="80000"/>
                  </a:schemeClr>
                </a:solidFill>
                <a:latin typeface="+mn-lt"/>
                <a:ea typeface="+mn-ea"/>
                <a:cs typeface="+mn-cs"/>
              </a:rPr>
              <a:t> </a:t>
            </a:r>
            <a:r>
              <a:rPr lang="en-US" sz="1700" kern="1200">
                <a:solidFill>
                  <a:schemeClr val="tx1">
                    <a:alpha val="80000"/>
                  </a:schemeClr>
                </a:solidFill>
                <a:latin typeface="+mn-lt"/>
                <a:ea typeface="+mn-ea"/>
                <a:cs typeface="+mn-cs"/>
              </a:rPr>
              <a:t>Asian</a:t>
            </a:r>
            <a:r>
              <a:rPr lang="en-US" sz="1700" kern="1200" spc="-35">
                <a:solidFill>
                  <a:schemeClr val="tx1">
                    <a:alpha val="80000"/>
                  </a:schemeClr>
                </a:solidFill>
                <a:latin typeface="+mn-lt"/>
                <a:ea typeface="+mn-ea"/>
                <a:cs typeface="+mn-cs"/>
              </a:rPr>
              <a:t> </a:t>
            </a:r>
            <a:r>
              <a:rPr lang="en-US" sz="1700" kern="1200" spc="-10">
                <a:solidFill>
                  <a:schemeClr val="tx1">
                    <a:alpha val="80000"/>
                  </a:schemeClr>
                </a:solidFill>
                <a:latin typeface="+mn-lt"/>
                <a:ea typeface="+mn-ea"/>
                <a:cs typeface="+mn-cs"/>
              </a:rPr>
              <a:t>market.</a:t>
            </a:r>
            <a:endParaRPr lang="en-US" sz="1700" kern="1200">
              <a:solidFill>
                <a:schemeClr val="tx1">
                  <a:alpha val="80000"/>
                </a:schemeClr>
              </a:solidFill>
              <a:latin typeface="+mn-lt"/>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D23DD8-78B0-4981-924E-BF00CCAA3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0FFE21DE-9F8D-4C6D-983A-68AFCC929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 name="Picture 19" descr="An abstract design with lines and financial symbols">
            <a:extLst>
              <a:ext uri="{FF2B5EF4-FFF2-40B4-BE49-F238E27FC236}">
                <a16:creationId xmlns:a16="http://schemas.microsoft.com/office/drawing/2014/main" id="{F383BA07-A624-020C-70DF-80D6EF914335}"/>
              </a:ext>
            </a:extLst>
          </p:cNvPr>
          <p:cNvPicPr>
            <a:picLocks noChangeAspect="1"/>
          </p:cNvPicPr>
          <p:nvPr/>
        </p:nvPicPr>
        <p:blipFill rotWithShape="1">
          <a:blip r:embed="rId2">
            <a:duotone>
              <a:schemeClr val="accent1">
                <a:shade val="45000"/>
                <a:satMod val="135000"/>
              </a:schemeClr>
              <a:prstClr val="white"/>
            </a:duotone>
            <a:alphaModFix amt="35000"/>
          </a:blip>
          <a:srcRect t="10400" b="5014"/>
          <a:stretch/>
        </p:blipFill>
        <p:spPr>
          <a:xfrm>
            <a:off x="20" y="10"/>
            <a:ext cx="12191981" cy="6857989"/>
          </a:xfrm>
          <a:prstGeom prst="rect">
            <a:avLst/>
          </a:prstGeom>
        </p:spPr>
      </p:pic>
      <p:sp>
        <p:nvSpPr>
          <p:cNvPr id="2" name="object 2"/>
          <p:cNvSpPr txBox="1">
            <a:spLocks noGrp="1"/>
          </p:cNvSpPr>
          <p:nvPr>
            <p:ph type="title"/>
          </p:nvPr>
        </p:nvSpPr>
        <p:spPr>
          <a:xfrm>
            <a:off x="5846617" y="381935"/>
            <a:ext cx="5366040" cy="2344840"/>
          </a:xfrm>
          <a:prstGeom prst="rect">
            <a:avLst/>
          </a:prstGeom>
        </p:spPr>
        <p:txBody>
          <a:bodyPr vert="horz" lIns="91440" tIns="45720" rIns="91440" bIns="45720" rtlCol="0" anchor="b">
            <a:normAutofit/>
          </a:bodyPr>
          <a:lstStyle/>
          <a:p>
            <a:pPr marL="12700" algn="l" rtl="0">
              <a:lnSpc>
                <a:spcPct val="90000"/>
              </a:lnSpc>
              <a:spcBef>
                <a:spcPct val="0"/>
              </a:spcBef>
            </a:pPr>
            <a:r>
              <a:rPr lang="en-US" sz="7400" kern="1200">
                <a:solidFill>
                  <a:srgbClr val="FFFFFF"/>
                </a:solidFill>
                <a:latin typeface="+mj-lt"/>
                <a:cs typeface="+mj-cs"/>
              </a:rPr>
              <a:t>DEFINITIONS</a:t>
            </a:r>
            <a:r>
              <a:rPr lang="en-US" sz="7400" kern="1200" spc="-120">
                <a:solidFill>
                  <a:srgbClr val="FFFFFF"/>
                </a:solidFill>
                <a:latin typeface="+mj-lt"/>
                <a:cs typeface="+mj-cs"/>
              </a:rPr>
              <a:t> </a:t>
            </a:r>
            <a:r>
              <a:rPr lang="en-US" sz="7400" kern="1200">
                <a:solidFill>
                  <a:srgbClr val="FFFFFF"/>
                </a:solidFill>
                <a:latin typeface="+mj-lt"/>
                <a:cs typeface="+mj-cs"/>
              </a:rPr>
              <a:t>OF</a:t>
            </a:r>
            <a:r>
              <a:rPr lang="en-US" sz="7400" kern="1200" spc="-140">
                <a:solidFill>
                  <a:srgbClr val="FFFFFF"/>
                </a:solidFill>
                <a:latin typeface="+mj-lt"/>
                <a:cs typeface="+mj-cs"/>
              </a:rPr>
              <a:t> </a:t>
            </a:r>
            <a:r>
              <a:rPr lang="en-US" sz="7400" kern="1200" spc="-10">
                <a:solidFill>
                  <a:srgbClr val="FFFFFF"/>
                </a:solidFill>
                <a:latin typeface="+mj-lt"/>
                <a:cs typeface="+mj-cs"/>
              </a:rPr>
              <a:t>CHURN</a:t>
            </a:r>
          </a:p>
        </p:txBody>
      </p:sp>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3"/>
          <p:cNvSpPr txBox="1"/>
          <p:nvPr/>
        </p:nvSpPr>
        <p:spPr>
          <a:xfrm>
            <a:off x="5846617" y="3175552"/>
            <a:ext cx="5366041" cy="2809114"/>
          </a:xfrm>
          <a:prstGeom prst="rect">
            <a:avLst/>
          </a:prstGeom>
        </p:spPr>
        <p:txBody>
          <a:bodyPr vert="horz" lIns="91440" tIns="45720" rIns="91440" bIns="45720" rtlCol="0" anchor="t">
            <a:normAutofit/>
          </a:bodyPr>
          <a:lstStyle/>
          <a:p>
            <a:pPr marL="240029" marR="8890" indent="-228600" algn="l" rtl="0">
              <a:lnSpc>
                <a:spcPct val="90000"/>
              </a:lnSpc>
              <a:spcBef>
                <a:spcPts val="440"/>
              </a:spcBef>
              <a:buFont typeface="Arial" panose="020B0604020202020204" pitchFamily="34" charset="0"/>
              <a:buChar char="•"/>
              <a:tabLst>
                <a:tab pos="241300" algn="l"/>
              </a:tabLst>
            </a:pPr>
            <a:r>
              <a:rPr lang="en-US" sz="1600" b="1" kern="1200">
                <a:solidFill>
                  <a:srgbClr val="FFFFFF"/>
                </a:solidFill>
                <a:latin typeface="+mn-lt"/>
                <a:ea typeface="+mn-ea"/>
                <a:cs typeface="+mn-cs"/>
              </a:rPr>
              <a:t>Revenue</a:t>
            </a:r>
            <a:r>
              <a:rPr lang="en-US" sz="1600" b="1" kern="1200" spc="-45">
                <a:solidFill>
                  <a:srgbClr val="FFFFFF"/>
                </a:solidFill>
                <a:latin typeface="+mn-lt"/>
                <a:ea typeface="+mn-ea"/>
                <a:cs typeface="+mn-cs"/>
              </a:rPr>
              <a:t> </a:t>
            </a:r>
            <a:r>
              <a:rPr lang="en-US" sz="1600" b="1" kern="1200">
                <a:solidFill>
                  <a:srgbClr val="FFFFFF"/>
                </a:solidFill>
                <a:latin typeface="+mn-lt"/>
                <a:ea typeface="+mn-ea"/>
                <a:cs typeface="+mn-cs"/>
              </a:rPr>
              <a:t>based</a:t>
            </a:r>
            <a:r>
              <a:rPr lang="en-US" sz="1600" b="1" kern="1200" spc="-85">
                <a:solidFill>
                  <a:srgbClr val="FFFFFF"/>
                </a:solidFill>
                <a:latin typeface="+mn-lt"/>
                <a:ea typeface="+mn-ea"/>
                <a:cs typeface="+mn-cs"/>
              </a:rPr>
              <a:t> </a:t>
            </a:r>
            <a:r>
              <a:rPr lang="en-US" sz="1600" b="1" kern="1200">
                <a:solidFill>
                  <a:srgbClr val="FFFFFF"/>
                </a:solidFill>
                <a:latin typeface="+mn-lt"/>
                <a:ea typeface="+mn-ea"/>
                <a:cs typeface="+mn-cs"/>
              </a:rPr>
              <a:t>churn</a:t>
            </a:r>
            <a:r>
              <a:rPr lang="en-US" sz="1600" b="1" kern="1200" spc="-70">
                <a:solidFill>
                  <a:srgbClr val="FFFFFF"/>
                </a:solidFill>
                <a:latin typeface="+mn-lt"/>
                <a:ea typeface="+mn-ea"/>
                <a:cs typeface="+mn-cs"/>
              </a:rPr>
              <a:t> </a:t>
            </a:r>
            <a:r>
              <a:rPr lang="en-US" sz="1600" b="1" kern="1200">
                <a:solidFill>
                  <a:srgbClr val="FFFFFF"/>
                </a:solidFill>
                <a:latin typeface="+mn-lt"/>
                <a:ea typeface="+mn-ea"/>
                <a:cs typeface="+mn-cs"/>
              </a:rPr>
              <a:t>:</a:t>
            </a:r>
            <a:r>
              <a:rPr lang="en-US" sz="1600" b="1" kern="1200" spc="-20">
                <a:solidFill>
                  <a:srgbClr val="FFFFFF"/>
                </a:solidFill>
                <a:latin typeface="+mn-lt"/>
                <a:ea typeface="+mn-ea"/>
                <a:cs typeface="+mn-cs"/>
              </a:rPr>
              <a:t> </a:t>
            </a:r>
            <a:r>
              <a:rPr lang="en-US" sz="1600" kern="1200" spc="-10">
                <a:solidFill>
                  <a:srgbClr val="FFFFFF"/>
                </a:solidFill>
                <a:latin typeface="+mn-lt"/>
                <a:ea typeface="+mn-ea"/>
                <a:cs typeface="+mn-cs"/>
              </a:rPr>
              <a:t>Customers</a:t>
            </a:r>
            <a:r>
              <a:rPr lang="en-US" sz="1600" kern="1200" spc="-70">
                <a:solidFill>
                  <a:srgbClr val="FFFFFF"/>
                </a:solidFill>
                <a:latin typeface="+mn-lt"/>
                <a:ea typeface="+mn-ea"/>
                <a:cs typeface="+mn-cs"/>
              </a:rPr>
              <a:t> </a:t>
            </a:r>
            <a:r>
              <a:rPr lang="en-US" sz="1600" kern="1200">
                <a:solidFill>
                  <a:srgbClr val="FFFFFF"/>
                </a:solidFill>
                <a:latin typeface="+mn-lt"/>
                <a:ea typeface="+mn-ea"/>
                <a:cs typeface="+mn-cs"/>
              </a:rPr>
              <a:t>who</a:t>
            </a:r>
            <a:r>
              <a:rPr lang="en-US" sz="1600" kern="1200" spc="-40">
                <a:solidFill>
                  <a:srgbClr val="FFFFFF"/>
                </a:solidFill>
                <a:latin typeface="+mn-lt"/>
                <a:ea typeface="+mn-ea"/>
                <a:cs typeface="+mn-cs"/>
              </a:rPr>
              <a:t> </a:t>
            </a:r>
            <a:r>
              <a:rPr lang="en-US" sz="1600" kern="1200">
                <a:solidFill>
                  <a:srgbClr val="FFFFFF"/>
                </a:solidFill>
                <a:latin typeface="+mn-lt"/>
                <a:ea typeface="+mn-ea"/>
                <a:cs typeface="+mn-cs"/>
              </a:rPr>
              <a:t>have</a:t>
            </a:r>
            <a:r>
              <a:rPr lang="en-US" sz="1600" kern="1200" spc="-55">
                <a:solidFill>
                  <a:srgbClr val="FFFFFF"/>
                </a:solidFill>
                <a:latin typeface="+mn-lt"/>
                <a:ea typeface="+mn-ea"/>
                <a:cs typeface="+mn-cs"/>
              </a:rPr>
              <a:t> </a:t>
            </a:r>
            <a:r>
              <a:rPr lang="en-US" sz="1600" kern="1200">
                <a:solidFill>
                  <a:srgbClr val="FFFFFF"/>
                </a:solidFill>
                <a:latin typeface="+mn-lt"/>
                <a:ea typeface="+mn-ea"/>
                <a:cs typeface="+mn-cs"/>
              </a:rPr>
              <a:t>not</a:t>
            </a:r>
            <a:r>
              <a:rPr lang="en-US" sz="1600" kern="1200" spc="-30">
                <a:solidFill>
                  <a:srgbClr val="FFFFFF"/>
                </a:solidFill>
                <a:latin typeface="+mn-lt"/>
                <a:ea typeface="+mn-ea"/>
                <a:cs typeface="+mn-cs"/>
              </a:rPr>
              <a:t> </a:t>
            </a:r>
            <a:r>
              <a:rPr lang="en-US" sz="1600" kern="1200">
                <a:solidFill>
                  <a:srgbClr val="FFFFFF"/>
                </a:solidFill>
                <a:latin typeface="+mn-lt"/>
                <a:ea typeface="+mn-ea"/>
                <a:cs typeface="+mn-cs"/>
              </a:rPr>
              <a:t>utilised</a:t>
            </a:r>
            <a:r>
              <a:rPr lang="en-US" sz="1600" kern="1200" spc="-80">
                <a:solidFill>
                  <a:srgbClr val="FFFFFF"/>
                </a:solidFill>
                <a:latin typeface="+mn-lt"/>
                <a:ea typeface="+mn-ea"/>
                <a:cs typeface="+mn-cs"/>
              </a:rPr>
              <a:t> </a:t>
            </a:r>
            <a:r>
              <a:rPr lang="en-US" sz="1600" kern="1200">
                <a:solidFill>
                  <a:srgbClr val="FFFFFF"/>
                </a:solidFill>
                <a:latin typeface="+mn-lt"/>
                <a:ea typeface="+mn-ea"/>
                <a:cs typeface="+mn-cs"/>
              </a:rPr>
              <a:t>any</a:t>
            </a:r>
            <a:r>
              <a:rPr lang="en-US" sz="1600" kern="1200" spc="-30">
                <a:solidFill>
                  <a:srgbClr val="FFFFFF"/>
                </a:solidFill>
                <a:latin typeface="+mn-lt"/>
                <a:ea typeface="+mn-ea"/>
                <a:cs typeface="+mn-cs"/>
              </a:rPr>
              <a:t> </a:t>
            </a:r>
            <a:r>
              <a:rPr lang="en-US" sz="1600" kern="1200" spc="-10">
                <a:solidFill>
                  <a:srgbClr val="FFFFFF"/>
                </a:solidFill>
                <a:latin typeface="+mn-lt"/>
                <a:ea typeface="+mn-ea"/>
                <a:cs typeface="+mn-cs"/>
              </a:rPr>
              <a:t>revenue 	generating</a:t>
            </a:r>
            <a:r>
              <a:rPr lang="en-US" sz="1600" kern="1200" spc="-100">
                <a:solidFill>
                  <a:srgbClr val="FFFFFF"/>
                </a:solidFill>
                <a:latin typeface="+mn-lt"/>
                <a:ea typeface="+mn-ea"/>
                <a:cs typeface="+mn-cs"/>
              </a:rPr>
              <a:t> </a:t>
            </a:r>
            <a:r>
              <a:rPr lang="en-US" sz="1600" kern="1200">
                <a:solidFill>
                  <a:srgbClr val="FFFFFF"/>
                </a:solidFill>
                <a:latin typeface="+mn-lt"/>
                <a:ea typeface="+mn-ea"/>
                <a:cs typeface="+mn-cs"/>
              </a:rPr>
              <a:t>facilities</a:t>
            </a:r>
            <a:r>
              <a:rPr lang="en-US" sz="1600" kern="1200" spc="-110">
                <a:solidFill>
                  <a:srgbClr val="FFFFFF"/>
                </a:solidFill>
                <a:latin typeface="+mn-lt"/>
                <a:ea typeface="+mn-ea"/>
                <a:cs typeface="+mn-cs"/>
              </a:rPr>
              <a:t> </a:t>
            </a:r>
            <a:r>
              <a:rPr lang="en-US" sz="1600" kern="1200">
                <a:solidFill>
                  <a:srgbClr val="FFFFFF"/>
                </a:solidFill>
                <a:latin typeface="+mn-lt"/>
                <a:ea typeface="+mn-ea"/>
                <a:cs typeface="+mn-cs"/>
              </a:rPr>
              <a:t>such</a:t>
            </a:r>
            <a:r>
              <a:rPr lang="en-US" sz="1600" kern="1200" spc="-30">
                <a:solidFill>
                  <a:srgbClr val="FFFFFF"/>
                </a:solidFill>
                <a:latin typeface="+mn-lt"/>
                <a:ea typeface="+mn-ea"/>
                <a:cs typeface="+mn-cs"/>
              </a:rPr>
              <a:t> </a:t>
            </a:r>
            <a:r>
              <a:rPr lang="en-US" sz="1600" kern="1200">
                <a:solidFill>
                  <a:srgbClr val="FFFFFF"/>
                </a:solidFill>
                <a:latin typeface="+mn-lt"/>
                <a:ea typeface="+mn-ea"/>
                <a:cs typeface="+mn-cs"/>
              </a:rPr>
              <a:t>as</a:t>
            </a:r>
            <a:r>
              <a:rPr lang="en-US" sz="1600" kern="1200" spc="-55">
                <a:solidFill>
                  <a:srgbClr val="FFFFFF"/>
                </a:solidFill>
                <a:latin typeface="+mn-lt"/>
                <a:ea typeface="+mn-ea"/>
                <a:cs typeface="+mn-cs"/>
              </a:rPr>
              <a:t> </a:t>
            </a:r>
            <a:r>
              <a:rPr lang="en-US" sz="1600" kern="1200">
                <a:solidFill>
                  <a:srgbClr val="FFFFFF"/>
                </a:solidFill>
                <a:latin typeface="+mn-lt"/>
                <a:ea typeface="+mn-ea"/>
                <a:cs typeface="+mn-cs"/>
              </a:rPr>
              <a:t>mobile</a:t>
            </a:r>
            <a:r>
              <a:rPr lang="en-US" sz="1600" kern="1200" spc="-90">
                <a:solidFill>
                  <a:srgbClr val="FFFFFF"/>
                </a:solidFill>
                <a:latin typeface="+mn-lt"/>
                <a:ea typeface="+mn-ea"/>
                <a:cs typeface="+mn-cs"/>
              </a:rPr>
              <a:t> </a:t>
            </a:r>
            <a:r>
              <a:rPr lang="en-US" sz="1600" kern="1200">
                <a:solidFill>
                  <a:srgbClr val="FFFFFF"/>
                </a:solidFill>
                <a:latin typeface="+mn-lt"/>
                <a:ea typeface="+mn-ea"/>
                <a:cs typeface="+mn-cs"/>
              </a:rPr>
              <a:t>internet,</a:t>
            </a:r>
            <a:r>
              <a:rPr lang="en-US" sz="1600" kern="1200" spc="-50">
                <a:solidFill>
                  <a:srgbClr val="FFFFFF"/>
                </a:solidFill>
                <a:latin typeface="+mn-lt"/>
                <a:ea typeface="+mn-ea"/>
                <a:cs typeface="+mn-cs"/>
              </a:rPr>
              <a:t> </a:t>
            </a:r>
            <a:r>
              <a:rPr lang="en-US" sz="1600" kern="1200">
                <a:solidFill>
                  <a:srgbClr val="FFFFFF"/>
                </a:solidFill>
                <a:latin typeface="+mn-lt"/>
                <a:ea typeface="+mn-ea"/>
                <a:cs typeface="+mn-cs"/>
              </a:rPr>
              <a:t>outgoing</a:t>
            </a:r>
            <a:r>
              <a:rPr lang="en-US" sz="1600" kern="1200" spc="-70">
                <a:solidFill>
                  <a:srgbClr val="FFFFFF"/>
                </a:solidFill>
                <a:latin typeface="+mn-lt"/>
                <a:ea typeface="+mn-ea"/>
                <a:cs typeface="+mn-cs"/>
              </a:rPr>
              <a:t> </a:t>
            </a:r>
            <a:r>
              <a:rPr lang="en-US" sz="1600" kern="1200">
                <a:solidFill>
                  <a:srgbClr val="FFFFFF"/>
                </a:solidFill>
                <a:latin typeface="+mn-lt"/>
                <a:ea typeface="+mn-ea"/>
                <a:cs typeface="+mn-cs"/>
              </a:rPr>
              <a:t>calls,</a:t>
            </a:r>
            <a:r>
              <a:rPr lang="en-US" sz="1600" kern="1200" spc="-60">
                <a:solidFill>
                  <a:srgbClr val="FFFFFF"/>
                </a:solidFill>
                <a:latin typeface="+mn-lt"/>
                <a:ea typeface="+mn-ea"/>
                <a:cs typeface="+mn-cs"/>
              </a:rPr>
              <a:t> </a:t>
            </a:r>
            <a:r>
              <a:rPr lang="en-US" sz="1600" kern="1200">
                <a:solidFill>
                  <a:srgbClr val="FFFFFF"/>
                </a:solidFill>
                <a:latin typeface="+mn-lt"/>
                <a:ea typeface="+mn-ea"/>
                <a:cs typeface="+mn-cs"/>
              </a:rPr>
              <a:t>SMS</a:t>
            </a:r>
            <a:r>
              <a:rPr lang="en-US" sz="1600" kern="1200" spc="-80">
                <a:solidFill>
                  <a:srgbClr val="FFFFFF"/>
                </a:solidFill>
                <a:latin typeface="+mn-lt"/>
                <a:ea typeface="+mn-ea"/>
                <a:cs typeface="+mn-cs"/>
              </a:rPr>
              <a:t> </a:t>
            </a:r>
            <a:r>
              <a:rPr lang="en-US" sz="1600" kern="1200" spc="-20">
                <a:solidFill>
                  <a:srgbClr val="FFFFFF"/>
                </a:solidFill>
                <a:latin typeface="+mn-lt"/>
                <a:ea typeface="+mn-ea"/>
                <a:cs typeface="+mn-cs"/>
              </a:rPr>
              <a:t>etc. 	</a:t>
            </a:r>
            <a:r>
              <a:rPr lang="en-US" sz="1600" kern="1200">
                <a:solidFill>
                  <a:srgbClr val="FFFFFF"/>
                </a:solidFill>
                <a:latin typeface="+mn-lt"/>
                <a:ea typeface="+mn-ea"/>
                <a:cs typeface="+mn-cs"/>
              </a:rPr>
              <a:t>over</a:t>
            </a:r>
            <a:r>
              <a:rPr lang="en-US" sz="1600" kern="1200" spc="-70">
                <a:solidFill>
                  <a:srgbClr val="FFFFFF"/>
                </a:solidFill>
                <a:latin typeface="+mn-lt"/>
                <a:ea typeface="+mn-ea"/>
                <a:cs typeface="+mn-cs"/>
              </a:rPr>
              <a:t> </a:t>
            </a:r>
            <a:r>
              <a:rPr lang="en-US" sz="1600" kern="1200">
                <a:solidFill>
                  <a:srgbClr val="FFFFFF"/>
                </a:solidFill>
                <a:latin typeface="+mn-lt"/>
                <a:ea typeface="+mn-ea"/>
                <a:cs typeface="+mn-cs"/>
              </a:rPr>
              <a:t>a</a:t>
            </a:r>
            <a:r>
              <a:rPr lang="en-US" sz="1600" kern="1200" spc="-25">
                <a:solidFill>
                  <a:srgbClr val="FFFFFF"/>
                </a:solidFill>
                <a:latin typeface="+mn-lt"/>
                <a:ea typeface="+mn-ea"/>
                <a:cs typeface="+mn-cs"/>
              </a:rPr>
              <a:t> </a:t>
            </a:r>
            <a:r>
              <a:rPr lang="en-US" sz="1600" kern="1200">
                <a:solidFill>
                  <a:srgbClr val="FFFFFF"/>
                </a:solidFill>
                <a:latin typeface="+mn-lt"/>
                <a:ea typeface="+mn-ea"/>
                <a:cs typeface="+mn-cs"/>
              </a:rPr>
              <a:t>given</a:t>
            </a:r>
            <a:r>
              <a:rPr lang="en-US" sz="1600" kern="1200" spc="-85">
                <a:solidFill>
                  <a:srgbClr val="FFFFFF"/>
                </a:solidFill>
                <a:latin typeface="+mn-lt"/>
                <a:ea typeface="+mn-ea"/>
                <a:cs typeface="+mn-cs"/>
              </a:rPr>
              <a:t> </a:t>
            </a:r>
            <a:r>
              <a:rPr lang="en-US" sz="1600" kern="1200">
                <a:solidFill>
                  <a:srgbClr val="FFFFFF"/>
                </a:solidFill>
                <a:latin typeface="+mn-lt"/>
                <a:ea typeface="+mn-ea"/>
                <a:cs typeface="+mn-cs"/>
              </a:rPr>
              <a:t>period</a:t>
            </a:r>
            <a:r>
              <a:rPr lang="en-US" sz="1600" kern="1200" spc="-50">
                <a:solidFill>
                  <a:srgbClr val="FFFFFF"/>
                </a:solidFill>
                <a:latin typeface="+mn-lt"/>
                <a:ea typeface="+mn-ea"/>
                <a:cs typeface="+mn-cs"/>
              </a:rPr>
              <a:t> </a:t>
            </a:r>
            <a:r>
              <a:rPr lang="en-US" sz="1600" kern="1200">
                <a:solidFill>
                  <a:srgbClr val="FFFFFF"/>
                </a:solidFill>
                <a:latin typeface="+mn-lt"/>
                <a:ea typeface="+mn-ea"/>
                <a:cs typeface="+mn-cs"/>
              </a:rPr>
              <a:t>of</a:t>
            </a:r>
            <a:r>
              <a:rPr lang="en-US" sz="1600" kern="1200" spc="-30">
                <a:solidFill>
                  <a:srgbClr val="FFFFFF"/>
                </a:solidFill>
                <a:latin typeface="+mn-lt"/>
                <a:ea typeface="+mn-ea"/>
                <a:cs typeface="+mn-cs"/>
              </a:rPr>
              <a:t> </a:t>
            </a:r>
            <a:r>
              <a:rPr lang="en-US" sz="1600" kern="1200">
                <a:solidFill>
                  <a:srgbClr val="FFFFFF"/>
                </a:solidFill>
                <a:latin typeface="+mn-lt"/>
                <a:ea typeface="+mn-ea"/>
                <a:cs typeface="+mn-cs"/>
              </a:rPr>
              <a:t>time.</a:t>
            </a:r>
            <a:r>
              <a:rPr lang="en-US" sz="1600" kern="1200" spc="-30">
                <a:solidFill>
                  <a:srgbClr val="FFFFFF"/>
                </a:solidFill>
                <a:latin typeface="+mn-lt"/>
                <a:ea typeface="+mn-ea"/>
                <a:cs typeface="+mn-cs"/>
              </a:rPr>
              <a:t> </a:t>
            </a:r>
            <a:r>
              <a:rPr lang="en-US" sz="1600" kern="1200">
                <a:solidFill>
                  <a:srgbClr val="FFFFFF"/>
                </a:solidFill>
                <a:latin typeface="+mn-lt"/>
                <a:ea typeface="+mn-ea"/>
                <a:cs typeface="+mn-cs"/>
              </a:rPr>
              <a:t>One</a:t>
            </a:r>
            <a:r>
              <a:rPr lang="en-US" sz="1600" kern="1200" spc="-50">
                <a:solidFill>
                  <a:srgbClr val="FFFFFF"/>
                </a:solidFill>
                <a:latin typeface="+mn-lt"/>
                <a:ea typeface="+mn-ea"/>
                <a:cs typeface="+mn-cs"/>
              </a:rPr>
              <a:t> </a:t>
            </a:r>
            <a:r>
              <a:rPr lang="en-US" sz="1600" kern="1200">
                <a:solidFill>
                  <a:srgbClr val="FFFFFF"/>
                </a:solidFill>
                <a:latin typeface="+mn-lt"/>
                <a:ea typeface="+mn-ea"/>
                <a:cs typeface="+mn-cs"/>
              </a:rPr>
              <a:t>could</a:t>
            </a:r>
            <a:r>
              <a:rPr lang="en-US" sz="1600" kern="1200" spc="-40">
                <a:solidFill>
                  <a:srgbClr val="FFFFFF"/>
                </a:solidFill>
                <a:latin typeface="+mn-lt"/>
                <a:ea typeface="+mn-ea"/>
                <a:cs typeface="+mn-cs"/>
              </a:rPr>
              <a:t> </a:t>
            </a:r>
            <a:r>
              <a:rPr lang="en-US" sz="1600" kern="1200">
                <a:solidFill>
                  <a:srgbClr val="FFFFFF"/>
                </a:solidFill>
                <a:latin typeface="+mn-lt"/>
                <a:ea typeface="+mn-ea"/>
                <a:cs typeface="+mn-cs"/>
              </a:rPr>
              <a:t>also</a:t>
            </a:r>
            <a:r>
              <a:rPr lang="en-US" sz="1600" kern="1200" spc="-35">
                <a:solidFill>
                  <a:srgbClr val="FFFFFF"/>
                </a:solidFill>
                <a:latin typeface="+mn-lt"/>
                <a:ea typeface="+mn-ea"/>
                <a:cs typeface="+mn-cs"/>
              </a:rPr>
              <a:t> </a:t>
            </a:r>
            <a:r>
              <a:rPr lang="en-US" sz="1600" kern="1200">
                <a:solidFill>
                  <a:srgbClr val="FFFFFF"/>
                </a:solidFill>
                <a:latin typeface="+mn-lt"/>
                <a:ea typeface="+mn-ea"/>
                <a:cs typeface="+mn-cs"/>
              </a:rPr>
              <a:t>use</a:t>
            </a:r>
            <a:r>
              <a:rPr lang="en-US" sz="1600" kern="1200" spc="-45">
                <a:solidFill>
                  <a:srgbClr val="FFFFFF"/>
                </a:solidFill>
                <a:latin typeface="+mn-lt"/>
                <a:ea typeface="+mn-ea"/>
                <a:cs typeface="+mn-cs"/>
              </a:rPr>
              <a:t> </a:t>
            </a:r>
            <a:r>
              <a:rPr lang="en-US" sz="1600" kern="1200" spc="-10">
                <a:solidFill>
                  <a:srgbClr val="FFFFFF"/>
                </a:solidFill>
                <a:latin typeface="+mn-lt"/>
                <a:ea typeface="+mn-ea"/>
                <a:cs typeface="+mn-cs"/>
              </a:rPr>
              <a:t>aggregate</a:t>
            </a:r>
            <a:r>
              <a:rPr lang="en-US" sz="1600" kern="1200" spc="-65">
                <a:solidFill>
                  <a:srgbClr val="FFFFFF"/>
                </a:solidFill>
                <a:latin typeface="+mn-lt"/>
                <a:ea typeface="+mn-ea"/>
                <a:cs typeface="+mn-cs"/>
              </a:rPr>
              <a:t> </a:t>
            </a:r>
            <a:r>
              <a:rPr lang="en-US" sz="1600" kern="1200" spc="-10">
                <a:solidFill>
                  <a:srgbClr val="FFFFFF"/>
                </a:solidFill>
                <a:latin typeface="+mn-lt"/>
                <a:ea typeface="+mn-ea"/>
                <a:cs typeface="+mn-cs"/>
              </a:rPr>
              <a:t>metrics</a:t>
            </a:r>
            <a:endParaRPr lang="en-US" sz="1600" kern="1200">
              <a:solidFill>
                <a:srgbClr val="FFFFFF"/>
              </a:solidFill>
              <a:latin typeface="+mn-lt"/>
              <a:ea typeface="+mn-ea"/>
              <a:cs typeface="+mn-cs"/>
            </a:endParaRPr>
          </a:p>
          <a:p>
            <a:pPr marL="241300" marR="98425" indent="-228600" algn="l" rtl="0">
              <a:lnSpc>
                <a:spcPct val="90000"/>
              </a:lnSpc>
              <a:spcBef>
                <a:spcPts val="55"/>
              </a:spcBef>
              <a:buFont typeface="Arial" panose="020B0604020202020204" pitchFamily="34" charset="0"/>
              <a:buChar char="•"/>
            </a:pPr>
            <a:r>
              <a:rPr lang="en-US" sz="1600" kern="1200">
                <a:solidFill>
                  <a:srgbClr val="FFFFFF"/>
                </a:solidFill>
                <a:latin typeface="+mn-lt"/>
                <a:ea typeface="+mn-ea"/>
                <a:cs typeface="+mn-cs"/>
              </a:rPr>
              <a:t>such</a:t>
            </a:r>
            <a:r>
              <a:rPr lang="en-US" sz="1600" kern="1200" spc="-25">
                <a:solidFill>
                  <a:srgbClr val="FFFFFF"/>
                </a:solidFill>
                <a:latin typeface="+mn-lt"/>
                <a:ea typeface="+mn-ea"/>
                <a:cs typeface="+mn-cs"/>
              </a:rPr>
              <a:t> </a:t>
            </a:r>
            <a:r>
              <a:rPr lang="en-US" sz="1600" kern="1200">
                <a:solidFill>
                  <a:srgbClr val="FFFFFF"/>
                </a:solidFill>
                <a:latin typeface="+mn-lt"/>
                <a:ea typeface="+mn-ea"/>
                <a:cs typeface="+mn-cs"/>
              </a:rPr>
              <a:t>as</a:t>
            </a:r>
            <a:r>
              <a:rPr lang="en-US" sz="1600" kern="1200" spc="-40">
                <a:solidFill>
                  <a:srgbClr val="FFFFFF"/>
                </a:solidFill>
                <a:latin typeface="+mn-lt"/>
                <a:ea typeface="+mn-ea"/>
                <a:cs typeface="+mn-cs"/>
              </a:rPr>
              <a:t> </a:t>
            </a:r>
            <a:r>
              <a:rPr lang="en-US" sz="1600" kern="1200" spc="-20">
                <a:solidFill>
                  <a:srgbClr val="FFFFFF"/>
                </a:solidFill>
                <a:latin typeface="+mn-lt"/>
                <a:ea typeface="+mn-ea"/>
                <a:cs typeface="+mn-cs"/>
              </a:rPr>
              <a:t>‘customers</a:t>
            </a:r>
            <a:r>
              <a:rPr lang="en-US" sz="1600" kern="1200" spc="-40">
                <a:solidFill>
                  <a:srgbClr val="FFFFFF"/>
                </a:solidFill>
                <a:latin typeface="+mn-lt"/>
                <a:ea typeface="+mn-ea"/>
                <a:cs typeface="+mn-cs"/>
              </a:rPr>
              <a:t> </a:t>
            </a:r>
            <a:r>
              <a:rPr lang="en-US" sz="1600" kern="1200">
                <a:solidFill>
                  <a:srgbClr val="FFFFFF"/>
                </a:solidFill>
                <a:latin typeface="+mn-lt"/>
                <a:ea typeface="+mn-ea"/>
                <a:cs typeface="+mn-cs"/>
              </a:rPr>
              <a:t>who</a:t>
            </a:r>
            <a:r>
              <a:rPr lang="en-US" sz="1600" kern="1200" spc="-75">
                <a:solidFill>
                  <a:srgbClr val="FFFFFF"/>
                </a:solidFill>
                <a:latin typeface="+mn-lt"/>
                <a:ea typeface="+mn-ea"/>
                <a:cs typeface="+mn-cs"/>
              </a:rPr>
              <a:t> </a:t>
            </a:r>
            <a:r>
              <a:rPr lang="en-US" sz="1600" kern="1200">
                <a:solidFill>
                  <a:srgbClr val="FFFFFF"/>
                </a:solidFill>
                <a:latin typeface="+mn-lt"/>
                <a:ea typeface="+mn-ea"/>
                <a:cs typeface="+mn-cs"/>
              </a:rPr>
              <a:t>have</a:t>
            </a:r>
            <a:r>
              <a:rPr lang="en-US" sz="1600" kern="1200" spc="-55">
                <a:solidFill>
                  <a:srgbClr val="FFFFFF"/>
                </a:solidFill>
                <a:latin typeface="+mn-lt"/>
                <a:ea typeface="+mn-ea"/>
                <a:cs typeface="+mn-cs"/>
              </a:rPr>
              <a:t> </a:t>
            </a:r>
            <a:r>
              <a:rPr lang="en-US" sz="1600" kern="1200" spc="-10">
                <a:solidFill>
                  <a:srgbClr val="FFFFFF"/>
                </a:solidFill>
                <a:latin typeface="+mn-lt"/>
                <a:ea typeface="+mn-ea"/>
                <a:cs typeface="+mn-cs"/>
              </a:rPr>
              <a:t>generated</a:t>
            </a:r>
            <a:r>
              <a:rPr lang="en-US" sz="1600" kern="1200" spc="-70">
                <a:solidFill>
                  <a:srgbClr val="FFFFFF"/>
                </a:solidFill>
                <a:latin typeface="+mn-lt"/>
                <a:ea typeface="+mn-ea"/>
                <a:cs typeface="+mn-cs"/>
              </a:rPr>
              <a:t> </a:t>
            </a:r>
            <a:r>
              <a:rPr lang="en-US" sz="1600" kern="1200">
                <a:solidFill>
                  <a:srgbClr val="FFFFFF"/>
                </a:solidFill>
                <a:latin typeface="+mn-lt"/>
                <a:ea typeface="+mn-ea"/>
                <a:cs typeface="+mn-cs"/>
              </a:rPr>
              <a:t>less</a:t>
            </a:r>
            <a:r>
              <a:rPr lang="en-US" sz="1600" kern="1200" spc="-65">
                <a:solidFill>
                  <a:srgbClr val="FFFFFF"/>
                </a:solidFill>
                <a:latin typeface="+mn-lt"/>
                <a:ea typeface="+mn-ea"/>
                <a:cs typeface="+mn-cs"/>
              </a:rPr>
              <a:t> </a:t>
            </a:r>
            <a:r>
              <a:rPr lang="en-US" sz="1600" kern="1200">
                <a:solidFill>
                  <a:srgbClr val="FFFFFF"/>
                </a:solidFill>
                <a:latin typeface="+mn-lt"/>
                <a:ea typeface="+mn-ea"/>
                <a:cs typeface="+mn-cs"/>
              </a:rPr>
              <a:t>than</a:t>
            </a:r>
            <a:r>
              <a:rPr lang="en-US" sz="1600" kern="1200" spc="-25">
                <a:solidFill>
                  <a:srgbClr val="FFFFFF"/>
                </a:solidFill>
                <a:latin typeface="+mn-lt"/>
                <a:ea typeface="+mn-ea"/>
                <a:cs typeface="+mn-cs"/>
              </a:rPr>
              <a:t> </a:t>
            </a:r>
            <a:r>
              <a:rPr lang="en-US" sz="1600" kern="1200">
                <a:solidFill>
                  <a:srgbClr val="FFFFFF"/>
                </a:solidFill>
                <a:latin typeface="+mn-lt"/>
                <a:ea typeface="+mn-ea"/>
                <a:cs typeface="+mn-cs"/>
              </a:rPr>
              <a:t>INR</a:t>
            </a:r>
            <a:r>
              <a:rPr lang="en-US" sz="1600" kern="1200" spc="-65">
                <a:solidFill>
                  <a:srgbClr val="FFFFFF"/>
                </a:solidFill>
                <a:latin typeface="+mn-lt"/>
                <a:ea typeface="+mn-ea"/>
                <a:cs typeface="+mn-cs"/>
              </a:rPr>
              <a:t> </a:t>
            </a:r>
            <a:r>
              <a:rPr lang="en-US" sz="1600" kern="1200">
                <a:solidFill>
                  <a:srgbClr val="FFFFFF"/>
                </a:solidFill>
                <a:latin typeface="+mn-lt"/>
                <a:ea typeface="+mn-ea"/>
                <a:cs typeface="+mn-cs"/>
              </a:rPr>
              <a:t>4</a:t>
            </a:r>
            <a:r>
              <a:rPr lang="en-US" sz="1600" kern="1200" spc="-40">
                <a:solidFill>
                  <a:srgbClr val="FFFFFF"/>
                </a:solidFill>
                <a:latin typeface="+mn-lt"/>
                <a:ea typeface="+mn-ea"/>
                <a:cs typeface="+mn-cs"/>
              </a:rPr>
              <a:t> </a:t>
            </a:r>
            <a:r>
              <a:rPr lang="en-US" sz="1600" kern="1200">
                <a:solidFill>
                  <a:srgbClr val="FFFFFF"/>
                </a:solidFill>
                <a:latin typeface="+mn-lt"/>
                <a:ea typeface="+mn-ea"/>
                <a:cs typeface="+mn-cs"/>
              </a:rPr>
              <a:t>per</a:t>
            </a:r>
            <a:r>
              <a:rPr lang="en-US" sz="1600" kern="1200" spc="-25">
                <a:solidFill>
                  <a:srgbClr val="FFFFFF"/>
                </a:solidFill>
                <a:latin typeface="+mn-lt"/>
                <a:ea typeface="+mn-ea"/>
                <a:cs typeface="+mn-cs"/>
              </a:rPr>
              <a:t> </a:t>
            </a:r>
            <a:r>
              <a:rPr lang="en-US" sz="1600" kern="1200">
                <a:solidFill>
                  <a:srgbClr val="FFFFFF"/>
                </a:solidFill>
                <a:latin typeface="+mn-lt"/>
                <a:ea typeface="+mn-ea"/>
                <a:cs typeface="+mn-cs"/>
              </a:rPr>
              <a:t>month</a:t>
            </a:r>
            <a:r>
              <a:rPr lang="en-US" sz="1600" kern="1200" spc="-45">
                <a:solidFill>
                  <a:srgbClr val="FFFFFF"/>
                </a:solidFill>
                <a:latin typeface="+mn-lt"/>
                <a:ea typeface="+mn-ea"/>
                <a:cs typeface="+mn-cs"/>
              </a:rPr>
              <a:t> </a:t>
            </a:r>
            <a:r>
              <a:rPr lang="en-US" sz="1600" kern="1200" spc="-25">
                <a:solidFill>
                  <a:srgbClr val="FFFFFF"/>
                </a:solidFill>
                <a:latin typeface="+mn-lt"/>
                <a:ea typeface="+mn-ea"/>
                <a:cs typeface="+mn-cs"/>
              </a:rPr>
              <a:t>in </a:t>
            </a:r>
            <a:r>
              <a:rPr lang="en-US" sz="1600" kern="1200" spc="-20">
                <a:solidFill>
                  <a:srgbClr val="FFFFFF"/>
                </a:solidFill>
                <a:latin typeface="+mn-lt"/>
                <a:ea typeface="+mn-ea"/>
                <a:cs typeface="+mn-cs"/>
              </a:rPr>
              <a:t>total/average/median</a:t>
            </a:r>
            <a:r>
              <a:rPr lang="en-US" sz="1600" kern="1200" spc="-65">
                <a:solidFill>
                  <a:srgbClr val="FFFFFF"/>
                </a:solidFill>
                <a:latin typeface="+mn-lt"/>
                <a:ea typeface="+mn-ea"/>
                <a:cs typeface="+mn-cs"/>
              </a:rPr>
              <a:t> </a:t>
            </a:r>
            <a:r>
              <a:rPr lang="en-US" sz="1600" kern="1200" spc="-10">
                <a:solidFill>
                  <a:srgbClr val="FFFFFF"/>
                </a:solidFill>
                <a:latin typeface="+mn-lt"/>
                <a:ea typeface="+mn-ea"/>
                <a:cs typeface="+mn-cs"/>
              </a:rPr>
              <a:t>revenue.</a:t>
            </a:r>
            <a:endParaRPr lang="en-US" sz="1600" kern="1200">
              <a:solidFill>
                <a:srgbClr val="FFFFFF"/>
              </a:solidFill>
              <a:latin typeface="+mn-lt"/>
              <a:ea typeface="+mn-ea"/>
              <a:cs typeface="+mn-cs"/>
            </a:endParaRPr>
          </a:p>
          <a:p>
            <a:pPr marL="240029" marR="5080" indent="-228600" algn="l" rtl="0">
              <a:lnSpc>
                <a:spcPct val="90000"/>
              </a:lnSpc>
              <a:spcBef>
                <a:spcPts val="970"/>
              </a:spcBef>
              <a:buFont typeface="Arial" panose="020B0604020202020204" pitchFamily="34" charset="0"/>
              <a:buChar char="•"/>
              <a:tabLst>
                <a:tab pos="241300" algn="l"/>
              </a:tabLst>
            </a:pPr>
            <a:r>
              <a:rPr lang="en-US" sz="1600" b="1" kern="1200" spc="-10">
                <a:solidFill>
                  <a:srgbClr val="FFFFFF"/>
                </a:solidFill>
                <a:latin typeface="+mn-lt"/>
                <a:ea typeface="+mn-ea"/>
                <a:cs typeface="+mn-cs"/>
              </a:rPr>
              <a:t>Usage-</a:t>
            </a:r>
            <a:r>
              <a:rPr lang="en-US" sz="1600" b="1" kern="1200">
                <a:solidFill>
                  <a:srgbClr val="FFFFFF"/>
                </a:solidFill>
                <a:latin typeface="+mn-lt"/>
                <a:ea typeface="+mn-ea"/>
                <a:cs typeface="+mn-cs"/>
              </a:rPr>
              <a:t>based</a:t>
            </a:r>
            <a:r>
              <a:rPr lang="en-US" sz="1600" b="1" kern="1200" spc="-85">
                <a:solidFill>
                  <a:srgbClr val="FFFFFF"/>
                </a:solidFill>
                <a:latin typeface="+mn-lt"/>
                <a:ea typeface="+mn-ea"/>
                <a:cs typeface="+mn-cs"/>
              </a:rPr>
              <a:t> </a:t>
            </a:r>
            <a:r>
              <a:rPr lang="en-US" sz="1600" b="1" kern="1200">
                <a:solidFill>
                  <a:srgbClr val="FFFFFF"/>
                </a:solidFill>
                <a:latin typeface="+mn-lt"/>
                <a:ea typeface="+mn-ea"/>
                <a:cs typeface="+mn-cs"/>
              </a:rPr>
              <a:t>churn</a:t>
            </a:r>
            <a:r>
              <a:rPr lang="en-US" sz="1600" b="1" kern="1200" spc="-85">
                <a:solidFill>
                  <a:srgbClr val="FFFFFF"/>
                </a:solidFill>
                <a:latin typeface="+mn-lt"/>
                <a:ea typeface="+mn-ea"/>
                <a:cs typeface="+mn-cs"/>
              </a:rPr>
              <a:t> </a:t>
            </a:r>
            <a:r>
              <a:rPr lang="en-US" sz="1600" b="1" kern="1200">
                <a:solidFill>
                  <a:srgbClr val="FFFFFF"/>
                </a:solidFill>
                <a:latin typeface="+mn-lt"/>
                <a:ea typeface="+mn-ea"/>
                <a:cs typeface="+mn-cs"/>
              </a:rPr>
              <a:t>:</a:t>
            </a:r>
            <a:r>
              <a:rPr lang="en-US" sz="1600" b="1" kern="1200" spc="-20">
                <a:solidFill>
                  <a:srgbClr val="FFFFFF"/>
                </a:solidFill>
                <a:latin typeface="+mn-lt"/>
                <a:ea typeface="+mn-ea"/>
                <a:cs typeface="+mn-cs"/>
              </a:rPr>
              <a:t> </a:t>
            </a:r>
            <a:r>
              <a:rPr lang="en-US" sz="1600" kern="1200">
                <a:solidFill>
                  <a:srgbClr val="FFFFFF"/>
                </a:solidFill>
                <a:latin typeface="+mn-lt"/>
                <a:ea typeface="+mn-ea"/>
                <a:cs typeface="+mn-cs"/>
              </a:rPr>
              <a:t>Customer</a:t>
            </a:r>
            <a:r>
              <a:rPr lang="en-US" sz="1600" kern="1200" spc="-35">
                <a:solidFill>
                  <a:srgbClr val="FFFFFF"/>
                </a:solidFill>
                <a:latin typeface="+mn-lt"/>
                <a:ea typeface="+mn-ea"/>
                <a:cs typeface="+mn-cs"/>
              </a:rPr>
              <a:t> </a:t>
            </a:r>
            <a:r>
              <a:rPr lang="en-US" sz="1600" kern="1200">
                <a:solidFill>
                  <a:srgbClr val="FFFFFF"/>
                </a:solidFill>
                <a:latin typeface="+mn-lt"/>
                <a:ea typeface="+mn-ea"/>
                <a:cs typeface="+mn-cs"/>
              </a:rPr>
              <a:t>who</a:t>
            </a:r>
            <a:r>
              <a:rPr lang="en-US" sz="1600" kern="1200" spc="-60">
                <a:solidFill>
                  <a:srgbClr val="FFFFFF"/>
                </a:solidFill>
                <a:latin typeface="+mn-lt"/>
                <a:ea typeface="+mn-ea"/>
                <a:cs typeface="+mn-cs"/>
              </a:rPr>
              <a:t> </a:t>
            </a:r>
            <a:r>
              <a:rPr lang="en-US" sz="1600" kern="1200">
                <a:solidFill>
                  <a:srgbClr val="FFFFFF"/>
                </a:solidFill>
                <a:latin typeface="+mn-lt"/>
                <a:ea typeface="+mn-ea"/>
                <a:cs typeface="+mn-cs"/>
              </a:rPr>
              <a:t>have</a:t>
            </a:r>
            <a:r>
              <a:rPr lang="en-US" sz="1600" kern="1200" spc="-20">
                <a:solidFill>
                  <a:srgbClr val="FFFFFF"/>
                </a:solidFill>
                <a:latin typeface="+mn-lt"/>
                <a:ea typeface="+mn-ea"/>
                <a:cs typeface="+mn-cs"/>
              </a:rPr>
              <a:t> </a:t>
            </a:r>
            <a:r>
              <a:rPr lang="en-US" sz="1600" kern="1200">
                <a:solidFill>
                  <a:srgbClr val="FFFFFF"/>
                </a:solidFill>
                <a:latin typeface="+mn-lt"/>
                <a:ea typeface="+mn-ea"/>
                <a:cs typeface="+mn-cs"/>
              </a:rPr>
              <a:t>not</a:t>
            </a:r>
            <a:r>
              <a:rPr lang="en-US" sz="1600" kern="1200" spc="-45">
                <a:solidFill>
                  <a:srgbClr val="FFFFFF"/>
                </a:solidFill>
                <a:latin typeface="+mn-lt"/>
                <a:ea typeface="+mn-ea"/>
                <a:cs typeface="+mn-cs"/>
              </a:rPr>
              <a:t> </a:t>
            </a:r>
            <a:r>
              <a:rPr lang="en-US" sz="1600" kern="1200">
                <a:solidFill>
                  <a:srgbClr val="FFFFFF"/>
                </a:solidFill>
                <a:latin typeface="+mn-lt"/>
                <a:ea typeface="+mn-ea"/>
                <a:cs typeface="+mn-cs"/>
              </a:rPr>
              <a:t>done</a:t>
            </a:r>
            <a:r>
              <a:rPr lang="en-US" sz="1600" kern="1200" spc="-25">
                <a:solidFill>
                  <a:srgbClr val="FFFFFF"/>
                </a:solidFill>
                <a:latin typeface="+mn-lt"/>
                <a:ea typeface="+mn-ea"/>
                <a:cs typeface="+mn-cs"/>
              </a:rPr>
              <a:t> </a:t>
            </a:r>
            <a:r>
              <a:rPr lang="en-US" sz="1600" kern="1200">
                <a:solidFill>
                  <a:srgbClr val="FFFFFF"/>
                </a:solidFill>
                <a:latin typeface="+mn-lt"/>
                <a:ea typeface="+mn-ea"/>
                <a:cs typeface="+mn-cs"/>
              </a:rPr>
              <a:t>any</a:t>
            </a:r>
            <a:r>
              <a:rPr lang="en-US" sz="1600" kern="1200" spc="-30">
                <a:solidFill>
                  <a:srgbClr val="FFFFFF"/>
                </a:solidFill>
                <a:latin typeface="+mn-lt"/>
                <a:ea typeface="+mn-ea"/>
                <a:cs typeface="+mn-cs"/>
              </a:rPr>
              <a:t> </a:t>
            </a:r>
            <a:r>
              <a:rPr lang="en-US" sz="1600" kern="1200">
                <a:solidFill>
                  <a:srgbClr val="FFFFFF"/>
                </a:solidFill>
                <a:latin typeface="+mn-lt"/>
                <a:ea typeface="+mn-ea"/>
                <a:cs typeface="+mn-cs"/>
              </a:rPr>
              <a:t>usage,</a:t>
            </a:r>
            <a:r>
              <a:rPr lang="en-US" sz="1600" kern="1200" spc="-45">
                <a:solidFill>
                  <a:srgbClr val="FFFFFF"/>
                </a:solidFill>
                <a:latin typeface="+mn-lt"/>
                <a:ea typeface="+mn-ea"/>
                <a:cs typeface="+mn-cs"/>
              </a:rPr>
              <a:t> </a:t>
            </a:r>
            <a:r>
              <a:rPr lang="en-US" sz="1600" kern="1200" spc="-10">
                <a:solidFill>
                  <a:srgbClr val="FFFFFF"/>
                </a:solidFill>
                <a:latin typeface="+mn-lt"/>
                <a:ea typeface="+mn-ea"/>
                <a:cs typeface="+mn-cs"/>
              </a:rPr>
              <a:t>either 	</a:t>
            </a:r>
            <a:r>
              <a:rPr lang="en-US" sz="1600" kern="1200">
                <a:solidFill>
                  <a:srgbClr val="FFFFFF"/>
                </a:solidFill>
                <a:latin typeface="+mn-lt"/>
                <a:ea typeface="+mn-ea"/>
                <a:cs typeface="+mn-cs"/>
              </a:rPr>
              <a:t>incoming</a:t>
            </a:r>
            <a:r>
              <a:rPr lang="en-US" sz="1600" kern="1200" spc="-35">
                <a:solidFill>
                  <a:srgbClr val="FFFFFF"/>
                </a:solidFill>
                <a:latin typeface="+mn-lt"/>
                <a:ea typeface="+mn-ea"/>
                <a:cs typeface="+mn-cs"/>
              </a:rPr>
              <a:t> </a:t>
            </a:r>
            <a:r>
              <a:rPr lang="en-US" sz="1600" kern="1200">
                <a:solidFill>
                  <a:srgbClr val="FFFFFF"/>
                </a:solidFill>
                <a:latin typeface="+mn-lt"/>
                <a:ea typeface="+mn-ea"/>
                <a:cs typeface="+mn-cs"/>
              </a:rPr>
              <a:t>or</a:t>
            </a:r>
            <a:r>
              <a:rPr lang="en-US" sz="1600" kern="1200" spc="-70">
                <a:solidFill>
                  <a:srgbClr val="FFFFFF"/>
                </a:solidFill>
                <a:latin typeface="+mn-lt"/>
                <a:ea typeface="+mn-ea"/>
                <a:cs typeface="+mn-cs"/>
              </a:rPr>
              <a:t> </a:t>
            </a:r>
            <a:r>
              <a:rPr lang="en-US" sz="1600" kern="1200">
                <a:solidFill>
                  <a:srgbClr val="FFFFFF"/>
                </a:solidFill>
                <a:latin typeface="+mn-lt"/>
                <a:ea typeface="+mn-ea"/>
                <a:cs typeface="+mn-cs"/>
              </a:rPr>
              <a:t>outgoing</a:t>
            </a:r>
            <a:r>
              <a:rPr lang="en-US" sz="1600" kern="1200" spc="-45">
                <a:solidFill>
                  <a:srgbClr val="FFFFFF"/>
                </a:solidFill>
                <a:latin typeface="+mn-lt"/>
                <a:ea typeface="+mn-ea"/>
                <a:cs typeface="+mn-cs"/>
              </a:rPr>
              <a:t> </a:t>
            </a:r>
            <a:r>
              <a:rPr lang="en-US" sz="1600" kern="1200">
                <a:solidFill>
                  <a:srgbClr val="FFFFFF"/>
                </a:solidFill>
                <a:latin typeface="+mn-lt"/>
                <a:ea typeface="+mn-ea"/>
                <a:cs typeface="+mn-cs"/>
              </a:rPr>
              <a:t>–</a:t>
            </a:r>
            <a:r>
              <a:rPr lang="en-US" sz="1600" kern="1200" spc="-35">
                <a:solidFill>
                  <a:srgbClr val="FFFFFF"/>
                </a:solidFill>
                <a:latin typeface="+mn-lt"/>
                <a:ea typeface="+mn-ea"/>
                <a:cs typeface="+mn-cs"/>
              </a:rPr>
              <a:t> </a:t>
            </a:r>
            <a:r>
              <a:rPr lang="en-US" sz="1600" kern="1200">
                <a:solidFill>
                  <a:srgbClr val="FFFFFF"/>
                </a:solidFill>
                <a:latin typeface="+mn-lt"/>
                <a:ea typeface="+mn-ea"/>
                <a:cs typeface="+mn-cs"/>
              </a:rPr>
              <a:t>in</a:t>
            </a:r>
            <a:r>
              <a:rPr lang="en-US" sz="1600" kern="1200" spc="-65">
                <a:solidFill>
                  <a:srgbClr val="FFFFFF"/>
                </a:solidFill>
                <a:latin typeface="+mn-lt"/>
                <a:ea typeface="+mn-ea"/>
                <a:cs typeface="+mn-cs"/>
              </a:rPr>
              <a:t> </a:t>
            </a:r>
            <a:r>
              <a:rPr lang="en-US" sz="1600" kern="1200">
                <a:solidFill>
                  <a:srgbClr val="FFFFFF"/>
                </a:solidFill>
                <a:latin typeface="+mn-lt"/>
                <a:ea typeface="+mn-ea"/>
                <a:cs typeface="+mn-cs"/>
              </a:rPr>
              <a:t>terms</a:t>
            </a:r>
            <a:r>
              <a:rPr lang="en-US" sz="1600" kern="1200" spc="-45">
                <a:solidFill>
                  <a:srgbClr val="FFFFFF"/>
                </a:solidFill>
                <a:latin typeface="+mn-lt"/>
                <a:ea typeface="+mn-ea"/>
                <a:cs typeface="+mn-cs"/>
              </a:rPr>
              <a:t> </a:t>
            </a:r>
            <a:r>
              <a:rPr lang="en-US" sz="1600" kern="1200">
                <a:solidFill>
                  <a:srgbClr val="FFFFFF"/>
                </a:solidFill>
                <a:latin typeface="+mn-lt"/>
                <a:ea typeface="+mn-ea"/>
                <a:cs typeface="+mn-cs"/>
              </a:rPr>
              <a:t>of</a:t>
            </a:r>
            <a:r>
              <a:rPr lang="en-US" sz="1600" kern="1200" spc="-45">
                <a:solidFill>
                  <a:srgbClr val="FFFFFF"/>
                </a:solidFill>
                <a:latin typeface="+mn-lt"/>
                <a:ea typeface="+mn-ea"/>
                <a:cs typeface="+mn-cs"/>
              </a:rPr>
              <a:t> </a:t>
            </a:r>
            <a:r>
              <a:rPr lang="en-US" sz="1600" kern="1200">
                <a:solidFill>
                  <a:srgbClr val="FFFFFF"/>
                </a:solidFill>
                <a:latin typeface="+mn-lt"/>
                <a:ea typeface="+mn-ea"/>
                <a:cs typeface="+mn-cs"/>
              </a:rPr>
              <a:t>calls,</a:t>
            </a:r>
            <a:r>
              <a:rPr lang="en-US" sz="1600" kern="1200" spc="-80">
                <a:solidFill>
                  <a:srgbClr val="FFFFFF"/>
                </a:solidFill>
                <a:latin typeface="+mn-lt"/>
                <a:ea typeface="+mn-ea"/>
                <a:cs typeface="+mn-cs"/>
              </a:rPr>
              <a:t> </a:t>
            </a:r>
            <a:r>
              <a:rPr lang="en-US" sz="1600" kern="1200">
                <a:solidFill>
                  <a:srgbClr val="FFFFFF"/>
                </a:solidFill>
                <a:latin typeface="+mn-lt"/>
                <a:ea typeface="+mn-ea"/>
                <a:cs typeface="+mn-cs"/>
              </a:rPr>
              <a:t>internet</a:t>
            </a:r>
            <a:r>
              <a:rPr lang="en-US" sz="1600" kern="1200" spc="-40">
                <a:solidFill>
                  <a:srgbClr val="FFFFFF"/>
                </a:solidFill>
                <a:latin typeface="+mn-lt"/>
                <a:ea typeface="+mn-ea"/>
                <a:cs typeface="+mn-cs"/>
              </a:rPr>
              <a:t> </a:t>
            </a:r>
            <a:r>
              <a:rPr lang="en-US" sz="1600" kern="1200">
                <a:solidFill>
                  <a:srgbClr val="FFFFFF"/>
                </a:solidFill>
                <a:latin typeface="+mn-lt"/>
                <a:ea typeface="+mn-ea"/>
                <a:cs typeface="+mn-cs"/>
              </a:rPr>
              <a:t>etc.</a:t>
            </a:r>
            <a:r>
              <a:rPr lang="en-US" sz="1600" kern="1200" spc="-25">
                <a:solidFill>
                  <a:srgbClr val="FFFFFF"/>
                </a:solidFill>
                <a:latin typeface="+mn-lt"/>
                <a:ea typeface="+mn-ea"/>
                <a:cs typeface="+mn-cs"/>
              </a:rPr>
              <a:t> </a:t>
            </a:r>
            <a:r>
              <a:rPr lang="en-US" sz="1600" kern="1200">
                <a:solidFill>
                  <a:srgbClr val="FFFFFF"/>
                </a:solidFill>
                <a:latin typeface="+mn-lt"/>
                <a:ea typeface="+mn-ea"/>
                <a:cs typeface="+mn-cs"/>
              </a:rPr>
              <a:t>over</a:t>
            </a:r>
            <a:r>
              <a:rPr lang="en-US" sz="1600" kern="1200" spc="-80">
                <a:solidFill>
                  <a:srgbClr val="FFFFFF"/>
                </a:solidFill>
                <a:latin typeface="+mn-lt"/>
                <a:ea typeface="+mn-ea"/>
                <a:cs typeface="+mn-cs"/>
              </a:rPr>
              <a:t> </a:t>
            </a:r>
            <a:r>
              <a:rPr lang="en-US" sz="1600" kern="1200">
                <a:solidFill>
                  <a:srgbClr val="FFFFFF"/>
                </a:solidFill>
                <a:latin typeface="+mn-lt"/>
                <a:ea typeface="+mn-ea"/>
                <a:cs typeface="+mn-cs"/>
              </a:rPr>
              <a:t>a</a:t>
            </a:r>
            <a:r>
              <a:rPr lang="en-US" sz="1600" kern="1200" spc="-50">
                <a:solidFill>
                  <a:srgbClr val="FFFFFF"/>
                </a:solidFill>
                <a:latin typeface="+mn-lt"/>
                <a:ea typeface="+mn-ea"/>
                <a:cs typeface="+mn-cs"/>
              </a:rPr>
              <a:t> </a:t>
            </a:r>
            <a:r>
              <a:rPr lang="en-US" sz="1600" kern="1200">
                <a:solidFill>
                  <a:srgbClr val="FFFFFF"/>
                </a:solidFill>
                <a:latin typeface="+mn-lt"/>
                <a:ea typeface="+mn-ea"/>
                <a:cs typeface="+mn-cs"/>
              </a:rPr>
              <a:t>period</a:t>
            </a:r>
            <a:r>
              <a:rPr lang="en-US" sz="1600" kern="1200" spc="-60">
                <a:solidFill>
                  <a:srgbClr val="FFFFFF"/>
                </a:solidFill>
                <a:latin typeface="+mn-lt"/>
                <a:ea typeface="+mn-ea"/>
                <a:cs typeface="+mn-cs"/>
              </a:rPr>
              <a:t> </a:t>
            </a:r>
            <a:r>
              <a:rPr lang="en-US" sz="1600" kern="1200" spc="-25">
                <a:solidFill>
                  <a:srgbClr val="FFFFFF"/>
                </a:solidFill>
                <a:latin typeface="+mn-lt"/>
                <a:ea typeface="+mn-ea"/>
                <a:cs typeface="+mn-cs"/>
              </a:rPr>
              <a:t>of 	</a:t>
            </a:r>
            <a:r>
              <a:rPr lang="en-US" sz="1600" kern="1200" spc="-10">
                <a:solidFill>
                  <a:srgbClr val="FFFFFF"/>
                </a:solidFill>
                <a:latin typeface="+mn-lt"/>
                <a:ea typeface="+mn-ea"/>
                <a:cs typeface="+mn-cs"/>
              </a:rPr>
              <a:t>time.</a:t>
            </a:r>
            <a:endParaRPr lang="en-US" sz="1600" kern="1200">
              <a:solidFill>
                <a:srgbClr val="FFFFFF"/>
              </a:solidFill>
              <a:latin typeface="+mn-lt"/>
              <a:ea typeface="+mn-ea"/>
              <a:cs typeface="+mn-cs"/>
            </a:endParaRPr>
          </a:p>
          <a:p>
            <a:pPr marL="240029" indent="-228600" algn="l" rtl="0">
              <a:lnSpc>
                <a:spcPct val="90000"/>
              </a:lnSpc>
              <a:spcBef>
                <a:spcPts val="670"/>
              </a:spcBef>
              <a:buFont typeface="Arial" panose="020B0604020202020204" pitchFamily="34" charset="0"/>
              <a:buChar char="•"/>
              <a:tabLst>
                <a:tab pos="240029" algn="l"/>
              </a:tabLst>
            </a:pPr>
            <a:r>
              <a:rPr lang="en-US" sz="1600" kern="1200">
                <a:solidFill>
                  <a:srgbClr val="FFFFFF"/>
                </a:solidFill>
                <a:latin typeface="+mn-lt"/>
                <a:ea typeface="+mn-ea"/>
                <a:cs typeface="+mn-cs"/>
              </a:rPr>
              <a:t>In</a:t>
            </a:r>
            <a:r>
              <a:rPr lang="en-US" sz="1600" kern="1200" spc="-25">
                <a:solidFill>
                  <a:srgbClr val="FFFFFF"/>
                </a:solidFill>
                <a:latin typeface="+mn-lt"/>
                <a:ea typeface="+mn-ea"/>
                <a:cs typeface="+mn-cs"/>
              </a:rPr>
              <a:t> </a:t>
            </a:r>
            <a:r>
              <a:rPr lang="en-US" sz="1600" kern="1200">
                <a:solidFill>
                  <a:srgbClr val="FFFFFF"/>
                </a:solidFill>
                <a:latin typeface="+mn-lt"/>
                <a:ea typeface="+mn-ea"/>
                <a:cs typeface="+mn-cs"/>
              </a:rPr>
              <a:t>this</a:t>
            </a:r>
            <a:r>
              <a:rPr lang="en-US" sz="1600" kern="1200" spc="-5">
                <a:solidFill>
                  <a:srgbClr val="FFFFFF"/>
                </a:solidFill>
                <a:latin typeface="+mn-lt"/>
                <a:ea typeface="+mn-ea"/>
                <a:cs typeface="+mn-cs"/>
              </a:rPr>
              <a:t> </a:t>
            </a:r>
            <a:r>
              <a:rPr lang="en-US" sz="1600" kern="1200">
                <a:solidFill>
                  <a:srgbClr val="FFFFFF"/>
                </a:solidFill>
                <a:latin typeface="+mn-lt"/>
                <a:ea typeface="+mn-ea"/>
                <a:cs typeface="+mn-cs"/>
              </a:rPr>
              <a:t>project</a:t>
            </a:r>
            <a:r>
              <a:rPr lang="en-US" sz="1600" kern="1200" spc="-35">
                <a:solidFill>
                  <a:srgbClr val="FFFFFF"/>
                </a:solidFill>
                <a:latin typeface="+mn-lt"/>
                <a:ea typeface="+mn-ea"/>
                <a:cs typeface="+mn-cs"/>
              </a:rPr>
              <a:t> </a:t>
            </a:r>
            <a:r>
              <a:rPr lang="en-US" sz="1600" kern="1200">
                <a:solidFill>
                  <a:srgbClr val="FFFFFF"/>
                </a:solidFill>
                <a:latin typeface="+mn-lt"/>
                <a:ea typeface="+mn-ea"/>
                <a:cs typeface="+mn-cs"/>
              </a:rPr>
              <a:t>you</a:t>
            </a:r>
            <a:r>
              <a:rPr lang="en-US" sz="1600" kern="1200" spc="-40">
                <a:solidFill>
                  <a:srgbClr val="FFFFFF"/>
                </a:solidFill>
                <a:latin typeface="+mn-lt"/>
                <a:ea typeface="+mn-ea"/>
                <a:cs typeface="+mn-cs"/>
              </a:rPr>
              <a:t> </a:t>
            </a:r>
            <a:r>
              <a:rPr lang="en-US" sz="1600" kern="1200">
                <a:solidFill>
                  <a:srgbClr val="FFFFFF"/>
                </a:solidFill>
                <a:latin typeface="+mn-lt"/>
                <a:ea typeface="+mn-ea"/>
                <a:cs typeface="+mn-cs"/>
              </a:rPr>
              <a:t>will</a:t>
            </a:r>
            <a:r>
              <a:rPr lang="en-US" sz="1600" kern="1200" spc="-50">
                <a:solidFill>
                  <a:srgbClr val="FFFFFF"/>
                </a:solidFill>
                <a:latin typeface="+mn-lt"/>
                <a:ea typeface="+mn-ea"/>
                <a:cs typeface="+mn-cs"/>
              </a:rPr>
              <a:t> </a:t>
            </a:r>
            <a:r>
              <a:rPr lang="en-US" sz="1600" kern="1200">
                <a:solidFill>
                  <a:srgbClr val="FFFFFF"/>
                </a:solidFill>
                <a:latin typeface="+mn-lt"/>
                <a:ea typeface="+mn-ea"/>
                <a:cs typeface="+mn-cs"/>
              </a:rPr>
              <a:t>use</a:t>
            </a:r>
            <a:r>
              <a:rPr lang="en-US" sz="1600" kern="1200" spc="-15">
                <a:solidFill>
                  <a:srgbClr val="FFFFFF"/>
                </a:solidFill>
                <a:latin typeface="+mn-lt"/>
                <a:ea typeface="+mn-ea"/>
                <a:cs typeface="+mn-cs"/>
              </a:rPr>
              <a:t> </a:t>
            </a:r>
            <a:r>
              <a:rPr lang="en-US" sz="1600" b="1" kern="1200" spc="-10">
                <a:solidFill>
                  <a:srgbClr val="FFFFFF"/>
                </a:solidFill>
                <a:latin typeface="+mn-lt"/>
                <a:ea typeface="+mn-ea"/>
                <a:cs typeface="+mn-cs"/>
              </a:rPr>
              <a:t>Usage-</a:t>
            </a:r>
            <a:r>
              <a:rPr lang="en-US" sz="1600" b="1" kern="1200">
                <a:solidFill>
                  <a:srgbClr val="FFFFFF"/>
                </a:solidFill>
                <a:latin typeface="+mn-lt"/>
                <a:ea typeface="+mn-ea"/>
                <a:cs typeface="+mn-cs"/>
              </a:rPr>
              <a:t>based</a:t>
            </a:r>
            <a:r>
              <a:rPr lang="en-US" sz="1600" b="1" kern="1200" spc="-75">
                <a:solidFill>
                  <a:srgbClr val="FFFFFF"/>
                </a:solidFill>
                <a:latin typeface="+mn-lt"/>
                <a:ea typeface="+mn-ea"/>
                <a:cs typeface="+mn-cs"/>
              </a:rPr>
              <a:t> </a:t>
            </a:r>
            <a:r>
              <a:rPr lang="en-US" sz="1600" b="1" kern="1200">
                <a:solidFill>
                  <a:srgbClr val="FFFFFF"/>
                </a:solidFill>
                <a:latin typeface="+mn-lt"/>
                <a:ea typeface="+mn-ea"/>
                <a:cs typeface="+mn-cs"/>
              </a:rPr>
              <a:t>definition</a:t>
            </a:r>
            <a:r>
              <a:rPr lang="en-US" sz="1600" b="1" kern="1200" spc="-30">
                <a:solidFill>
                  <a:srgbClr val="FFFFFF"/>
                </a:solidFill>
                <a:latin typeface="+mn-lt"/>
                <a:ea typeface="+mn-ea"/>
                <a:cs typeface="+mn-cs"/>
              </a:rPr>
              <a:t> </a:t>
            </a:r>
            <a:r>
              <a:rPr lang="en-US" sz="1600" kern="1200">
                <a:solidFill>
                  <a:srgbClr val="FFFFFF"/>
                </a:solidFill>
                <a:latin typeface="+mn-lt"/>
                <a:ea typeface="+mn-ea"/>
                <a:cs typeface="+mn-cs"/>
              </a:rPr>
              <a:t>to</a:t>
            </a:r>
            <a:r>
              <a:rPr lang="en-US" sz="1600" kern="1200" spc="-70">
                <a:solidFill>
                  <a:srgbClr val="FFFFFF"/>
                </a:solidFill>
                <a:latin typeface="+mn-lt"/>
                <a:ea typeface="+mn-ea"/>
                <a:cs typeface="+mn-cs"/>
              </a:rPr>
              <a:t> </a:t>
            </a:r>
            <a:r>
              <a:rPr lang="en-US" sz="1600" kern="1200">
                <a:solidFill>
                  <a:srgbClr val="FFFFFF"/>
                </a:solidFill>
                <a:latin typeface="+mn-lt"/>
                <a:ea typeface="+mn-ea"/>
                <a:cs typeface="+mn-cs"/>
              </a:rPr>
              <a:t>define</a:t>
            </a:r>
            <a:r>
              <a:rPr lang="en-US" sz="1600" kern="1200" spc="-35">
                <a:solidFill>
                  <a:srgbClr val="FFFFFF"/>
                </a:solidFill>
                <a:latin typeface="+mn-lt"/>
                <a:ea typeface="+mn-ea"/>
                <a:cs typeface="+mn-cs"/>
              </a:rPr>
              <a:t> </a:t>
            </a:r>
            <a:r>
              <a:rPr lang="en-US" sz="1600" kern="1200" spc="-10">
                <a:solidFill>
                  <a:srgbClr val="FFFFFF"/>
                </a:solidFill>
                <a:latin typeface="+mn-lt"/>
                <a:ea typeface="+mn-ea"/>
                <a:cs typeface="+mn-cs"/>
              </a:rPr>
              <a:t>churn.</a:t>
            </a:r>
            <a:endParaRPr lang="en-US" sz="1600" kern="1200">
              <a:solidFill>
                <a:srgbClr val="FFFFFF"/>
              </a:solidFill>
              <a:latin typeface="+mn-lt"/>
              <a:ea typeface="+mn-ea"/>
              <a:cs typeface="+mn-cs"/>
            </a:endParaRP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6657715" y="467271"/>
            <a:ext cx="4195674" cy="2052522"/>
          </a:xfrm>
          <a:prstGeom prst="rect">
            <a:avLst/>
          </a:prstGeom>
        </p:spPr>
        <p:txBody>
          <a:bodyPr vert="horz" lIns="91440" tIns="45720" rIns="91440" bIns="45720" rtlCol="0" anchor="b">
            <a:normAutofit/>
          </a:bodyPr>
          <a:lstStyle/>
          <a:p>
            <a:pPr marL="12700" marR="5080" algn="l" rtl="0">
              <a:lnSpc>
                <a:spcPct val="90000"/>
              </a:lnSpc>
              <a:spcBef>
                <a:spcPct val="0"/>
              </a:spcBef>
            </a:pPr>
            <a:r>
              <a:rPr lang="en-US" sz="3500" kern="1200" spc="-40">
                <a:solidFill>
                  <a:schemeClr val="tx1"/>
                </a:solidFill>
                <a:latin typeface="+mj-lt"/>
                <a:ea typeface="+mj-ea"/>
                <a:cs typeface="+mj-cs"/>
              </a:rPr>
              <a:t>UNDERSTANDING</a:t>
            </a:r>
            <a:r>
              <a:rPr lang="en-US" sz="3500" kern="1200" spc="-105">
                <a:solidFill>
                  <a:schemeClr val="tx1"/>
                </a:solidFill>
                <a:latin typeface="+mj-lt"/>
                <a:ea typeface="+mj-ea"/>
                <a:cs typeface="+mj-cs"/>
              </a:rPr>
              <a:t> </a:t>
            </a:r>
            <a:r>
              <a:rPr lang="en-US" sz="3500" kern="1200">
                <a:solidFill>
                  <a:schemeClr val="tx1"/>
                </a:solidFill>
                <a:latin typeface="+mj-lt"/>
                <a:ea typeface="+mj-ea"/>
                <a:cs typeface="+mj-cs"/>
              </a:rPr>
              <a:t>THE</a:t>
            </a:r>
            <a:r>
              <a:rPr lang="en-US" sz="3500" kern="1200" spc="-140">
                <a:solidFill>
                  <a:schemeClr val="tx1"/>
                </a:solidFill>
                <a:latin typeface="+mj-lt"/>
                <a:ea typeface="+mj-ea"/>
                <a:cs typeface="+mj-cs"/>
              </a:rPr>
              <a:t> </a:t>
            </a:r>
            <a:r>
              <a:rPr lang="en-US" sz="3500" kern="1200">
                <a:solidFill>
                  <a:schemeClr val="tx1"/>
                </a:solidFill>
                <a:latin typeface="+mj-lt"/>
                <a:ea typeface="+mj-ea"/>
                <a:cs typeface="+mj-cs"/>
              </a:rPr>
              <a:t>BUSINESS</a:t>
            </a:r>
            <a:r>
              <a:rPr lang="en-US" sz="3500" kern="1200" spc="-165">
                <a:solidFill>
                  <a:schemeClr val="tx1"/>
                </a:solidFill>
                <a:latin typeface="+mj-lt"/>
                <a:ea typeface="+mj-ea"/>
                <a:cs typeface="+mj-cs"/>
              </a:rPr>
              <a:t> </a:t>
            </a:r>
            <a:r>
              <a:rPr lang="en-US" sz="3500" kern="1200" spc="-10">
                <a:solidFill>
                  <a:schemeClr val="tx1"/>
                </a:solidFill>
                <a:latin typeface="+mj-lt"/>
                <a:ea typeface="+mj-ea"/>
                <a:cs typeface="+mj-cs"/>
              </a:rPr>
              <a:t>OBJECTIVE </a:t>
            </a:r>
            <a:r>
              <a:rPr lang="en-US" sz="3500" kern="1200">
                <a:solidFill>
                  <a:schemeClr val="tx1"/>
                </a:solidFill>
                <a:latin typeface="+mj-lt"/>
                <a:ea typeface="+mj-ea"/>
                <a:cs typeface="+mj-cs"/>
              </a:rPr>
              <a:t>AND</a:t>
            </a:r>
            <a:r>
              <a:rPr lang="en-US" sz="3500" kern="1200" spc="-80">
                <a:solidFill>
                  <a:schemeClr val="tx1"/>
                </a:solidFill>
                <a:latin typeface="+mj-lt"/>
                <a:ea typeface="+mj-ea"/>
                <a:cs typeface="+mj-cs"/>
              </a:rPr>
              <a:t> </a:t>
            </a:r>
            <a:r>
              <a:rPr lang="en-US" sz="3500" kern="1200">
                <a:solidFill>
                  <a:schemeClr val="tx1"/>
                </a:solidFill>
                <a:latin typeface="+mj-lt"/>
                <a:ea typeface="+mj-ea"/>
                <a:cs typeface="+mj-cs"/>
              </a:rPr>
              <a:t>THE</a:t>
            </a:r>
            <a:r>
              <a:rPr lang="en-US" sz="3500" kern="1200" spc="-40">
                <a:solidFill>
                  <a:schemeClr val="tx1"/>
                </a:solidFill>
                <a:latin typeface="+mj-lt"/>
                <a:ea typeface="+mj-ea"/>
                <a:cs typeface="+mj-cs"/>
              </a:rPr>
              <a:t> </a:t>
            </a:r>
            <a:r>
              <a:rPr lang="en-US" sz="3500" kern="1200" spc="-20">
                <a:solidFill>
                  <a:schemeClr val="tx1"/>
                </a:solidFill>
                <a:latin typeface="+mj-lt"/>
                <a:ea typeface="+mj-ea"/>
                <a:cs typeface="+mj-cs"/>
              </a:rPr>
              <a:t>DATA</a:t>
            </a:r>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Report Add">
            <a:extLst>
              <a:ext uri="{FF2B5EF4-FFF2-40B4-BE49-F238E27FC236}">
                <a16:creationId xmlns:a16="http://schemas.microsoft.com/office/drawing/2014/main" id="{0F680781-DD90-ADDE-5611-48B396BC37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3" name="object 3"/>
          <p:cNvSpPr txBox="1"/>
          <p:nvPr/>
        </p:nvSpPr>
        <p:spPr>
          <a:xfrm>
            <a:off x="6695359" y="2990818"/>
            <a:ext cx="4158031" cy="2913872"/>
          </a:xfrm>
          <a:prstGeom prst="rect">
            <a:avLst/>
          </a:prstGeom>
        </p:spPr>
        <p:txBody>
          <a:bodyPr vert="horz" lIns="91440" tIns="45720" rIns="91440" bIns="45720" rtlCol="0" anchor="t">
            <a:normAutofit/>
          </a:bodyPr>
          <a:lstStyle/>
          <a:p>
            <a:pPr marR="5080" algn="l" rtl="0">
              <a:lnSpc>
                <a:spcPct val="90000"/>
              </a:lnSpc>
              <a:spcBef>
                <a:spcPts val="440"/>
              </a:spcBef>
              <a:tabLst>
                <a:tab pos="241300" algn="l"/>
              </a:tabLst>
            </a:pPr>
            <a:r>
              <a:rPr lang="en-US" sz="2000" kern="1200" dirty="0">
                <a:solidFill>
                  <a:schemeClr val="tx1">
                    <a:alpha val="80000"/>
                  </a:schemeClr>
                </a:solidFill>
                <a:latin typeface="+mn-lt"/>
                <a:ea typeface="+mn-ea"/>
                <a:cs typeface="+mn-cs"/>
              </a:rPr>
              <a:t>The</a:t>
            </a:r>
            <a:r>
              <a:rPr lang="en-US" sz="2000" kern="1200" spc="-25" dirty="0">
                <a:solidFill>
                  <a:schemeClr val="tx1">
                    <a:alpha val="80000"/>
                  </a:schemeClr>
                </a:solidFill>
                <a:latin typeface="+mn-lt"/>
                <a:ea typeface="+mn-ea"/>
                <a:cs typeface="+mn-cs"/>
              </a:rPr>
              <a:t> </a:t>
            </a:r>
            <a:r>
              <a:rPr lang="en-US" sz="2000" b="1" kern="1200" dirty="0">
                <a:solidFill>
                  <a:schemeClr val="tx1">
                    <a:alpha val="80000"/>
                  </a:schemeClr>
                </a:solidFill>
                <a:latin typeface="+mn-lt"/>
                <a:ea typeface="+mn-ea"/>
                <a:cs typeface="+mn-cs"/>
              </a:rPr>
              <a:t>business</a:t>
            </a:r>
            <a:r>
              <a:rPr lang="en-US" sz="2000" b="1" kern="1200" spc="-105" dirty="0">
                <a:solidFill>
                  <a:schemeClr val="tx1">
                    <a:alpha val="80000"/>
                  </a:schemeClr>
                </a:solidFill>
                <a:latin typeface="+mn-lt"/>
                <a:ea typeface="+mn-ea"/>
                <a:cs typeface="+mn-cs"/>
              </a:rPr>
              <a:t> </a:t>
            </a:r>
            <a:r>
              <a:rPr lang="en-US" sz="2000" b="1" kern="1200" dirty="0">
                <a:solidFill>
                  <a:schemeClr val="tx1">
                    <a:alpha val="80000"/>
                  </a:schemeClr>
                </a:solidFill>
                <a:latin typeface="+mn-lt"/>
                <a:ea typeface="+mn-ea"/>
                <a:cs typeface="+mn-cs"/>
              </a:rPr>
              <a:t>objective</a:t>
            </a:r>
            <a:r>
              <a:rPr lang="en-US" sz="2000" b="1" kern="1200" spc="-75"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is</a:t>
            </a:r>
            <a:r>
              <a:rPr lang="en-US" sz="2000" kern="1200" spc="-3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to</a:t>
            </a:r>
            <a:r>
              <a:rPr lang="en-US" sz="2000" kern="1200" spc="-5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predict the</a:t>
            </a:r>
            <a:r>
              <a:rPr lang="en-US" sz="2000" kern="1200" spc="-3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churn in</a:t>
            </a:r>
            <a:r>
              <a:rPr lang="en-US" sz="2000" kern="1200" spc="-5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the</a:t>
            </a:r>
            <a:r>
              <a:rPr lang="en-US" sz="2000" kern="1200" spc="-25"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last</a:t>
            </a:r>
            <a:r>
              <a:rPr lang="en-US" sz="2000" kern="1200" spc="-45"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month</a:t>
            </a:r>
            <a:r>
              <a:rPr lang="en-US" sz="2000" kern="1200" spc="-35" dirty="0">
                <a:solidFill>
                  <a:schemeClr val="tx1">
                    <a:alpha val="80000"/>
                  </a:schemeClr>
                </a:solidFill>
                <a:latin typeface="+mn-lt"/>
                <a:ea typeface="+mn-ea"/>
                <a:cs typeface="+mn-cs"/>
              </a:rPr>
              <a:t> </a:t>
            </a:r>
            <a:r>
              <a:rPr lang="en-US" sz="2000" kern="1200" spc="-10" dirty="0">
                <a:solidFill>
                  <a:schemeClr val="tx1">
                    <a:alpha val="80000"/>
                  </a:schemeClr>
                </a:solidFill>
                <a:latin typeface="+mn-lt"/>
                <a:ea typeface="+mn-ea"/>
                <a:cs typeface="+mn-cs"/>
              </a:rPr>
              <a:t>using </a:t>
            </a:r>
            <a:r>
              <a:rPr lang="en-US" sz="2000" kern="1200" dirty="0">
                <a:solidFill>
                  <a:schemeClr val="tx1">
                    <a:alpha val="80000"/>
                  </a:schemeClr>
                </a:solidFill>
                <a:latin typeface="+mn-lt"/>
                <a:ea typeface="+mn-ea"/>
                <a:cs typeface="+mn-cs"/>
              </a:rPr>
              <a:t>the</a:t>
            </a:r>
            <a:r>
              <a:rPr lang="en-US" sz="2000" kern="1200" spc="-5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data</a:t>
            </a:r>
            <a:r>
              <a:rPr lang="en-US" sz="2000" kern="1200" spc="-65"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from</a:t>
            </a:r>
            <a:r>
              <a:rPr lang="en-US" sz="2000" kern="1200" spc="-85"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the</a:t>
            </a:r>
            <a:r>
              <a:rPr lang="en-US" sz="2000" kern="1200" spc="-5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first</a:t>
            </a:r>
            <a:r>
              <a:rPr lang="en-US" sz="2000" kern="1200" spc="-9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three</a:t>
            </a:r>
            <a:r>
              <a:rPr lang="en-US" sz="2000" kern="1200" spc="-5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months.</a:t>
            </a:r>
            <a:r>
              <a:rPr lang="en-US" sz="2000" kern="1200" spc="-50" dirty="0">
                <a:solidFill>
                  <a:schemeClr val="tx1">
                    <a:alpha val="80000"/>
                  </a:schemeClr>
                </a:solidFill>
                <a:latin typeface="+mn-lt"/>
                <a:ea typeface="+mn-ea"/>
                <a:cs typeface="+mn-cs"/>
              </a:rPr>
              <a:t> </a:t>
            </a:r>
            <a:r>
              <a:rPr lang="en-US" sz="2000" kern="1200" spc="-90" dirty="0">
                <a:solidFill>
                  <a:schemeClr val="tx1">
                    <a:alpha val="80000"/>
                  </a:schemeClr>
                </a:solidFill>
                <a:latin typeface="+mn-lt"/>
                <a:ea typeface="+mn-ea"/>
                <a:cs typeface="+mn-cs"/>
              </a:rPr>
              <a:t>To</a:t>
            </a:r>
            <a:r>
              <a:rPr lang="en-US" sz="2000" kern="1200" spc="-5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do</a:t>
            </a:r>
            <a:r>
              <a:rPr lang="en-US" sz="2000" kern="1200" spc="-45"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this</a:t>
            </a:r>
            <a:r>
              <a:rPr lang="en-US" sz="2000" kern="1200" spc="-4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task</a:t>
            </a:r>
            <a:r>
              <a:rPr lang="en-US" sz="2000" kern="1200" spc="-60" dirty="0">
                <a:solidFill>
                  <a:schemeClr val="tx1">
                    <a:alpha val="80000"/>
                  </a:schemeClr>
                </a:solidFill>
                <a:latin typeface="+mn-lt"/>
                <a:ea typeface="+mn-ea"/>
                <a:cs typeface="+mn-cs"/>
              </a:rPr>
              <a:t> </a:t>
            </a:r>
            <a:r>
              <a:rPr lang="en-US" sz="2000" kern="1200" spc="-10" dirty="0">
                <a:solidFill>
                  <a:schemeClr val="tx1">
                    <a:alpha val="80000"/>
                  </a:schemeClr>
                </a:solidFill>
                <a:latin typeface="+mn-lt"/>
                <a:ea typeface="+mn-ea"/>
                <a:cs typeface="+mn-cs"/>
              </a:rPr>
              <a:t>well, understanding</a:t>
            </a:r>
            <a:r>
              <a:rPr lang="en-US" sz="2000" kern="1200" spc="-6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the</a:t>
            </a:r>
            <a:r>
              <a:rPr lang="en-US" sz="2000" kern="1200" spc="-65"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typical</a:t>
            </a:r>
            <a:r>
              <a:rPr lang="en-US" sz="2000" kern="1200" spc="-7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customer</a:t>
            </a:r>
            <a:r>
              <a:rPr lang="en-US" sz="2000" kern="1200" spc="-65" dirty="0">
                <a:solidFill>
                  <a:schemeClr val="tx1">
                    <a:alpha val="80000"/>
                  </a:schemeClr>
                </a:solidFill>
                <a:latin typeface="+mn-lt"/>
                <a:ea typeface="+mn-ea"/>
                <a:cs typeface="+mn-cs"/>
              </a:rPr>
              <a:t> </a:t>
            </a:r>
            <a:r>
              <a:rPr lang="en-US" sz="2000" kern="1200" dirty="0" err="1">
                <a:solidFill>
                  <a:schemeClr val="tx1">
                    <a:alpha val="80000"/>
                  </a:schemeClr>
                </a:solidFill>
                <a:latin typeface="+mn-lt"/>
                <a:ea typeface="+mn-ea"/>
                <a:cs typeface="+mn-cs"/>
              </a:rPr>
              <a:t>behaviour</a:t>
            </a:r>
            <a:r>
              <a:rPr lang="en-US" sz="2000" kern="1200" spc="-6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during</a:t>
            </a:r>
            <a:r>
              <a:rPr lang="en-US" sz="2000" kern="1200" spc="-65"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churn</a:t>
            </a:r>
            <a:r>
              <a:rPr lang="en-US" sz="2000" kern="1200" spc="-40" dirty="0">
                <a:solidFill>
                  <a:schemeClr val="tx1">
                    <a:alpha val="80000"/>
                  </a:schemeClr>
                </a:solidFill>
                <a:latin typeface="+mn-lt"/>
                <a:ea typeface="+mn-ea"/>
                <a:cs typeface="+mn-cs"/>
              </a:rPr>
              <a:t> </a:t>
            </a:r>
            <a:r>
              <a:rPr lang="en-US" sz="2000" kern="1200" dirty="0">
                <a:solidFill>
                  <a:schemeClr val="tx1">
                    <a:alpha val="80000"/>
                  </a:schemeClr>
                </a:solidFill>
                <a:latin typeface="+mn-lt"/>
                <a:ea typeface="+mn-ea"/>
                <a:cs typeface="+mn-cs"/>
              </a:rPr>
              <a:t>will</a:t>
            </a:r>
            <a:r>
              <a:rPr lang="en-US" sz="2000" kern="1200" spc="-114" dirty="0">
                <a:solidFill>
                  <a:schemeClr val="tx1">
                    <a:alpha val="80000"/>
                  </a:schemeClr>
                </a:solidFill>
                <a:latin typeface="+mn-lt"/>
                <a:ea typeface="+mn-ea"/>
                <a:cs typeface="+mn-cs"/>
              </a:rPr>
              <a:t> </a:t>
            </a:r>
            <a:r>
              <a:rPr lang="en-US" sz="2000" kern="1200" spc="-25" dirty="0">
                <a:solidFill>
                  <a:schemeClr val="tx1">
                    <a:alpha val="80000"/>
                  </a:schemeClr>
                </a:solidFill>
                <a:latin typeface="+mn-lt"/>
                <a:ea typeface="+mn-ea"/>
                <a:cs typeface="+mn-cs"/>
              </a:rPr>
              <a:t>be </a:t>
            </a:r>
            <a:r>
              <a:rPr lang="en-US" sz="2000" kern="1200" spc="-10" dirty="0">
                <a:solidFill>
                  <a:schemeClr val="tx1">
                    <a:alpha val="80000"/>
                  </a:schemeClr>
                </a:solidFill>
                <a:latin typeface="+mn-lt"/>
                <a:ea typeface="+mn-ea"/>
                <a:cs typeface="+mn-cs"/>
              </a:rPr>
              <a:t>helpful.</a:t>
            </a:r>
            <a:endParaRPr lang="en-US" sz="2000" kern="1200" dirty="0">
              <a:solidFill>
                <a:schemeClr val="tx1">
                  <a:alpha val="80000"/>
                </a:schemeClr>
              </a:solidFill>
              <a:latin typeface="+mn-lt"/>
              <a:ea typeface="+mn-ea"/>
              <a:cs typeface="+mn-cs"/>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BC9E7FE-E3C8-78F7-C88D-E17C16D6DFDC}"/>
              </a:ext>
            </a:extLst>
          </p:cNvPr>
          <p:cNvPicPr>
            <a:picLocks noChangeAspect="1"/>
          </p:cNvPicPr>
          <p:nvPr/>
        </p:nvPicPr>
        <p:blipFill rotWithShape="1">
          <a:blip r:embed="rId2"/>
          <a:srcRect l="44827" r="569"/>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61801" y="328512"/>
            <a:ext cx="4778387" cy="1628970"/>
          </a:xfrm>
          <a:prstGeom prst="rect">
            <a:avLst/>
          </a:prstGeom>
        </p:spPr>
        <p:txBody>
          <a:bodyPr vert="horz" lIns="91440" tIns="45720" rIns="91440" bIns="45720" rtlCol="0" anchor="ctr">
            <a:normAutofit/>
          </a:bodyPr>
          <a:lstStyle/>
          <a:p>
            <a:pPr marL="12700" marR="5080" algn="l" rtl="0">
              <a:lnSpc>
                <a:spcPct val="90000"/>
              </a:lnSpc>
              <a:spcBef>
                <a:spcPct val="0"/>
              </a:spcBef>
            </a:pPr>
            <a:r>
              <a:rPr lang="en-US" sz="3700" kern="1200" spc="-40">
                <a:latin typeface="+mj-lt"/>
                <a:cs typeface="+mj-cs"/>
              </a:rPr>
              <a:t>UNDERSTANDING</a:t>
            </a:r>
            <a:r>
              <a:rPr lang="en-US" sz="3700" kern="1200" spc="-145">
                <a:latin typeface="+mj-lt"/>
                <a:cs typeface="+mj-cs"/>
              </a:rPr>
              <a:t> </a:t>
            </a:r>
            <a:r>
              <a:rPr lang="en-US" sz="3700" kern="1200" spc="-25">
                <a:latin typeface="+mj-lt"/>
                <a:cs typeface="+mj-cs"/>
              </a:rPr>
              <a:t>CUSTOMER</a:t>
            </a:r>
            <a:r>
              <a:rPr lang="en-US" sz="3700" kern="1200" spc="-204">
                <a:latin typeface="+mj-lt"/>
                <a:cs typeface="+mj-cs"/>
              </a:rPr>
              <a:t> </a:t>
            </a:r>
            <a:r>
              <a:rPr lang="en-US" sz="3700" kern="1200" spc="-10">
                <a:latin typeface="+mj-lt"/>
                <a:cs typeface="+mj-cs"/>
              </a:rPr>
              <a:t>BEHAVIOUR </a:t>
            </a:r>
            <a:r>
              <a:rPr lang="en-US" sz="3700" kern="1200">
                <a:latin typeface="+mj-lt"/>
                <a:cs typeface="+mj-cs"/>
              </a:rPr>
              <a:t>DURING</a:t>
            </a:r>
            <a:r>
              <a:rPr lang="en-US" sz="3700" kern="1200" spc="-145">
                <a:latin typeface="+mj-lt"/>
                <a:cs typeface="+mj-cs"/>
              </a:rPr>
              <a:t> </a:t>
            </a:r>
            <a:r>
              <a:rPr lang="en-US" sz="3700" kern="1200" spc="-10">
                <a:latin typeface="+mj-lt"/>
                <a:cs typeface="+mj-cs"/>
              </a:rPr>
              <a:t>CHURN</a:t>
            </a:r>
          </a:p>
        </p:txBody>
      </p:sp>
      <p:sp>
        <p:nvSpPr>
          <p:cNvPr id="3" name="object 3"/>
          <p:cNvSpPr txBox="1"/>
          <p:nvPr/>
        </p:nvSpPr>
        <p:spPr>
          <a:xfrm>
            <a:off x="761801" y="2884929"/>
            <a:ext cx="4659756" cy="3374137"/>
          </a:xfrm>
          <a:prstGeom prst="rect">
            <a:avLst/>
          </a:prstGeom>
        </p:spPr>
        <p:txBody>
          <a:bodyPr vert="horz" lIns="91440" tIns="45720" rIns="91440" bIns="45720" rtlCol="0" anchor="ctr">
            <a:normAutofit/>
          </a:bodyPr>
          <a:lstStyle/>
          <a:p>
            <a:pPr marL="240029" marR="309880" indent="-228600" algn="l" rtl="0">
              <a:lnSpc>
                <a:spcPct val="90000"/>
              </a:lnSpc>
              <a:spcBef>
                <a:spcPts val="490"/>
              </a:spcBef>
              <a:buFont typeface="Arial" panose="020B0604020202020204" pitchFamily="34" charset="0"/>
              <a:buChar char="•"/>
              <a:tabLst>
                <a:tab pos="241300" algn="l"/>
              </a:tabLst>
            </a:pPr>
            <a:r>
              <a:rPr lang="en-US" sz="1900" kern="1200">
                <a:solidFill>
                  <a:schemeClr val="tx1"/>
                </a:solidFill>
                <a:latin typeface="+mn-lt"/>
                <a:ea typeface="+mn-ea"/>
                <a:cs typeface="+mn-cs"/>
              </a:rPr>
              <a:t>In</a:t>
            </a:r>
            <a:r>
              <a:rPr lang="en-US" sz="1900" kern="1200" spc="-35">
                <a:solidFill>
                  <a:schemeClr val="tx1"/>
                </a:solidFill>
                <a:latin typeface="+mn-lt"/>
                <a:ea typeface="+mn-ea"/>
                <a:cs typeface="+mn-cs"/>
              </a:rPr>
              <a:t> </a:t>
            </a:r>
            <a:r>
              <a:rPr lang="en-US" sz="1900" kern="1200">
                <a:solidFill>
                  <a:schemeClr val="tx1"/>
                </a:solidFill>
                <a:latin typeface="+mn-lt"/>
                <a:ea typeface="+mn-ea"/>
                <a:cs typeface="+mn-cs"/>
              </a:rPr>
              <a:t>churn</a:t>
            </a:r>
            <a:r>
              <a:rPr lang="en-US" sz="1900" kern="1200" spc="-10">
                <a:solidFill>
                  <a:schemeClr val="tx1"/>
                </a:solidFill>
                <a:latin typeface="+mn-lt"/>
                <a:ea typeface="+mn-ea"/>
                <a:cs typeface="+mn-cs"/>
              </a:rPr>
              <a:t> </a:t>
            </a:r>
            <a:r>
              <a:rPr lang="en-US" sz="1900" kern="1200">
                <a:solidFill>
                  <a:schemeClr val="tx1"/>
                </a:solidFill>
                <a:latin typeface="+mn-lt"/>
                <a:ea typeface="+mn-ea"/>
                <a:cs typeface="+mn-cs"/>
              </a:rPr>
              <a:t>prediction,</a:t>
            </a:r>
            <a:r>
              <a:rPr lang="en-US" sz="1900" kern="1200" spc="-35">
                <a:solidFill>
                  <a:schemeClr val="tx1"/>
                </a:solidFill>
                <a:latin typeface="+mn-lt"/>
                <a:ea typeface="+mn-ea"/>
                <a:cs typeface="+mn-cs"/>
              </a:rPr>
              <a:t> </a:t>
            </a:r>
            <a:r>
              <a:rPr lang="en-US" sz="1900" kern="1200">
                <a:solidFill>
                  <a:schemeClr val="tx1"/>
                </a:solidFill>
                <a:latin typeface="+mn-lt"/>
                <a:ea typeface="+mn-ea"/>
                <a:cs typeface="+mn-cs"/>
              </a:rPr>
              <a:t>we</a:t>
            </a:r>
            <a:r>
              <a:rPr lang="en-US" sz="1900" kern="1200" spc="-50">
                <a:solidFill>
                  <a:schemeClr val="tx1"/>
                </a:solidFill>
                <a:latin typeface="+mn-lt"/>
                <a:ea typeface="+mn-ea"/>
                <a:cs typeface="+mn-cs"/>
              </a:rPr>
              <a:t> </a:t>
            </a:r>
            <a:r>
              <a:rPr lang="en-US" sz="1900" kern="1200">
                <a:solidFill>
                  <a:schemeClr val="tx1"/>
                </a:solidFill>
                <a:latin typeface="+mn-lt"/>
                <a:ea typeface="+mn-ea"/>
                <a:cs typeface="+mn-cs"/>
              </a:rPr>
              <a:t>assume</a:t>
            </a:r>
            <a:r>
              <a:rPr lang="en-US" sz="1900" kern="1200" spc="-30">
                <a:solidFill>
                  <a:schemeClr val="tx1"/>
                </a:solidFill>
                <a:latin typeface="+mn-lt"/>
                <a:ea typeface="+mn-ea"/>
                <a:cs typeface="+mn-cs"/>
              </a:rPr>
              <a:t> </a:t>
            </a:r>
            <a:r>
              <a:rPr lang="en-US" sz="1900" kern="1200">
                <a:solidFill>
                  <a:schemeClr val="tx1"/>
                </a:solidFill>
                <a:latin typeface="+mn-lt"/>
                <a:ea typeface="+mn-ea"/>
                <a:cs typeface="+mn-cs"/>
              </a:rPr>
              <a:t>that</a:t>
            </a:r>
            <a:r>
              <a:rPr lang="en-US" sz="1900" kern="1200" spc="-50">
                <a:solidFill>
                  <a:schemeClr val="tx1"/>
                </a:solidFill>
                <a:latin typeface="+mn-lt"/>
                <a:ea typeface="+mn-ea"/>
                <a:cs typeface="+mn-cs"/>
              </a:rPr>
              <a:t> </a:t>
            </a:r>
            <a:r>
              <a:rPr lang="en-US" sz="1900" kern="1200">
                <a:solidFill>
                  <a:schemeClr val="tx1"/>
                </a:solidFill>
                <a:latin typeface="+mn-lt"/>
                <a:ea typeface="+mn-ea"/>
                <a:cs typeface="+mn-cs"/>
              </a:rPr>
              <a:t>there</a:t>
            </a:r>
            <a:r>
              <a:rPr lang="en-US" sz="1900" kern="1200" spc="-35">
                <a:solidFill>
                  <a:schemeClr val="tx1"/>
                </a:solidFill>
                <a:latin typeface="+mn-lt"/>
                <a:ea typeface="+mn-ea"/>
                <a:cs typeface="+mn-cs"/>
              </a:rPr>
              <a:t> </a:t>
            </a:r>
            <a:r>
              <a:rPr lang="en-US" sz="1900" kern="1200">
                <a:solidFill>
                  <a:schemeClr val="tx1"/>
                </a:solidFill>
                <a:latin typeface="+mn-lt"/>
                <a:ea typeface="+mn-ea"/>
                <a:cs typeface="+mn-cs"/>
              </a:rPr>
              <a:t>are</a:t>
            </a:r>
            <a:r>
              <a:rPr lang="en-US" sz="1900" kern="1200" spc="-20">
                <a:solidFill>
                  <a:schemeClr val="tx1"/>
                </a:solidFill>
                <a:latin typeface="+mn-lt"/>
                <a:ea typeface="+mn-ea"/>
                <a:cs typeface="+mn-cs"/>
              </a:rPr>
              <a:t> </a:t>
            </a:r>
            <a:r>
              <a:rPr lang="en-US" sz="1900" b="1" kern="1200">
                <a:solidFill>
                  <a:schemeClr val="tx1"/>
                </a:solidFill>
                <a:latin typeface="+mn-lt"/>
                <a:ea typeface="+mn-ea"/>
                <a:cs typeface="+mn-cs"/>
              </a:rPr>
              <a:t>3</a:t>
            </a:r>
            <a:r>
              <a:rPr lang="en-US" sz="1900" b="1" kern="1200" spc="-25">
                <a:solidFill>
                  <a:schemeClr val="tx1"/>
                </a:solidFill>
                <a:latin typeface="+mn-lt"/>
                <a:ea typeface="+mn-ea"/>
                <a:cs typeface="+mn-cs"/>
              </a:rPr>
              <a:t> </a:t>
            </a:r>
            <a:r>
              <a:rPr lang="en-US" sz="1900" b="1" kern="1200">
                <a:solidFill>
                  <a:schemeClr val="tx1"/>
                </a:solidFill>
                <a:latin typeface="+mn-lt"/>
                <a:ea typeface="+mn-ea"/>
                <a:cs typeface="+mn-cs"/>
              </a:rPr>
              <a:t>phases</a:t>
            </a:r>
            <a:r>
              <a:rPr lang="en-US" sz="1900" b="1" kern="1200" spc="-80">
                <a:solidFill>
                  <a:schemeClr val="tx1"/>
                </a:solidFill>
                <a:latin typeface="+mn-lt"/>
                <a:ea typeface="+mn-ea"/>
                <a:cs typeface="+mn-cs"/>
              </a:rPr>
              <a:t> </a:t>
            </a:r>
            <a:r>
              <a:rPr lang="en-US" sz="1900" kern="1200">
                <a:solidFill>
                  <a:schemeClr val="tx1"/>
                </a:solidFill>
                <a:latin typeface="+mn-lt"/>
                <a:ea typeface="+mn-ea"/>
                <a:cs typeface="+mn-cs"/>
              </a:rPr>
              <a:t>of</a:t>
            </a:r>
            <a:r>
              <a:rPr lang="en-US" sz="1900" kern="1200" spc="-25">
                <a:solidFill>
                  <a:schemeClr val="tx1"/>
                </a:solidFill>
                <a:latin typeface="+mn-lt"/>
                <a:ea typeface="+mn-ea"/>
                <a:cs typeface="+mn-cs"/>
              </a:rPr>
              <a:t> </a:t>
            </a:r>
            <a:r>
              <a:rPr lang="en-US" sz="1900" kern="1200" spc="-10">
                <a:solidFill>
                  <a:schemeClr val="tx1"/>
                </a:solidFill>
                <a:latin typeface="+mn-lt"/>
                <a:ea typeface="+mn-ea"/>
                <a:cs typeface="+mn-cs"/>
              </a:rPr>
              <a:t>customer 	</a:t>
            </a:r>
            <a:r>
              <a:rPr lang="en-US" sz="1900" kern="1200">
                <a:solidFill>
                  <a:schemeClr val="tx1"/>
                </a:solidFill>
                <a:latin typeface="+mn-lt"/>
                <a:ea typeface="+mn-ea"/>
                <a:cs typeface="+mn-cs"/>
              </a:rPr>
              <a:t>life</a:t>
            </a:r>
            <a:r>
              <a:rPr lang="en-US" sz="1900" kern="1200" spc="-95">
                <a:solidFill>
                  <a:schemeClr val="tx1"/>
                </a:solidFill>
                <a:latin typeface="+mn-lt"/>
                <a:ea typeface="+mn-ea"/>
                <a:cs typeface="+mn-cs"/>
              </a:rPr>
              <a:t> </a:t>
            </a:r>
            <a:r>
              <a:rPr lang="en-US" sz="1900" kern="1200" spc="-10">
                <a:solidFill>
                  <a:schemeClr val="tx1"/>
                </a:solidFill>
                <a:latin typeface="+mn-lt"/>
                <a:ea typeface="+mn-ea"/>
                <a:cs typeface="+mn-cs"/>
              </a:rPr>
              <a:t>cycle:</a:t>
            </a:r>
            <a:endParaRPr lang="en-US" sz="1900" kern="1200">
              <a:solidFill>
                <a:schemeClr val="tx1"/>
              </a:solidFill>
              <a:latin typeface="+mn-lt"/>
              <a:ea typeface="+mn-ea"/>
              <a:cs typeface="+mn-cs"/>
            </a:endParaRPr>
          </a:p>
          <a:p>
            <a:pPr marL="527685" indent="-228600" algn="l" rtl="0">
              <a:lnSpc>
                <a:spcPct val="90000"/>
              </a:lnSpc>
              <a:spcBef>
                <a:spcPts val="635"/>
              </a:spcBef>
              <a:buFont typeface="Arial" panose="020B0604020202020204" pitchFamily="34" charset="0"/>
              <a:buChar char="•"/>
              <a:tabLst>
                <a:tab pos="527685" algn="l"/>
              </a:tabLst>
            </a:pPr>
            <a:r>
              <a:rPr lang="en-US" sz="1900" b="1" kern="1200">
                <a:solidFill>
                  <a:schemeClr val="tx1"/>
                </a:solidFill>
                <a:latin typeface="+mn-lt"/>
                <a:ea typeface="+mn-ea"/>
                <a:cs typeface="+mn-cs"/>
              </a:rPr>
              <a:t>The</a:t>
            </a:r>
            <a:r>
              <a:rPr lang="en-US" sz="1900" b="1" kern="1200" spc="-10">
                <a:solidFill>
                  <a:schemeClr val="tx1"/>
                </a:solidFill>
                <a:latin typeface="+mn-lt"/>
                <a:ea typeface="+mn-ea"/>
                <a:cs typeface="+mn-cs"/>
              </a:rPr>
              <a:t> </a:t>
            </a:r>
            <a:r>
              <a:rPr lang="en-US" sz="1900" b="1" kern="1200">
                <a:solidFill>
                  <a:schemeClr val="tx1"/>
                </a:solidFill>
                <a:latin typeface="+mn-lt"/>
                <a:ea typeface="+mn-ea"/>
                <a:cs typeface="+mn-cs"/>
              </a:rPr>
              <a:t>Good</a:t>
            </a:r>
            <a:r>
              <a:rPr lang="en-US" sz="1900" b="1" kern="1200" spc="-50">
                <a:solidFill>
                  <a:schemeClr val="tx1"/>
                </a:solidFill>
                <a:latin typeface="+mn-lt"/>
                <a:ea typeface="+mn-ea"/>
                <a:cs typeface="+mn-cs"/>
              </a:rPr>
              <a:t> </a:t>
            </a:r>
            <a:r>
              <a:rPr lang="en-US" sz="1900" b="1" kern="1200" spc="-10">
                <a:solidFill>
                  <a:schemeClr val="tx1"/>
                </a:solidFill>
                <a:latin typeface="+mn-lt"/>
                <a:ea typeface="+mn-ea"/>
                <a:cs typeface="+mn-cs"/>
              </a:rPr>
              <a:t>Phase</a:t>
            </a:r>
            <a:endParaRPr lang="en-US" sz="1900" kern="1200">
              <a:solidFill>
                <a:schemeClr val="tx1"/>
              </a:solidFill>
              <a:latin typeface="+mn-lt"/>
              <a:ea typeface="+mn-ea"/>
              <a:cs typeface="+mn-cs"/>
            </a:endParaRPr>
          </a:p>
          <a:p>
            <a:pPr marL="527685" indent="-228600" algn="l" rtl="0">
              <a:lnSpc>
                <a:spcPct val="90000"/>
              </a:lnSpc>
              <a:spcBef>
                <a:spcPts val="675"/>
              </a:spcBef>
              <a:buFont typeface="Arial" panose="020B0604020202020204" pitchFamily="34" charset="0"/>
              <a:buChar char="•"/>
              <a:tabLst>
                <a:tab pos="527685" algn="l"/>
              </a:tabLst>
            </a:pPr>
            <a:r>
              <a:rPr lang="en-US" sz="1900" b="1" kern="1200">
                <a:solidFill>
                  <a:schemeClr val="tx1"/>
                </a:solidFill>
                <a:latin typeface="+mn-lt"/>
                <a:ea typeface="+mn-ea"/>
                <a:cs typeface="+mn-cs"/>
              </a:rPr>
              <a:t>The</a:t>
            </a:r>
            <a:r>
              <a:rPr lang="en-US" sz="1900" b="1" kern="1200" spc="-5">
                <a:solidFill>
                  <a:schemeClr val="tx1"/>
                </a:solidFill>
                <a:latin typeface="+mn-lt"/>
                <a:ea typeface="+mn-ea"/>
                <a:cs typeface="+mn-cs"/>
              </a:rPr>
              <a:t> </a:t>
            </a:r>
            <a:r>
              <a:rPr lang="en-US" sz="1900" b="1" kern="1200">
                <a:solidFill>
                  <a:schemeClr val="tx1"/>
                </a:solidFill>
                <a:latin typeface="+mn-lt"/>
                <a:ea typeface="+mn-ea"/>
                <a:cs typeface="+mn-cs"/>
              </a:rPr>
              <a:t>Action</a:t>
            </a:r>
            <a:r>
              <a:rPr lang="en-US" sz="1900" b="1" kern="1200" spc="-55">
                <a:solidFill>
                  <a:schemeClr val="tx1"/>
                </a:solidFill>
                <a:latin typeface="+mn-lt"/>
                <a:ea typeface="+mn-ea"/>
                <a:cs typeface="+mn-cs"/>
              </a:rPr>
              <a:t> </a:t>
            </a:r>
            <a:r>
              <a:rPr lang="en-US" sz="1900" b="1" kern="1200" spc="-10">
                <a:solidFill>
                  <a:schemeClr val="tx1"/>
                </a:solidFill>
                <a:latin typeface="+mn-lt"/>
                <a:ea typeface="+mn-ea"/>
                <a:cs typeface="+mn-cs"/>
              </a:rPr>
              <a:t>Phase</a:t>
            </a:r>
            <a:endParaRPr lang="en-US" sz="1900" kern="1200">
              <a:solidFill>
                <a:schemeClr val="tx1"/>
              </a:solidFill>
              <a:latin typeface="+mn-lt"/>
              <a:ea typeface="+mn-ea"/>
              <a:cs typeface="+mn-cs"/>
            </a:endParaRPr>
          </a:p>
          <a:p>
            <a:pPr marL="527685" indent="-228600" algn="l" rtl="0">
              <a:lnSpc>
                <a:spcPct val="90000"/>
              </a:lnSpc>
              <a:spcBef>
                <a:spcPts val="650"/>
              </a:spcBef>
              <a:buFont typeface="Arial" panose="020B0604020202020204" pitchFamily="34" charset="0"/>
              <a:buChar char="•"/>
              <a:tabLst>
                <a:tab pos="527685" algn="l"/>
              </a:tabLst>
            </a:pPr>
            <a:r>
              <a:rPr lang="en-US" sz="1900" b="1" kern="1200">
                <a:solidFill>
                  <a:schemeClr val="tx1"/>
                </a:solidFill>
                <a:latin typeface="+mn-lt"/>
                <a:ea typeface="+mn-ea"/>
                <a:cs typeface="+mn-cs"/>
              </a:rPr>
              <a:t>The</a:t>
            </a:r>
            <a:r>
              <a:rPr lang="en-US" sz="1900" b="1" kern="1200" spc="-20">
                <a:solidFill>
                  <a:schemeClr val="tx1"/>
                </a:solidFill>
                <a:latin typeface="+mn-lt"/>
                <a:ea typeface="+mn-ea"/>
                <a:cs typeface="+mn-cs"/>
              </a:rPr>
              <a:t> </a:t>
            </a:r>
            <a:r>
              <a:rPr lang="en-US" sz="1900" b="1" kern="1200">
                <a:solidFill>
                  <a:schemeClr val="tx1"/>
                </a:solidFill>
                <a:latin typeface="+mn-lt"/>
                <a:ea typeface="+mn-ea"/>
                <a:cs typeface="+mn-cs"/>
              </a:rPr>
              <a:t>Churn</a:t>
            </a:r>
            <a:r>
              <a:rPr lang="en-US" sz="1900" b="1" kern="1200" spc="-55">
                <a:solidFill>
                  <a:schemeClr val="tx1"/>
                </a:solidFill>
                <a:latin typeface="+mn-lt"/>
                <a:ea typeface="+mn-ea"/>
                <a:cs typeface="+mn-cs"/>
              </a:rPr>
              <a:t> </a:t>
            </a:r>
            <a:r>
              <a:rPr lang="en-US" sz="1900" b="1" kern="1200" spc="-10">
                <a:solidFill>
                  <a:schemeClr val="tx1"/>
                </a:solidFill>
                <a:latin typeface="+mn-lt"/>
                <a:ea typeface="+mn-ea"/>
                <a:cs typeface="+mn-cs"/>
              </a:rPr>
              <a:t>Phase</a:t>
            </a:r>
            <a:endParaRPr lang="en-US" sz="1900" kern="1200">
              <a:solidFill>
                <a:schemeClr val="tx1"/>
              </a:solidFill>
              <a:latin typeface="+mn-lt"/>
              <a:ea typeface="+mn-ea"/>
              <a:cs typeface="+mn-cs"/>
            </a:endParaRPr>
          </a:p>
          <a:p>
            <a:pPr marL="240029" marR="5080" lvl="1" indent="-228600" algn="l" rtl="0">
              <a:lnSpc>
                <a:spcPct val="90000"/>
              </a:lnSpc>
              <a:spcBef>
                <a:spcPts val="1050"/>
              </a:spcBef>
              <a:buFont typeface="Arial" panose="020B0604020202020204" pitchFamily="34" charset="0"/>
              <a:buChar char="•"/>
              <a:tabLst>
                <a:tab pos="241300" algn="l"/>
              </a:tabLst>
            </a:pPr>
            <a:r>
              <a:rPr lang="en-US" sz="1900" kern="1200">
                <a:solidFill>
                  <a:schemeClr val="tx1"/>
                </a:solidFill>
                <a:latin typeface="+mn-lt"/>
                <a:ea typeface="+mn-ea"/>
                <a:cs typeface="+mn-cs"/>
              </a:rPr>
              <a:t>In</a:t>
            </a:r>
            <a:r>
              <a:rPr lang="en-US" sz="1900" kern="1200" spc="-35">
                <a:solidFill>
                  <a:schemeClr val="tx1"/>
                </a:solidFill>
                <a:latin typeface="+mn-lt"/>
                <a:ea typeface="+mn-ea"/>
                <a:cs typeface="+mn-cs"/>
              </a:rPr>
              <a:t> </a:t>
            </a:r>
            <a:r>
              <a:rPr lang="en-US" sz="1900" kern="1200">
                <a:solidFill>
                  <a:schemeClr val="tx1"/>
                </a:solidFill>
                <a:latin typeface="+mn-lt"/>
                <a:ea typeface="+mn-ea"/>
                <a:cs typeface="+mn-cs"/>
              </a:rPr>
              <a:t>this</a:t>
            </a:r>
            <a:r>
              <a:rPr lang="en-US" sz="1900" kern="1200" spc="-15">
                <a:solidFill>
                  <a:schemeClr val="tx1"/>
                </a:solidFill>
                <a:latin typeface="+mn-lt"/>
                <a:ea typeface="+mn-ea"/>
                <a:cs typeface="+mn-cs"/>
              </a:rPr>
              <a:t> </a:t>
            </a:r>
            <a:r>
              <a:rPr lang="en-US" sz="1900" kern="1200">
                <a:solidFill>
                  <a:schemeClr val="tx1"/>
                </a:solidFill>
                <a:latin typeface="+mn-lt"/>
                <a:ea typeface="+mn-ea"/>
                <a:cs typeface="+mn-cs"/>
              </a:rPr>
              <a:t>case,</a:t>
            </a:r>
            <a:r>
              <a:rPr lang="en-US" sz="1900" kern="1200" spc="-50">
                <a:solidFill>
                  <a:schemeClr val="tx1"/>
                </a:solidFill>
                <a:latin typeface="+mn-lt"/>
                <a:ea typeface="+mn-ea"/>
                <a:cs typeface="+mn-cs"/>
              </a:rPr>
              <a:t> </a:t>
            </a:r>
            <a:r>
              <a:rPr lang="en-US" sz="1900" kern="1200">
                <a:solidFill>
                  <a:schemeClr val="tx1"/>
                </a:solidFill>
                <a:latin typeface="+mn-lt"/>
                <a:ea typeface="+mn-ea"/>
                <a:cs typeface="+mn-cs"/>
              </a:rPr>
              <a:t>since</a:t>
            </a:r>
            <a:r>
              <a:rPr lang="en-US" sz="1900" kern="1200" spc="-30">
                <a:solidFill>
                  <a:schemeClr val="tx1"/>
                </a:solidFill>
                <a:latin typeface="+mn-lt"/>
                <a:ea typeface="+mn-ea"/>
                <a:cs typeface="+mn-cs"/>
              </a:rPr>
              <a:t> </a:t>
            </a:r>
            <a:r>
              <a:rPr lang="en-US" sz="1900" kern="1200">
                <a:solidFill>
                  <a:schemeClr val="tx1"/>
                </a:solidFill>
                <a:latin typeface="+mn-lt"/>
                <a:ea typeface="+mn-ea"/>
                <a:cs typeface="+mn-cs"/>
              </a:rPr>
              <a:t>you</a:t>
            </a:r>
            <a:r>
              <a:rPr lang="en-US" sz="1900" kern="1200" spc="-50">
                <a:solidFill>
                  <a:schemeClr val="tx1"/>
                </a:solidFill>
                <a:latin typeface="+mn-lt"/>
                <a:ea typeface="+mn-ea"/>
                <a:cs typeface="+mn-cs"/>
              </a:rPr>
              <a:t> </a:t>
            </a:r>
            <a:r>
              <a:rPr lang="en-US" sz="1900" kern="1200">
                <a:solidFill>
                  <a:schemeClr val="tx1"/>
                </a:solidFill>
                <a:latin typeface="+mn-lt"/>
                <a:ea typeface="+mn-ea"/>
                <a:cs typeface="+mn-cs"/>
              </a:rPr>
              <a:t>are</a:t>
            </a:r>
            <a:r>
              <a:rPr lang="en-US" sz="1900" kern="1200" spc="-45">
                <a:solidFill>
                  <a:schemeClr val="tx1"/>
                </a:solidFill>
                <a:latin typeface="+mn-lt"/>
                <a:ea typeface="+mn-ea"/>
                <a:cs typeface="+mn-cs"/>
              </a:rPr>
              <a:t> </a:t>
            </a:r>
            <a:r>
              <a:rPr lang="en-US" sz="1900" kern="1200">
                <a:solidFill>
                  <a:schemeClr val="tx1"/>
                </a:solidFill>
                <a:latin typeface="+mn-lt"/>
                <a:ea typeface="+mn-ea"/>
                <a:cs typeface="+mn-cs"/>
              </a:rPr>
              <a:t>working</a:t>
            </a:r>
            <a:r>
              <a:rPr lang="en-US" sz="1900" kern="1200" spc="-70">
                <a:solidFill>
                  <a:schemeClr val="tx1"/>
                </a:solidFill>
                <a:latin typeface="+mn-lt"/>
                <a:ea typeface="+mn-ea"/>
                <a:cs typeface="+mn-cs"/>
              </a:rPr>
              <a:t> </a:t>
            </a:r>
            <a:r>
              <a:rPr lang="en-US" sz="1900" kern="1200">
                <a:solidFill>
                  <a:schemeClr val="tx1"/>
                </a:solidFill>
                <a:latin typeface="+mn-lt"/>
                <a:ea typeface="+mn-ea"/>
                <a:cs typeface="+mn-cs"/>
              </a:rPr>
              <a:t>over</a:t>
            </a:r>
            <a:r>
              <a:rPr lang="en-US" sz="1900" kern="1200" spc="-65">
                <a:solidFill>
                  <a:schemeClr val="tx1"/>
                </a:solidFill>
                <a:latin typeface="+mn-lt"/>
                <a:ea typeface="+mn-ea"/>
                <a:cs typeface="+mn-cs"/>
              </a:rPr>
              <a:t> </a:t>
            </a:r>
            <a:r>
              <a:rPr lang="en-US" sz="1900" kern="1200">
                <a:solidFill>
                  <a:schemeClr val="tx1"/>
                </a:solidFill>
                <a:latin typeface="+mn-lt"/>
                <a:ea typeface="+mn-ea"/>
                <a:cs typeface="+mn-cs"/>
              </a:rPr>
              <a:t>a</a:t>
            </a:r>
            <a:r>
              <a:rPr lang="en-US" sz="1900" kern="1200" spc="-45">
                <a:solidFill>
                  <a:schemeClr val="tx1"/>
                </a:solidFill>
                <a:latin typeface="+mn-lt"/>
                <a:ea typeface="+mn-ea"/>
                <a:cs typeface="+mn-cs"/>
              </a:rPr>
              <a:t> </a:t>
            </a:r>
            <a:r>
              <a:rPr lang="en-US" sz="1900" kern="1200">
                <a:solidFill>
                  <a:schemeClr val="tx1"/>
                </a:solidFill>
                <a:latin typeface="+mn-lt"/>
                <a:ea typeface="+mn-ea"/>
                <a:cs typeface="+mn-cs"/>
              </a:rPr>
              <a:t>four</a:t>
            </a:r>
            <a:r>
              <a:rPr lang="en-US" sz="1900" kern="1200" spc="-65">
                <a:solidFill>
                  <a:schemeClr val="tx1"/>
                </a:solidFill>
                <a:latin typeface="+mn-lt"/>
                <a:ea typeface="+mn-ea"/>
                <a:cs typeface="+mn-cs"/>
              </a:rPr>
              <a:t> </a:t>
            </a:r>
            <a:r>
              <a:rPr lang="en-US" sz="1900" kern="1200">
                <a:solidFill>
                  <a:schemeClr val="tx1"/>
                </a:solidFill>
                <a:latin typeface="+mn-lt"/>
                <a:ea typeface="+mn-ea"/>
                <a:cs typeface="+mn-cs"/>
              </a:rPr>
              <a:t>month</a:t>
            </a:r>
            <a:r>
              <a:rPr lang="en-US" sz="1900" kern="1200" spc="-15">
                <a:solidFill>
                  <a:schemeClr val="tx1"/>
                </a:solidFill>
                <a:latin typeface="+mn-lt"/>
                <a:ea typeface="+mn-ea"/>
                <a:cs typeface="+mn-cs"/>
              </a:rPr>
              <a:t> </a:t>
            </a:r>
            <a:r>
              <a:rPr lang="en-US" sz="1900" kern="1200" spc="-30">
                <a:solidFill>
                  <a:schemeClr val="tx1"/>
                </a:solidFill>
                <a:latin typeface="+mn-lt"/>
                <a:ea typeface="+mn-ea"/>
                <a:cs typeface="+mn-cs"/>
              </a:rPr>
              <a:t>window,</a:t>
            </a:r>
            <a:r>
              <a:rPr lang="en-US" sz="1900" kern="1200" spc="-95">
                <a:solidFill>
                  <a:schemeClr val="tx1"/>
                </a:solidFill>
                <a:latin typeface="+mn-lt"/>
                <a:ea typeface="+mn-ea"/>
                <a:cs typeface="+mn-cs"/>
              </a:rPr>
              <a:t> </a:t>
            </a:r>
            <a:r>
              <a:rPr lang="en-US" sz="1900" kern="1200">
                <a:solidFill>
                  <a:schemeClr val="tx1"/>
                </a:solidFill>
                <a:latin typeface="+mn-lt"/>
                <a:ea typeface="+mn-ea"/>
                <a:cs typeface="+mn-cs"/>
              </a:rPr>
              <a:t>the</a:t>
            </a:r>
            <a:r>
              <a:rPr lang="en-US" sz="1900" kern="1200" spc="-30">
                <a:solidFill>
                  <a:schemeClr val="tx1"/>
                </a:solidFill>
                <a:latin typeface="+mn-lt"/>
                <a:ea typeface="+mn-ea"/>
                <a:cs typeface="+mn-cs"/>
              </a:rPr>
              <a:t> </a:t>
            </a:r>
            <a:r>
              <a:rPr lang="en-US" sz="1900" kern="1200" spc="-10">
                <a:solidFill>
                  <a:schemeClr val="tx1"/>
                </a:solidFill>
                <a:latin typeface="+mn-lt"/>
                <a:ea typeface="+mn-ea"/>
                <a:cs typeface="+mn-cs"/>
              </a:rPr>
              <a:t>first 	</a:t>
            </a:r>
            <a:r>
              <a:rPr lang="en-US" sz="1900" kern="1200">
                <a:solidFill>
                  <a:schemeClr val="tx1"/>
                </a:solidFill>
                <a:latin typeface="+mn-lt"/>
                <a:ea typeface="+mn-ea"/>
                <a:cs typeface="+mn-cs"/>
              </a:rPr>
              <a:t>2</a:t>
            </a:r>
            <a:r>
              <a:rPr lang="en-US" sz="1900" kern="1200" spc="-25">
                <a:solidFill>
                  <a:schemeClr val="tx1"/>
                </a:solidFill>
                <a:latin typeface="+mn-lt"/>
                <a:ea typeface="+mn-ea"/>
                <a:cs typeface="+mn-cs"/>
              </a:rPr>
              <a:t> </a:t>
            </a:r>
            <a:r>
              <a:rPr lang="en-US" sz="1900" kern="1200">
                <a:solidFill>
                  <a:schemeClr val="tx1"/>
                </a:solidFill>
                <a:latin typeface="+mn-lt"/>
                <a:ea typeface="+mn-ea"/>
                <a:cs typeface="+mn-cs"/>
              </a:rPr>
              <a:t>months</a:t>
            </a:r>
            <a:r>
              <a:rPr lang="en-US" sz="1900" kern="1200" spc="-10">
                <a:solidFill>
                  <a:schemeClr val="tx1"/>
                </a:solidFill>
                <a:latin typeface="+mn-lt"/>
                <a:ea typeface="+mn-ea"/>
                <a:cs typeface="+mn-cs"/>
              </a:rPr>
              <a:t> </a:t>
            </a:r>
            <a:r>
              <a:rPr lang="en-US" sz="1900" kern="1200">
                <a:solidFill>
                  <a:schemeClr val="tx1"/>
                </a:solidFill>
                <a:latin typeface="+mn-lt"/>
                <a:ea typeface="+mn-ea"/>
                <a:cs typeface="+mn-cs"/>
              </a:rPr>
              <a:t>are</a:t>
            </a:r>
            <a:r>
              <a:rPr lang="en-US" sz="1900" kern="1200" spc="-40">
                <a:solidFill>
                  <a:schemeClr val="tx1"/>
                </a:solidFill>
                <a:latin typeface="+mn-lt"/>
                <a:ea typeface="+mn-ea"/>
                <a:cs typeface="+mn-cs"/>
              </a:rPr>
              <a:t> </a:t>
            </a:r>
            <a:r>
              <a:rPr lang="en-US" sz="1900" b="1" kern="1200">
                <a:solidFill>
                  <a:schemeClr val="tx1"/>
                </a:solidFill>
                <a:latin typeface="+mn-lt"/>
                <a:ea typeface="+mn-ea"/>
                <a:cs typeface="+mn-cs"/>
              </a:rPr>
              <a:t>The</a:t>
            </a:r>
            <a:r>
              <a:rPr lang="en-US" sz="1900" b="1" kern="1200" spc="-25">
                <a:solidFill>
                  <a:schemeClr val="tx1"/>
                </a:solidFill>
                <a:latin typeface="+mn-lt"/>
                <a:ea typeface="+mn-ea"/>
                <a:cs typeface="+mn-cs"/>
              </a:rPr>
              <a:t> </a:t>
            </a:r>
            <a:r>
              <a:rPr lang="en-US" sz="1900" b="1" kern="1200">
                <a:solidFill>
                  <a:schemeClr val="tx1"/>
                </a:solidFill>
                <a:latin typeface="+mn-lt"/>
                <a:ea typeface="+mn-ea"/>
                <a:cs typeface="+mn-cs"/>
              </a:rPr>
              <a:t>Good</a:t>
            </a:r>
            <a:r>
              <a:rPr lang="en-US" sz="1900" b="1" kern="1200" spc="-75">
                <a:solidFill>
                  <a:schemeClr val="tx1"/>
                </a:solidFill>
                <a:latin typeface="+mn-lt"/>
                <a:ea typeface="+mn-ea"/>
                <a:cs typeface="+mn-cs"/>
              </a:rPr>
              <a:t> </a:t>
            </a:r>
            <a:r>
              <a:rPr lang="en-US" sz="1900" b="1" kern="1200">
                <a:solidFill>
                  <a:schemeClr val="tx1"/>
                </a:solidFill>
                <a:latin typeface="+mn-lt"/>
                <a:ea typeface="+mn-ea"/>
                <a:cs typeface="+mn-cs"/>
              </a:rPr>
              <a:t>Phase,</a:t>
            </a:r>
            <a:r>
              <a:rPr lang="en-US" sz="1900" b="1" kern="1200" spc="-30">
                <a:solidFill>
                  <a:schemeClr val="tx1"/>
                </a:solidFill>
                <a:latin typeface="+mn-lt"/>
                <a:ea typeface="+mn-ea"/>
                <a:cs typeface="+mn-cs"/>
              </a:rPr>
              <a:t> </a:t>
            </a:r>
            <a:r>
              <a:rPr lang="en-US" sz="1900" kern="1200">
                <a:solidFill>
                  <a:schemeClr val="tx1"/>
                </a:solidFill>
                <a:latin typeface="+mn-lt"/>
                <a:ea typeface="+mn-ea"/>
                <a:cs typeface="+mn-cs"/>
              </a:rPr>
              <a:t>the</a:t>
            </a:r>
            <a:r>
              <a:rPr lang="en-US" sz="1900" kern="1200" spc="-25">
                <a:solidFill>
                  <a:schemeClr val="tx1"/>
                </a:solidFill>
                <a:latin typeface="+mn-lt"/>
                <a:ea typeface="+mn-ea"/>
                <a:cs typeface="+mn-cs"/>
              </a:rPr>
              <a:t> </a:t>
            </a:r>
            <a:r>
              <a:rPr lang="en-US" sz="1900" kern="1200">
                <a:solidFill>
                  <a:schemeClr val="tx1"/>
                </a:solidFill>
                <a:latin typeface="+mn-lt"/>
                <a:ea typeface="+mn-ea"/>
                <a:cs typeface="+mn-cs"/>
              </a:rPr>
              <a:t>third</a:t>
            </a:r>
            <a:r>
              <a:rPr lang="en-US" sz="1900" kern="1200" spc="-30">
                <a:solidFill>
                  <a:schemeClr val="tx1"/>
                </a:solidFill>
                <a:latin typeface="+mn-lt"/>
                <a:ea typeface="+mn-ea"/>
                <a:cs typeface="+mn-cs"/>
              </a:rPr>
              <a:t> </a:t>
            </a:r>
            <a:r>
              <a:rPr lang="en-US" sz="1900" kern="1200">
                <a:solidFill>
                  <a:schemeClr val="tx1"/>
                </a:solidFill>
                <a:latin typeface="+mn-lt"/>
                <a:ea typeface="+mn-ea"/>
                <a:cs typeface="+mn-cs"/>
              </a:rPr>
              <a:t>month</a:t>
            </a:r>
            <a:r>
              <a:rPr lang="en-US" sz="1900" kern="1200" spc="-30">
                <a:solidFill>
                  <a:schemeClr val="tx1"/>
                </a:solidFill>
                <a:latin typeface="+mn-lt"/>
                <a:ea typeface="+mn-ea"/>
                <a:cs typeface="+mn-cs"/>
              </a:rPr>
              <a:t> </a:t>
            </a:r>
            <a:r>
              <a:rPr lang="en-US" sz="1900" kern="1200">
                <a:solidFill>
                  <a:schemeClr val="tx1"/>
                </a:solidFill>
                <a:latin typeface="+mn-lt"/>
                <a:ea typeface="+mn-ea"/>
                <a:cs typeface="+mn-cs"/>
              </a:rPr>
              <a:t>is</a:t>
            </a:r>
            <a:r>
              <a:rPr lang="en-US" sz="1900" kern="1200" spc="-20">
                <a:solidFill>
                  <a:schemeClr val="tx1"/>
                </a:solidFill>
                <a:latin typeface="+mn-lt"/>
                <a:ea typeface="+mn-ea"/>
                <a:cs typeface="+mn-cs"/>
              </a:rPr>
              <a:t> </a:t>
            </a:r>
            <a:r>
              <a:rPr lang="en-US" sz="1900" b="1" kern="1200">
                <a:solidFill>
                  <a:schemeClr val="tx1"/>
                </a:solidFill>
                <a:latin typeface="+mn-lt"/>
                <a:ea typeface="+mn-ea"/>
                <a:cs typeface="+mn-cs"/>
              </a:rPr>
              <a:t>The</a:t>
            </a:r>
            <a:r>
              <a:rPr lang="en-US" sz="1900" b="1" kern="1200" spc="-30">
                <a:solidFill>
                  <a:schemeClr val="tx1"/>
                </a:solidFill>
                <a:latin typeface="+mn-lt"/>
                <a:ea typeface="+mn-ea"/>
                <a:cs typeface="+mn-cs"/>
              </a:rPr>
              <a:t> </a:t>
            </a:r>
            <a:r>
              <a:rPr lang="en-US" sz="1900" b="1" kern="1200">
                <a:solidFill>
                  <a:schemeClr val="tx1"/>
                </a:solidFill>
                <a:latin typeface="+mn-lt"/>
                <a:ea typeface="+mn-ea"/>
                <a:cs typeface="+mn-cs"/>
              </a:rPr>
              <a:t>Action</a:t>
            </a:r>
            <a:r>
              <a:rPr lang="en-US" sz="1900" b="1" kern="1200" spc="-80">
                <a:solidFill>
                  <a:schemeClr val="tx1"/>
                </a:solidFill>
                <a:latin typeface="+mn-lt"/>
                <a:ea typeface="+mn-ea"/>
                <a:cs typeface="+mn-cs"/>
              </a:rPr>
              <a:t> </a:t>
            </a:r>
            <a:r>
              <a:rPr lang="en-US" sz="1900" b="1" kern="1200" spc="-10">
                <a:solidFill>
                  <a:schemeClr val="tx1"/>
                </a:solidFill>
                <a:latin typeface="+mn-lt"/>
                <a:ea typeface="+mn-ea"/>
                <a:cs typeface="+mn-cs"/>
              </a:rPr>
              <a:t>Phase 	</a:t>
            </a:r>
            <a:r>
              <a:rPr lang="en-US" sz="1900" kern="1200">
                <a:solidFill>
                  <a:schemeClr val="tx1"/>
                </a:solidFill>
                <a:latin typeface="+mn-lt"/>
                <a:ea typeface="+mn-ea"/>
                <a:cs typeface="+mn-cs"/>
              </a:rPr>
              <a:t>and</a:t>
            </a:r>
            <a:r>
              <a:rPr lang="en-US" sz="1900" kern="1200" spc="-35">
                <a:solidFill>
                  <a:schemeClr val="tx1"/>
                </a:solidFill>
                <a:latin typeface="+mn-lt"/>
                <a:ea typeface="+mn-ea"/>
                <a:cs typeface="+mn-cs"/>
              </a:rPr>
              <a:t> </a:t>
            </a:r>
            <a:r>
              <a:rPr lang="en-US" sz="1900" kern="1200">
                <a:solidFill>
                  <a:schemeClr val="tx1"/>
                </a:solidFill>
                <a:latin typeface="+mn-lt"/>
                <a:ea typeface="+mn-ea"/>
                <a:cs typeface="+mn-cs"/>
              </a:rPr>
              <a:t>the</a:t>
            </a:r>
            <a:r>
              <a:rPr lang="en-US" sz="1900" kern="1200" spc="-25">
                <a:solidFill>
                  <a:schemeClr val="tx1"/>
                </a:solidFill>
                <a:latin typeface="+mn-lt"/>
                <a:ea typeface="+mn-ea"/>
                <a:cs typeface="+mn-cs"/>
              </a:rPr>
              <a:t> </a:t>
            </a:r>
            <a:r>
              <a:rPr lang="en-US" sz="1900" kern="1200">
                <a:solidFill>
                  <a:schemeClr val="tx1"/>
                </a:solidFill>
                <a:latin typeface="+mn-lt"/>
                <a:ea typeface="+mn-ea"/>
                <a:cs typeface="+mn-cs"/>
              </a:rPr>
              <a:t>fourth</a:t>
            </a:r>
            <a:r>
              <a:rPr lang="en-US" sz="1900" kern="1200" spc="-50">
                <a:solidFill>
                  <a:schemeClr val="tx1"/>
                </a:solidFill>
                <a:latin typeface="+mn-lt"/>
                <a:ea typeface="+mn-ea"/>
                <a:cs typeface="+mn-cs"/>
              </a:rPr>
              <a:t> </a:t>
            </a:r>
            <a:r>
              <a:rPr lang="en-US" sz="1900" kern="1200">
                <a:solidFill>
                  <a:schemeClr val="tx1"/>
                </a:solidFill>
                <a:latin typeface="+mn-lt"/>
                <a:ea typeface="+mn-ea"/>
                <a:cs typeface="+mn-cs"/>
              </a:rPr>
              <a:t>month</a:t>
            </a:r>
            <a:r>
              <a:rPr lang="en-US" sz="1900" kern="1200" spc="-30">
                <a:solidFill>
                  <a:schemeClr val="tx1"/>
                </a:solidFill>
                <a:latin typeface="+mn-lt"/>
                <a:ea typeface="+mn-ea"/>
                <a:cs typeface="+mn-cs"/>
              </a:rPr>
              <a:t> </a:t>
            </a:r>
            <a:r>
              <a:rPr lang="en-US" sz="1900" kern="1200">
                <a:solidFill>
                  <a:schemeClr val="tx1"/>
                </a:solidFill>
                <a:latin typeface="+mn-lt"/>
                <a:ea typeface="+mn-ea"/>
                <a:cs typeface="+mn-cs"/>
              </a:rPr>
              <a:t>is</a:t>
            </a:r>
            <a:r>
              <a:rPr lang="en-US" sz="1900" kern="1200" spc="-5">
                <a:solidFill>
                  <a:schemeClr val="tx1"/>
                </a:solidFill>
                <a:latin typeface="+mn-lt"/>
                <a:ea typeface="+mn-ea"/>
                <a:cs typeface="+mn-cs"/>
              </a:rPr>
              <a:t> </a:t>
            </a:r>
            <a:r>
              <a:rPr lang="en-US" sz="1900" b="1" kern="1200">
                <a:solidFill>
                  <a:schemeClr val="tx1"/>
                </a:solidFill>
                <a:latin typeface="+mn-lt"/>
                <a:ea typeface="+mn-ea"/>
                <a:cs typeface="+mn-cs"/>
              </a:rPr>
              <a:t>The</a:t>
            </a:r>
            <a:r>
              <a:rPr lang="en-US" sz="1900" b="1" kern="1200" spc="-35">
                <a:solidFill>
                  <a:schemeClr val="tx1"/>
                </a:solidFill>
                <a:latin typeface="+mn-lt"/>
                <a:ea typeface="+mn-ea"/>
                <a:cs typeface="+mn-cs"/>
              </a:rPr>
              <a:t> </a:t>
            </a:r>
            <a:r>
              <a:rPr lang="en-US" sz="1900" b="1" kern="1200">
                <a:solidFill>
                  <a:schemeClr val="tx1"/>
                </a:solidFill>
                <a:latin typeface="+mn-lt"/>
                <a:ea typeface="+mn-ea"/>
                <a:cs typeface="+mn-cs"/>
              </a:rPr>
              <a:t>Churn</a:t>
            </a:r>
            <a:r>
              <a:rPr lang="en-US" sz="1900" b="1" kern="1200" spc="-75">
                <a:solidFill>
                  <a:schemeClr val="tx1"/>
                </a:solidFill>
                <a:latin typeface="+mn-lt"/>
                <a:ea typeface="+mn-ea"/>
                <a:cs typeface="+mn-cs"/>
              </a:rPr>
              <a:t> </a:t>
            </a:r>
            <a:r>
              <a:rPr lang="en-US" sz="1900" b="1" kern="1200" spc="-10">
                <a:solidFill>
                  <a:schemeClr val="tx1"/>
                </a:solidFill>
                <a:latin typeface="+mn-lt"/>
                <a:ea typeface="+mn-ea"/>
                <a:cs typeface="+mn-cs"/>
              </a:rPr>
              <a:t>Phase.</a:t>
            </a:r>
            <a:endParaRPr lang="en-US" sz="1900" kern="1200">
              <a:solidFill>
                <a:schemeClr val="tx1"/>
              </a:solidFill>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3817" rIns="0" bIns="0" rtlCol="0">
            <a:spAutoFit/>
          </a:bodyPr>
          <a:lstStyle/>
          <a:p>
            <a:pPr marL="12700">
              <a:lnSpc>
                <a:spcPct val="100000"/>
              </a:lnSpc>
              <a:spcBef>
                <a:spcPts val="95"/>
              </a:spcBef>
            </a:pPr>
            <a:r>
              <a:rPr lang="en-IN" spc="-20"/>
              <a:t>METHODOLOGY</a:t>
            </a:r>
            <a:endParaRPr lang="en-IN" spc="-20" dirty="0"/>
          </a:p>
        </p:txBody>
      </p:sp>
      <p:graphicFrame>
        <p:nvGraphicFramePr>
          <p:cNvPr id="8" name="object 3">
            <a:extLst>
              <a:ext uri="{FF2B5EF4-FFF2-40B4-BE49-F238E27FC236}">
                <a16:creationId xmlns:a16="http://schemas.microsoft.com/office/drawing/2014/main" id="{1D173F23-1CF7-B9B5-2F55-96980C8EBBC4}"/>
              </a:ext>
            </a:extLst>
          </p:cNvPr>
          <p:cNvGraphicFramePr/>
          <p:nvPr/>
        </p:nvGraphicFramePr>
        <p:xfrm>
          <a:off x="917244" y="1733819"/>
          <a:ext cx="10156825" cy="4193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028700" y="1967266"/>
            <a:ext cx="2628900" cy="2547257"/>
          </a:xfrm>
          <a:prstGeom prst="rect">
            <a:avLst/>
          </a:prstGeom>
          <a:noFill/>
        </p:spPr>
        <p:txBody>
          <a:bodyPr vert="horz" lIns="91440" tIns="45720" rIns="91440" bIns="45720" rtlCol="0" anchor="ctr">
            <a:normAutofit/>
          </a:bodyPr>
          <a:lstStyle/>
          <a:p>
            <a:pPr marL="12700" algn="ctr" rtl="0">
              <a:lnSpc>
                <a:spcPct val="90000"/>
              </a:lnSpc>
              <a:spcBef>
                <a:spcPct val="0"/>
              </a:spcBef>
            </a:pPr>
            <a:r>
              <a:rPr lang="en-US" sz="3300" kern="1200" spc="-55">
                <a:solidFill>
                  <a:srgbClr val="FFFFFF"/>
                </a:solidFill>
                <a:latin typeface="+mj-lt"/>
                <a:ea typeface="+mj-ea"/>
                <a:cs typeface="+mj-cs"/>
              </a:rPr>
              <a:t>EXPLORATORY</a:t>
            </a:r>
            <a:r>
              <a:rPr lang="en-US" sz="3300" kern="1200" spc="-145">
                <a:solidFill>
                  <a:srgbClr val="FFFFFF"/>
                </a:solidFill>
                <a:latin typeface="+mj-lt"/>
                <a:ea typeface="+mj-ea"/>
                <a:cs typeface="+mj-cs"/>
              </a:rPr>
              <a:t> </a:t>
            </a:r>
            <a:r>
              <a:rPr lang="en-US" sz="3300" kern="1200" spc="-190">
                <a:solidFill>
                  <a:srgbClr val="FFFFFF"/>
                </a:solidFill>
                <a:latin typeface="+mj-lt"/>
                <a:ea typeface="+mj-ea"/>
                <a:cs typeface="+mj-cs"/>
              </a:rPr>
              <a:t>DATA</a:t>
            </a:r>
            <a:r>
              <a:rPr lang="en-US" sz="3300" kern="1200" spc="-60">
                <a:solidFill>
                  <a:srgbClr val="FFFFFF"/>
                </a:solidFill>
                <a:latin typeface="+mj-lt"/>
                <a:ea typeface="+mj-ea"/>
                <a:cs typeface="+mj-cs"/>
              </a:rPr>
              <a:t> </a:t>
            </a:r>
            <a:r>
              <a:rPr lang="en-US" sz="3300" kern="1200" spc="-20">
                <a:solidFill>
                  <a:srgbClr val="FFFFFF"/>
                </a:solidFill>
                <a:latin typeface="+mj-lt"/>
                <a:ea typeface="+mj-ea"/>
                <a:cs typeface="+mj-cs"/>
              </a:rPr>
              <a:t>ANALYSIS</a:t>
            </a:r>
          </a:p>
        </p:txBody>
      </p:sp>
      <p:pic>
        <p:nvPicPr>
          <p:cNvPr id="3" name="object 3"/>
          <p:cNvPicPr/>
          <p:nvPr/>
        </p:nvPicPr>
        <p:blipFill>
          <a:blip r:embed="rId2" cstate="print"/>
          <a:stretch>
            <a:fillRect/>
          </a:stretch>
        </p:blipFill>
        <p:spPr>
          <a:xfrm>
            <a:off x="4777316" y="1248325"/>
            <a:ext cx="6780700" cy="43590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815</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Calibri Light</vt:lpstr>
      <vt:lpstr>Wingdings</vt:lpstr>
      <vt:lpstr>Office Theme</vt:lpstr>
      <vt:lpstr>TELECOM CHURN CASE STUDY</vt:lpstr>
      <vt:lpstr>INTRODUCTION</vt:lpstr>
      <vt:lpstr>PROBLEM STATEMENT</vt:lpstr>
      <vt:lpstr>UNDERSTANDING AND DEFINING CHURN</vt:lpstr>
      <vt:lpstr>DEFINITIONS OF CHURN</vt:lpstr>
      <vt:lpstr>UNDERSTANDING THE BUSINESS OBJECTIVE AND THE DATA</vt:lpstr>
      <vt:lpstr>UNDERSTANDING CUSTOMER BEHAVIOUR DURING CHURN</vt:lpstr>
      <vt:lpstr>METHODOLOGY</vt:lpstr>
      <vt:lpstr>EXPLORATORY DATA ANALYSIS</vt:lpstr>
      <vt:lpstr>Plotting boxplot</vt:lpstr>
      <vt:lpstr>ROC curve</vt:lpstr>
      <vt:lpstr>BUSINESS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akash kamuju</dc:creator>
  <cp:lastModifiedBy>POTURI CHANDRA SHEKAR .</cp:lastModifiedBy>
  <cp:revision>1</cp:revision>
  <dcterms:created xsi:type="dcterms:W3CDTF">2023-11-07T10:16:30Z</dcterms:created>
  <dcterms:modified xsi:type="dcterms:W3CDTF">2023-11-07T10:28:10Z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2023-11-04T00:00:00Z</vt:filetime>
  </property>
  <property fmtid="{D5CDD505-2E9C-101B-9397-08002B2CF9AE}" pid="3" name="Creator">
    <vt:lpwstr>Microsoft® PowerPoint® 2016</vt:lpwstr>
  </property>
  <property fmtid="{D5CDD505-2E9C-101B-9397-08002B2CF9AE}" pid="4" name="LastSaved">
    <vt:filetime>2023-11-07T00:00:00Z</vt:filetime>
  </property>
  <property fmtid="{D5CDD505-2E9C-101B-9397-08002B2CF9AE}" pid="5" name="Producer">
    <vt:lpwstr>www.ilovepdf.com</vt:lpwstr>
  </property>
</Properties>
</file>