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7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3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7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5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2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3" indent="0">
              <a:buNone/>
              <a:defRPr sz="1600" b="1"/>
            </a:lvl4pPr>
            <a:lvl5pPr marL="1828590" indent="0">
              <a:buNone/>
              <a:defRPr sz="1600" b="1"/>
            </a:lvl5pPr>
            <a:lvl6pPr marL="2285737" indent="0">
              <a:buNone/>
              <a:defRPr sz="1600" b="1"/>
            </a:lvl6pPr>
            <a:lvl7pPr marL="2742885" indent="0">
              <a:buNone/>
              <a:defRPr sz="1600" b="1"/>
            </a:lvl7pPr>
            <a:lvl8pPr marL="3200032" indent="0">
              <a:buNone/>
              <a:defRPr sz="1600" b="1"/>
            </a:lvl8pPr>
            <a:lvl9pPr marL="36571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3" indent="0">
              <a:buNone/>
              <a:defRPr sz="1600" b="1"/>
            </a:lvl4pPr>
            <a:lvl5pPr marL="1828590" indent="0">
              <a:buNone/>
              <a:defRPr sz="1600" b="1"/>
            </a:lvl5pPr>
            <a:lvl6pPr marL="2285737" indent="0">
              <a:buNone/>
              <a:defRPr sz="1600" b="1"/>
            </a:lvl6pPr>
            <a:lvl7pPr marL="2742885" indent="0">
              <a:buNone/>
              <a:defRPr sz="1600" b="1"/>
            </a:lvl7pPr>
            <a:lvl8pPr marL="3200032" indent="0">
              <a:buNone/>
              <a:defRPr sz="1600" b="1"/>
            </a:lvl8pPr>
            <a:lvl9pPr marL="36571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7" indent="0">
              <a:buNone/>
              <a:defRPr sz="1200"/>
            </a:lvl2pPr>
            <a:lvl3pPr marL="914295" indent="0">
              <a:buNone/>
              <a:defRPr sz="1000"/>
            </a:lvl3pPr>
            <a:lvl4pPr marL="1371443" indent="0">
              <a:buNone/>
              <a:defRPr sz="900"/>
            </a:lvl4pPr>
            <a:lvl5pPr marL="1828590" indent="0">
              <a:buNone/>
              <a:defRPr sz="900"/>
            </a:lvl5pPr>
            <a:lvl6pPr marL="2285737" indent="0">
              <a:buNone/>
              <a:defRPr sz="900"/>
            </a:lvl6pPr>
            <a:lvl7pPr marL="2742885" indent="0">
              <a:buNone/>
              <a:defRPr sz="900"/>
            </a:lvl7pPr>
            <a:lvl8pPr marL="3200032" indent="0">
              <a:buNone/>
              <a:defRPr sz="900"/>
            </a:lvl8pPr>
            <a:lvl9pPr marL="36571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5" indent="0">
              <a:buNone/>
              <a:defRPr sz="2400"/>
            </a:lvl3pPr>
            <a:lvl4pPr marL="1371443" indent="0">
              <a:buNone/>
              <a:defRPr sz="2000"/>
            </a:lvl4pPr>
            <a:lvl5pPr marL="1828590" indent="0">
              <a:buNone/>
              <a:defRPr sz="2000"/>
            </a:lvl5pPr>
            <a:lvl6pPr marL="2285737" indent="0">
              <a:buNone/>
              <a:defRPr sz="2000"/>
            </a:lvl6pPr>
            <a:lvl7pPr marL="2742885" indent="0">
              <a:buNone/>
              <a:defRPr sz="2000"/>
            </a:lvl7pPr>
            <a:lvl8pPr marL="3200032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7" indent="0">
              <a:buNone/>
              <a:defRPr sz="1200"/>
            </a:lvl2pPr>
            <a:lvl3pPr marL="914295" indent="0">
              <a:buNone/>
              <a:defRPr sz="1000"/>
            </a:lvl3pPr>
            <a:lvl4pPr marL="1371443" indent="0">
              <a:buNone/>
              <a:defRPr sz="900"/>
            </a:lvl4pPr>
            <a:lvl5pPr marL="1828590" indent="0">
              <a:buNone/>
              <a:defRPr sz="900"/>
            </a:lvl5pPr>
            <a:lvl6pPr marL="2285737" indent="0">
              <a:buNone/>
              <a:defRPr sz="900"/>
            </a:lvl6pPr>
            <a:lvl7pPr marL="2742885" indent="0">
              <a:buNone/>
              <a:defRPr sz="900"/>
            </a:lvl7pPr>
            <a:lvl8pPr marL="3200032" indent="0">
              <a:buNone/>
              <a:defRPr sz="900"/>
            </a:lvl8pPr>
            <a:lvl9pPr marL="36571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2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9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6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4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1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8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6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4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3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7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5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2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gji/article/193/3/1627/608628" TargetMode="External"/><Relationship Id="rId7" Type="http://schemas.openxmlformats.org/officeDocument/2006/relationships/hyperlink" Target="https://agupubs.onlinelibrary.wiley.com/doi/full/10.1029/2020GL089630" TargetMode="External"/><Relationship Id="rId2" Type="http://schemas.openxmlformats.org/officeDocument/2006/relationships/hyperlink" Target="https://library.seg.org/doi/10.1190/segam2019-w21-0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ost.unistra.fr/fileadmin/upload/EOST/Zigone/Lehujeur_etal_2018.pdf" TargetMode="External"/><Relationship Id="rId5" Type="http://schemas.openxmlformats.org/officeDocument/2006/relationships/hyperlink" Target="https://link.springer.com/article/10.1007/s12303-015-0012-7" TargetMode="External"/><Relationship Id="rId4" Type="http://schemas.openxmlformats.org/officeDocument/2006/relationships/hyperlink" Target="https://aip.scitation.org/doi/10.1063/1.504738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j.1365-246X.2007.03374.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sciencemag.org/content/307/5715/16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gji/article/169/3/1239/6264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station data preparation for Seismic Ambient Noise Tomography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2362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 new method of normalization introduced by me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Akash </a:t>
            </a:r>
            <a:r>
              <a:rPr lang="en-US" b="1" dirty="0" err="1" smtClean="0">
                <a:solidFill>
                  <a:srgbClr val="FF0000"/>
                </a:solidFill>
              </a:rPr>
              <a:t>Kharita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17411002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“Trigger”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detects the earthquake(small or big) using STA/LTA ratio and making the amplitude of  next few seconds(usually 45-60s) equal to 1 to neglect the effect of earthquakes.</a:t>
            </a:r>
          </a:p>
          <a:p>
            <a:r>
              <a:rPr lang="en-US" dirty="0" smtClean="0"/>
              <a:t>STA = short term average, LTA = long term average, usually STA = 1-2s and LTA=30-60s depending weather the area is seismically quiet. The threshold value for STA/LTA is kept about 5-10 but higher values can be used for removing  regional and </a:t>
            </a:r>
            <a:r>
              <a:rPr lang="en-US" dirty="0" err="1" smtClean="0"/>
              <a:t>teleseismic</a:t>
            </a:r>
            <a:r>
              <a:rPr lang="en-US" dirty="0" smtClean="0"/>
              <a:t> earthquakes. In this algorithm all the parameters can be set by user until he gets a </a:t>
            </a:r>
            <a:r>
              <a:rPr lang="en-US" dirty="0" err="1" smtClean="0"/>
              <a:t>correlogram</a:t>
            </a:r>
            <a:r>
              <a:rPr lang="en-US" dirty="0" smtClean="0"/>
              <a:t> with the best snr and symmetric waveform. </a:t>
            </a:r>
          </a:p>
          <a:p>
            <a:r>
              <a:rPr lang="en-US" dirty="0" smtClean="0"/>
              <a:t>I tested for Hawaii, the best threshold values came to be 40, lower threshold values will give more </a:t>
            </a:r>
            <a:r>
              <a:rPr lang="en-US" dirty="0" err="1" smtClean="0"/>
              <a:t>noise,higher</a:t>
            </a:r>
            <a:r>
              <a:rPr lang="en-US" dirty="0" smtClean="0"/>
              <a:t> threshold values will increase the distortion.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4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1371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Investigate how the SNR ratio varies with threshold, STA </a:t>
            </a:r>
            <a:r>
              <a:rPr lang="en-US" sz="2400" dirty="0" err="1" smtClean="0"/>
              <a:t>window,LTA</a:t>
            </a:r>
            <a:r>
              <a:rPr lang="en-US" sz="2400" dirty="0" smtClean="0"/>
              <a:t> window and post event time applying this algorithm to data from various stations around the world.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applications of Seismic Ambient Noise Tomography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066800" y="2918114"/>
            <a:ext cx="2971800" cy="2362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hlinkClick r:id="rId2"/>
              </a:rPr>
              <a:t>Vs imaging from ambient noise Rayleigh wave tomography for oil exploration in Nevada, USA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6629400" y="1905000"/>
            <a:ext cx="2514600" cy="1943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hlinkClick r:id="rId3"/>
              </a:rPr>
              <a:t>Near surface study at the </a:t>
            </a:r>
            <a:r>
              <a:rPr lang="en-US" sz="1100" dirty="0" err="1" smtClean="0">
                <a:solidFill>
                  <a:schemeClr val="tx1"/>
                </a:solidFill>
                <a:hlinkClick r:id="rId3"/>
              </a:rPr>
              <a:t>Valhall</a:t>
            </a:r>
            <a:r>
              <a:rPr lang="en-US" sz="1100" dirty="0" smtClean="0">
                <a:solidFill>
                  <a:schemeClr val="tx1"/>
                </a:solidFill>
                <a:hlinkClick r:id="rId3"/>
              </a:rPr>
              <a:t> oil field from ambient noise surface wave tomography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3810000" y="4572000"/>
            <a:ext cx="3657600" cy="1033272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4"/>
              </a:rPr>
              <a:t>Ambient noise tomography for Geothermal exploration case study of WWs geothermal field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urved Down Ribbon 6"/>
          <p:cNvSpPr/>
          <p:nvPr/>
        </p:nvSpPr>
        <p:spPr>
          <a:xfrm>
            <a:off x="3886200" y="1447800"/>
            <a:ext cx="3124200" cy="2209800"/>
          </a:xfrm>
          <a:prstGeom prst="ellipseRibb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5"/>
              </a:rPr>
              <a:t>Ambient seismic noise tomography of the southern east sea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52400" y="1447800"/>
            <a:ext cx="3352800" cy="12192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6"/>
              </a:rPr>
              <a:t>Reservoir imagining using Ambient noise correlation from a Dense seismic network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elay 8"/>
          <p:cNvSpPr/>
          <p:nvPr/>
        </p:nvSpPr>
        <p:spPr>
          <a:xfrm>
            <a:off x="381000" y="4876800"/>
            <a:ext cx="3124200" cy="1828800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/>
              </a:rPr>
              <a:t>Autocorrelation reflectivity of Mars (2020)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1) </a:t>
            </a:r>
            <a:r>
              <a:rPr lang="en-US" sz="1800" dirty="0"/>
              <a:t>High-Resolution Surface-Wave Tomography from Ambient Seismic Noise</a:t>
            </a:r>
          </a:p>
          <a:p>
            <a:pPr marL="0" indent="0">
              <a:buNone/>
            </a:pPr>
            <a:r>
              <a:rPr lang="en-US" sz="1800" dirty="0" smtClean="0"/>
              <a:t>    Nikolai </a:t>
            </a:r>
            <a:r>
              <a:rPr lang="en-US" sz="1800" dirty="0"/>
              <a:t>M. </a:t>
            </a:r>
            <a:r>
              <a:rPr lang="en-US" sz="1800" dirty="0" err="1" smtClean="0"/>
              <a:t>Shapiro</a:t>
            </a:r>
            <a:r>
              <a:rPr lang="en-US" sz="1800" dirty="0" err="1"/>
              <a:t>,</a:t>
            </a:r>
            <a:r>
              <a:rPr lang="en-US" sz="1800" dirty="0" err="1" smtClean="0"/>
              <a:t>Michel</a:t>
            </a:r>
            <a:r>
              <a:rPr lang="en-US" sz="1800" dirty="0" smtClean="0"/>
              <a:t> </a:t>
            </a:r>
            <a:r>
              <a:rPr lang="en-US" sz="1800" dirty="0" err="1" smtClean="0"/>
              <a:t>Campillo,Laurent</a:t>
            </a:r>
            <a:r>
              <a:rPr lang="en-US" sz="1800" dirty="0" smtClean="0"/>
              <a:t> </a:t>
            </a:r>
            <a:r>
              <a:rPr lang="en-US" sz="1800" dirty="0" err="1" smtClean="0"/>
              <a:t>Stehly</a:t>
            </a:r>
            <a:r>
              <a:rPr lang="en-US" sz="1800" dirty="0" smtClean="0"/>
              <a:t>,</a:t>
            </a:r>
            <a:r>
              <a:rPr lang="en-US" sz="1800" dirty="0"/>
              <a:t> </a:t>
            </a:r>
            <a:r>
              <a:rPr lang="en-US" sz="1800" dirty="0" smtClean="0"/>
              <a:t>Michael </a:t>
            </a:r>
            <a:r>
              <a:rPr lang="en-US" sz="1800" dirty="0"/>
              <a:t>H. </a:t>
            </a:r>
            <a:r>
              <a:rPr lang="en-US" sz="1800" dirty="0" err="1" smtClean="0"/>
              <a:t>Ritzwoller</a:t>
            </a:r>
            <a:r>
              <a:rPr lang="en-US" sz="1800" dirty="0" smtClean="0"/>
              <a:t> (2005)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/>
              <a:t>DOI: 10.1126/science.1108339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2) </a:t>
            </a:r>
            <a:r>
              <a:rPr lang="en-US" sz="1800" dirty="0"/>
              <a:t>G. D. </a:t>
            </a:r>
            <a:r>
              <a:rPr lang="en-US" sz="1800" dirty="0" err="1"/>
              <a:t>Bensen</a:t>
            </a:r>
            <a:r>
              <a:rPr lang="en-US" sz="1800" dirty="0"/>
              <a:t>, M. H. </a:t>
            </a:r>
            <a:r>
              <a:rPr lang="en-US" sz="1800" dirty="0" err="1"/>
              <a:t>Ritzwoller</a:t>
            </a:r>
            <a:r>
              <a:rPr lang="en-US" sz="1800" dirty="0"/>
              <a:t>, M. P. </a:t>
            </a:r>
            <a:r>
              <a:rPr lang="en-US" sz="1800" dirty="0" err="1"/>
              <a:t>Barmin</a:t>
            </a:r>
            <a:r>
              <a:rPr lang="en-US" sz="1800" dirty="0"/>
              <a:t>, A. L. </a:t>
            </a:r>
            <a:r>
              <a:rPr lang="en-US" sz="1800" dirty="0" err="1"/>
              <a:t>Levshin</a:t>
            </a:r>
            <a:r>
              <a:rPr lang="en-US" sz="1800" dirty="0"/>
              <a:t>, F. Lin, M. P. </a:t>
            </a:r>
            <a:r>
              <a:rPr lang="en-US" sz="1800" dirty="0" err="1"/>
              <a:t>Moschetti</a:t>
            </a:r>
            <a:r>
              <a:rPr lang="en-US" sz="1800" dirty="0"/>
              <a:t>, N. M. Shapiro, Y. Yang, Processing seismic ambient noise data to obtain reliable broad-band surface wave dispersion measurements, </a:t>
            </a:r>
            <a:r>
              <a:rPr lang="en-US" sz="1800" i="1" dirty="0"/>
              <a:t>Geophysical Journal International</a:t>
            </a:r>
            <a:r>
              <a:rPr lang="en-US" sz="1800" dirty="0"/>
              <a:t>, Volume 169, Issue 3, June 2007, Pages 1239–1260, 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doi.org/10.1111/j.1365-246X.2007.03374.x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3) Computational seismology – Heiner </a:t>
            </a:r>
            <a:r>
              <a:rPr lang="en-US" sz="1800" dirty="0" err="1" smtClean="0"/>
              <a:t>Igel</a:t>
            </a:r>
            <a:endParaRPr lang="en-US" sz="1800" dirty="0" smtClean="0"/>
          </a:p>
          <a:p>
            <a:pPr marL="0" indent="0">
              <a:buNone/>
            </a:pPr>
            <a:r>
              <a:rPr lang="en-US" sz="1900" dirty="0" smtClean="0"/>
              <a:t>Note : source code file for this processing is available on request.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8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kash\AppData\Local\Microsoft\Windows\INetCache\IE\FNV4Q7PU\questions[4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440363"/>
          </a:xfrm>
        </p:spPr>
        <p:txBody>
          <a:bodyPr>
            <a:normAutofit/>
          </a:bodyPr>
          <a:lstStyle/>
          <a:p>
            <a:r>
              <a:rPr lang="en-US" sz="1800" dirty="0"/>
              <a:t>Suppose you are a seismologist/working in an oil exploration company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Your boss said we do not have enough budget to perform active seismic study/</a:t>
            </a:r>
            <a:r>
              <a:rPr lang="en-US" sz="1800" dirty="0" err="1"/>
              <a:t>Vibroseis</a:t>
            </a:r>
            <a:r>
              <a:rPr lang="en-US" sz="1800" dirty="0"/>
              <a:t> truck will damage the ground.</a:t>
            </a:r>
          </a:p>
          <a:p>
            <a:r>
              <a:rPr lang="en-US" sz="1800" dirty="0"/>
              <a:t>You said ok, no problem we will use passive seismic data to image the subsurface.</a:t>
            </a:r>
          </a:p>
          <a:p>
            <a:r>
              <a:rPr lang="en-US" sz="1800" dirty="0"/>
              <a:t>But you live very far away from the earthquake prone areas and never experienced any earthquake, Now what will you do?</a:t>
            </a:r>
          </a:p>
        </p:txBody>
      </p:sp>
      <p:pic>
        <p:nvPicPr>
          <p:cNvPr id="1027" name="Picture 3" descr="C:\Users\akash\AppData\Local\Microsoft\Windows\INetCache\IE\FNV4Q7PU\doub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90" y="34290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I tell you there exists a technique which don’t require any source and can produce a high resolution image of subsurface </a:t>
            </a:r>
            <a:r>
              <a:rPr lang="en-US" dirty="0" err="1" smtClean="0"/>
              <a:t>upto</a:t>
            </a:r>
            <a:r>
              <a:rPr lang="en-US" dirty="0" smtClean="0"/>
              <a:t> 30 Km? </a:t>
            </a:r>
          </a:p>
          <a:p>
            <a:r>
              <a:rPr lang="en-US" dirty="0" smtClean="0"/>
              <a:t>Seismic ambient noise tomography is a technique based on the principle that the correlation of random noise recorded at two stations produces a green’s function  of surface waves between them. </a:t>
            </a:r>
          </a:p>
          <a:p>
            <a:r>
              <a:rPr lang="en-US" dirty="0" smtClean="0"/>
              <a:t>The first use of this technique was to extract high resolution crustal images of Central </a:t>
            </a:r>
            <a:r>
              <a:rPr lang="en-US" dirty="0"/>
              <a:t>C</a:t>
            </a:r>
            <a:r>
              <a:rPr lang="en-US" dirty="0" smtClean="0"/>
              <a:t>alifornia.(</a:t>
            </a:r>
            <a:r>
              <a:rPr lang="en-US" dirty="0" smtClean="0">
                <a:hlinkClick r:id="rId2"/>
              </a:rPr>
              <a:t>Shapiro et al. 2005</a:t>
            </a:r>
            <a:r>
              <a:rPr lang="en-US" dirty="0" smtClean="0"/>
              <a:t>) using 62 seismic stations deployed as a part of </a:t>
            </a:r>
            <a:r>
              <a:rPr lang="en-US" dirty="0" err="1" smtClean="0"/>
              <a:t>USarray</a:t>
            </a:r>
            <a:r>
              <a:rPr lang="en-US" dirty="0" smtClean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41425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97082" y="3810000"/>
            <a:ext cx="2895600" cy="2590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Station A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3962400"/>
            <a:ext cx="2895600" cy="243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Station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2265218" y="4838700"/>
            <a:ext cx="228600" cy="266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400800" y="4880265"/>
            <a:ext cx="228600" cy="22513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143000" y="1600200"/>
            <a:ext cx="4724400" cy="19050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Noise recorded at station A is assumed to come uniformly from all the small scale source along the circle , similarly for B.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we correlate the noise, it is observed to produce a green’s function of the surface wave , which is the impulse response of the crust between station A and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477000" y="609601"/>
            <a:ext cx="2133600" cy="26670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an event occurred near B is recorded at A, the derived green function is observed to look exactly similar to that obtained by cross correlating the noise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971800" y="4838700"/>
            <a:ext cx="3200400" cy="41736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Seismic Ambient Noise Tomography (ANT)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It involves 3 steps </a:t>
            </a:r>
          </a:p>
          <a:p>
            <a:pPr marL="0" indent="0">
              <a:buNone/>
            </a:pPr>
            <a:endParaRPr lang="en-US" dirty="0"/>
          </a:p>
          <a:p>
            <a:pPr marL="514291" indent="-514291">
              <a:buAutoNum type="arabicParenR"/>
            </a:pPr>
            <a:r>
              <a:rPr lang="en-US" dirty="0" smtClean="0"/>
              <a:t>Data acquisition</a:t>
            </a:r>
          </a:p>
          <a:p>
            <a:pPr marL="514291" indent="-514291">
              <a:buAutoNum type="arabicParenR"/>
            </a:pPr>
            <a:r>
              <a:rPr lang="en-US" dirty="0" smtClean="0"/>
              <a:t>Data processing</a:t>
            </a:r>
          </a:p>
          <a:p>
            <a:pPr marL="514291" indent="-514291">
              <a:buAutoNum type="arabicParenR"/>
            </a:pPr>
            <a:r>
              <a:rPr lang="en-US" dirty="0" smtClean="0"/>
              <a:t>Data interpretation </a:t>
            </a:r>
          </a:p>
        </p:txBody>
      </p:sp>
      <p:sp>
        <p:nvSpPr>
          <p:cNvPr id="4" name="Oval 3"/>
          <p:cNvSpPr/>
          <p:nvPr/>
        </p:nvSpPr>
        <p:spPr>
          <a:xfrm>
            <a:off x="990601" y="2743200"/>
            <a:ext cx="2895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0600" y="3352800"/>
            <a:ext cx="3048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3858491" y="1603664"/>
            <a:ext cx="5257800" cy="1749136"/>
          </a:xfrm>
          <a:prstGeom prst="borderCallout1">
            <a:avLst>
              <a:gd name="adj1" fmla="val 37198"/>
              <a:gd name="adj2" fmla="val 482"/>
              <a:gd name="adj3" fmla="val 65195"/>
              <a:gd name="adj4" fmla="val -31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marL="342861" indent="-342861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Deployment of dense array of seismometers, more the seismometers better will be the resolution we will have.</a:t>
            </a:r>
          </a:p>
          <a:p>
            <a:pPr marL="342861" indent="-342861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Acquiring the recorded data, and store them in our computer, acquired files may be in </a:t>
            </a:r>
            <a:r>
              <a:rPr lang="en-US" sz="1400" dirty="0" err="1">
                <a:solidFill>
                  <a:schemeClr val="tx1"/>
                </a:solidFill>
              </a:rPr>
              <a:t>mseed</a:t>
            </a:r>
            <a:r>
              <a:rPr lang="en-US" sz="1400" dirty="0">
                <a:solidFill>
                  <a:schemeClr val="tx1"/>
                </a:solidFill>
              </a:rPr>
              <a:t> /sac format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    </a:t>
            </a:r>
            <a:r>
              <a:rPr lang="en-US" sz="1400" b="1" dirty="0">
                <a:solidFill>
                  <a:srgbClr val="FF0000"/>
                </a:solidFill>
              </a:rPr>
              <a:t>Various </a:t>
            </a:r>
            <a:r>
              <a:rPr lang="en-US" sz="1400" b="1" dirty="0" err="1">
                <a:solidFill>
                  <a:srgbClr val="FF0000"/>
                </a:solidFill>
              </a:rPr>
              <a:t>datacentres</a:t>
            </a:r>
            <a:r>
              <a:rPr lang="en-US" sz="1400" b="1" dirty="0">
                <a:solidFill>
                  <a:srgbClr val="FF0000"/>
                </a:solidFill>
              </a:rPr>
              <a:t>  around the world  </a:t>
            </a:r>
            <a:r>
              <a:rPr lang="en-US" sz="1400" b="1" dirty="0" err="1">
                <a:solidFill>
                  <a:srgbClr val="FF0000"/>
                </a:solidFill>
              </a:rPr>
              <a:t>eg</a:t>
            </a:r>
            <a:r>
              <a:rPr lang="en-US" sz="1400" b="1" dirty="0">
                <a:solidFill>
                  <a:srgbClr val="FF0000"/>
                </a:solidFill>
              </a:rPr>
              <a:t>. </a:t>
            </a:r>
            <a:r>
              <a:rPr lang="en-US" sz="1400" b="1" dirty="0" err="1">
                <a:solidFill>
                  <a:srgbClr val="FF0000"/>
                </a:solidFill>
              </a:rPr>
              <a:t>fdsn,gsn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etc</a:t>
            </a:r>
            <a:r>
              <a:rPr lang="en-US" sz="1400" b="1" dirty="0">
                <a:solidFill>
                  <a:srgbClr val="FF0000"/>
                </a:solidFill>
              </a:rPr>
              <a:t> provides free access to seismic data , we can also download data from </a:t>
            </a:r>
            <a:r>
              <a:rPr lang="en-US" sz="1400" b="1" dirty="0" err="1">
                <a:solidFill>
                  <a:srgbClr val="FF0000"/>
                </a:solidFill>
              </a:rPr>
              <a:t>isc</a:t>
            </a:r>
            <a:r>
              <a:rPr lang="en-US" sz="1400" b="1" dirty="0">
                <a:solidFill>
                  <a:srgbClr val="FF0000"/>
                </a:solidFill>
              </a:rPr>
              <a:t> 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861" indent="-342861" algn="ctr"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876801" y="3733800"/>
            <a:ext cx="4239491" cy="2057400"/>
          </a:xfrm>
          <a:prstGeom prst="borderCallout1">
            <a:avLst>
              <a:gd name="adj1" fmla="val 33104"/>
              <a:gd name="adj2" fmla="val -817"/>
              <a:gd name="adj3" fmla="val 2452"/>
              <a:gd name="adj4" fmla="val -200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marL="342861" indent="-342861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Data of all the pairs of station in a given network is cross correlated to find the estimated green function of the </a:t>
            </a:r>
            <a:r>
              <a:rPr lang="en-US" sz="1400" dirty="0" err="1">
                <a:solidFill>
                  <a:schemeClr val="tx1"/>
                </a:solidFill>
              </a:rPr>
              <a:t>rayleigh</a:t>
            </a:r>
            <a:r>
              <a:rPr lang="en-US" sz="1400" dirty="0">
                <a:solidFill>
                  <a:schemeClr val="tx1"/>
                </a:solidFill>
              </a:rPr>
              <a:t> waves, cross correlations at different lags are then stacked and </a:t>
            </a:r>
            <a:r>
              <a:rPr lang="en-US" sz="1400" dirty="0" err="1">
                <a:solidFill>
                  <a:schemeClr val="tx1"/>
                </a:solidFill>
              </a:rPr>
              <a:t>ploted</a:t>
            </a:r>
            <a:endParaRPr lang="en-US" sz="1400" dirty="0">
              <a:solidFill>
                <a:schemeClr val="tx1"/>
              </a:solidFill>
            </a:endParaRPr>
          </a:p>
          <a:p>
            <a:pPr marL="342861" indent="-342861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Before cross correlation, data of individual station needs to be filtered(in this case I </a:t>
            </a:r>
            <a:r>
              <a:rPr lang="en-US" sz="1400" b="1" dirty="0">
                <a:solidFill>
                  <a:srgbClr val="FF0000"/>
                </a:solidFill>
              </a:rPr>
              <a:t>filtered</a:t>
            </a:r>
            <a:r>
              <a:rPr lang="en-US" sz="1400" dirty="0">
                <a:solidFill>
                  <a:schemeClr val="tx1"/>
                </a:solidFill>
              </a:rPr>
              <a:t> it from 5 to 10s), </a:t>
            </a:r>
            <a:r>
              <a:rPr lang="en-US" sz="1400" b="1" dirty="0" err="1">
                <a:solidFill>
                  <a:srgbClr val="FF0000"/>
                </a:solidFill>
              </a:rPr>
              <a:t>detrended</a:t>
            </a:r>
            <a:r>
              <a:rPr lang="en-US" sz="1400" b="1" dirty="0">
                <a:solidFill>
                  <a:srgbClr val="FF0000"/>
                </a:solidFill>
              </a:rPr>
              <a:t>, whitened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rgbClr val="FF0000"/>
                </a:solidFill>
              </a:rPr>
              <a:t>Normalized.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3962400"/>
            <a:ext cx="3657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266700" y="4762501"/>
            <a:ext cx="4495800" cy="2019300"/>
          </a:xfrm>
          <a:prstGeom prst="borderCallout1">
            <a:avLst>
              <a:gd name="adj1" fmla="val -2606"/>
              <a:gd name="adj2" fmla="val 23600"/>
              <a:gd name="adj3" fmla="val -16373"/>
              <a:gd name="adj4" fmla="val 311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marL="342861" indent="-342861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Green functions are estimated between all the possible station pairs in a network</a:t>
            </a:r>
          </a:p>
          <a:p>
            <a:pPr marL="342861" indent="-342861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Dispersion curves are estimated using green’s functions by FTAN (</a:t>
            </a:r>
            <a:r>
              <a:rPr lang="en-US" dirty="0" err="1" smtClean="0">
                <a:solidFill>
                  <a:schemeClr val="tx1"/>
                </a:solidFill>
              </a:rPr>
              <a:t>Dziewonski</a:t>
            </a:r>
            <a:r>
              <a:rPr lang="en-US" dirty="0" smtClean="0">
                <a:solidFill>
                  <a:schemeClr val="tx1"/>
                </a:solidFill>
              </a:rPr>
              <a:t> et al,,1969)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3) Dispersion curves are then inverted to give the values of P and S velocities.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8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 did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acquisition : vertical component continuous time series data of two months (01/01/2015-28/02/2015) was acquired from two long period seismic stations “KIP” and “POHA” in Hawaii by requesting from GSN (global seismograph networks) in the </a:t>
            </a:r>
            <a:r>
              <a:rPr lang="en-US" dirty="0" err="1" smtClean="0"/>
              <a:t>mseed</a:t>
            </a:r>
            <a:r>
              <a:rPr lang="en-US" dirty="0" smtClean="0"/>
              <a:t> format.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7" t="11553" r="23485" b="12690"/>
          <a:stretch/>
        </p:blipFill>
        <p:spPr>
          <a:xfrm>
            <a:off x="2362201" y="2286000"/>
            <a:ext cx="4285487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6223061"/>
            <a:ext cx="746760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dirty="0" smtClean="0"/>
              <a:t>Map showing “KIP” and “POHA’ seismic stations of Hawaii, created using GMT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 : Data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371600" y="1077607"/>
            <a:ext cx="6324600" cy="8343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)Raw data of both station is first </a:t>
            </a:r>
            <a:r>
              <a:rPr lang="en-US" dirty="0" err="1" smtClean="0">
                <a:solidFill>
                  <a:schemeClr val="tx1"/>
                </a:solidFill>
              </a:rPr>
              <a:t>detrended</a:t>
            </a:r>
            <a:r>
              <a:rPr lang="en-US" dirty="0" smtClean="0">
                <a:solidFill>
                  <a:schemeClr val="tx1"/>
                </a:solidFill>
              </a:rPr>
              <a:t>, tapered at the edges, and filtered using bandpass filtered using band of 0.1 to 0.2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371600" y="1939636"/>
            <a:ext cx="6324600" cy="151707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(ii)Data is then normalized using one from several methods defined. Normalization does two things – 1) It will try to reduce the effect of small/large earthquakes in our data so we can have a total random noise justifying our assumption 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2) It will improve signal to noise 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371600" y="3456711"/>
            <a:ext cx="6324600" cy="1143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(iii)Normalized data is then whitened (making the amplitudes of all frequencies in the band uniform) whitening is done by first taking the </a:t>
            </a:r>
            <a:r>
              <a:rPr lang="en-US" dirty="0" err="1" smtClean="0">
                <a:solidFill>
                  <a:schemeClr val="tx1"/>
                </a:solidFill>
              </a:rPr>
              <a:t>fourier</a:t>
            </a:r>
            <a:r>
              <a:rPr lang="en-US" dirty="0" smtClean="0">
                <a:solidFill>
                  <a:schemeClr val="tx1"/>
                </a:solidFill>
              </a:rPr>
              <a:t> transform of the data and multiplying the amplitude spectrum by a </a:t>
            </a:r>
            <a:r>
              <a:rPr lang="en-US" dirty="0" err="1" smtClean="0">
                <a:solidFill>
                  <a:schemeClr val="tx1"/>
                </a:solidFill>
              </a:rPr>
              <a:t>Hanning</a:t>
            </a:r>
            <a:r>
              <a:rPr lang="en-US" dirty="0" smtClean="0">
                <a:solidFill>
                  <a:schemeClr val="tx1"/>
                </a:solidFill>
              </a:rPr>
              <a:t> window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71600" y="4599710"/>
            <a:ext cx="6324600" cy="11914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(iv) Now data of both stations are correlated using a time window of a given length. Each correlations are then stacked vertically and summed. These sum is plotted to give noise correlation between two stations.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1143000" y="5873220"/>
            <a:ext cx="6781800" cy="1033272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hlinkClick r:id="rId2"/>
              </a:rPr>
              <a:t>Bensen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 et al. 2007: Processing ambient seismic noise data to obtain reliable broadband surface wave dispersion measurements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Various Normalization methods and their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205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3999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073" y="723900"/>
            <a:ext cx="114992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Clipping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26572" y="2710934"/>
            <a:ext cx="76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1Bit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19600"/>
            <a:ext cx="9143999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6572" y="4567443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Clipping_iter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6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9"/>
            <a:ext cx="9143999" cy="2133600"/>
          </a:xfrm>
        </p:spPr>
      </p:pic>
      <p:sp>
        <p:nvSpPr>
          <p:cNvPr id="5" name="TextBox 4"/>
          <p:cNvSpPr txBox="1"/>
          <p:nvPr/>
        </p:nvSpPr>
        <p:spPr>
          <a:xfrm>
            <a:off x="1184564" y="217116"/>
            <a:ext cx="125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RAMN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9220200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257238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New </a:t>
            </a:r>
            <a:r>
              <a:rPr lang="en-US" b="1" dirty="0" err="1" smtClean="0">
                <a:solidFill>
                  <a:srgbClr val="FF0000"/>
                </a:solidFill>
              </a:rPr>
              <a:t>normalisation</a:t>
            </a:r>
            <a:r>
              <a:rPr lang="en-US" b="1" dirty="0" smtClean="0">
                <a:solidFill>
                  <a:srgbClr val="FF0000"/>
                </a:solidFill>
              </a:rPr>
              <a:t> method introduced here by me – “Trigger”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304800" y="4572001"/>
            <a:ext cx="8305800" cy="1981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Advantages of ‘Trigger’</a:t>
            </a:r>
          </a:p>
          <a:p>
            <a:pPr marL="342900" indent="-342900" algn="ctr">
              <a:buAutoNum type="arabicParenR"/>
            </a:pPr>
            <a:r>
              <a:rPr lang="en-US" b="1" dirty="0" smtClean="0">
                <a:solidFill>
                  <a:schemeClr val="tx1"/>
                </a:solidFill>
              </a:rPr>
              <a:t>Better  Signal to Noise Ratio (SNR)</a:t>
            </a:r>
          </a:p>
          <a:p>
            <a:pPr marL="342900" indent="-342900" algn="ctr">
              <a:buAutoNum type="arabicParenR"/>
            </a:pPr>
            <a:r>
              <a:rPr lang="en-US" b="1" dirty="0" smtClean="0">
                <a:solidFill>
                  <a:schemeClr val="tx1"/>
                </a:solidFill>
              </a:rPr>
              <a:t>More symmetric, </a:t>
            </a:r>
            <a:r>
              <a:rPr lang="en-US" b="1" dirty="0" err="1" smtClean="0">
                <a:solidFill>
                  <a:schemeClr val="tx1"/>
                </a:solidFill>
              </a:rPr>
              <a:t>i.e</a:t>
            </a:r>
            <a:r>
              <a:rPr lang="en-US" b="1" dirty="0" smtClean="0">
                <a:solidFill>
                  <a:schemeClr val="tx1"/>
                </a:solidFill>
              </a:rPr>
              <a:t> provides better normalization</a:t>
            </a:r>
          </a:p>
          <a:p>
            <a:pPr marL="342900" indent="-342900" algn="ctr">
              <a:buAutoNum type="arabicParenR"/>
            </a:pPr>
            <a:r>
              <a:rPr lang="en-US" b="1" dirty="0" smtClean="0">
                <a:solidFill>
                  <a:schemeClr val="tx1"/>
                </a:solidFill>
              </a:rPr>
              <a:t>Flexible, </a:t>
            </a:r>
            <a:r>
              <a:rPr lang="en-US" b="1" dirty="0" err="1" smtClean="0">
                <a:solidFill>
                  <a:schemeClr val="tx1"/>
                </a:solidFill>
              </a:rPr>
              <a:t>i.e</a:t>
            </a:r>
            <a:r>
              <a:rPr lang="en-US" b="1" dirty="0" smtClean="0">
                <a:solidFill>
                  <a:schemeClr val="tx1"/>
                </a:solidFill>
              </a:rPr>
              <a:t> user can adjust values according to his needs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3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1026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Single station data preparation for Seismic Ambient Noise Tomography</vt:lpstr>
      <vt:lpstr>PowerPoint Presentation</vt:lpstr>
      <vt:lpstr>PowerPoint Presentation</vt:lpstr>
      <vt:lpstr>PowerPoint Presentation</vt:lpstr>
      <vt:lpstr>Seismic Ambient Noise Tomography (ANT)</vt:lpstr>
      <vt:lpstr>I did 1st and 2nd steps</vt:lpstr>
      <vt:lpstr>2nd Step : Data processing </vt:lpstr>
      <vt:lpstr>Various Normalization methods and their results</vt:lpstr>
      <vt:lpstr>PowerPoint Presentation</vt:lpstr>
      <vt:lpstr>“Trigger” algorithm</vt:lpstr>
      <vt:lpstr>Future Scope </vt:lpstr>
      <vt:lpstr>Recent applications of Seismic Ambient Noise Tomography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station data preparation for Seismic Ambient Noise Tomography</dc:title>
  <dc:creator>akash</dc:creator>
  <cp:lastModifiedBy>akash</cp:lastModifiedBy>
  <cp:revision>24</cp:revision>
  <dcterms:created xsi:type="dcterms:W3CDTF">2006-08-16T00:00:00Z</dcterms:created>
  <dcterms:modified xsi:type="dcterms:W3CDTF">2020-10-05T08:52:02Z</dcterms:modified>
</cp:coreProperties>
</file>