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13891639" val="982" revOS="4"/>
      <pr:smFileRevision xmlns:pr="smNativeData" dt="1713891639" val="0"/>
      <pr:guideOptions xmlns:pr="smNativeData" dt="1713891639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>
        <p:scale>
          <a:sx n="101" d="100"/>
          <a:sy n="101" d="100"/>
        </p:scale>
        <p:origin x="480" y="-1394"/>
      </p:cViewPr>
      <p:guideLst x="0" y="0"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4" d="100"/>
        <a:sy n="24" d="100"/>
      </p:scale>
      <p:origin x="0" y="0"/>
    </p:cViewPr>
  </p:sorterViewPr>
  <p:notesViewPr>
    <p:cSldViewPr>
      <p:cViewPr>
        <p:scale>
          <a:sx n="101" d="100"/>
          <a:sy n="101" d="100"/>
        </p:scale>
        <p:origin x="480" y="-1394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AwAALhMAADosAAAtIAAAECAAACYAAAAIAAAAPTAAAAAAAAA="/>
              </a:ext>
            </a:extLst>
          </p:cNvSpPr>
          <p:nvPr>
            <p:ph type="ctrTitle"/>
          </p:nvPr>
        </p:nvSpPr>
        <p:spPr>
          <a:xfrm>
            <a:off x="582930" y="3117850"/>
            <a:ext cx="6606540" cy="21126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sBwAApiIAAKQoAAAeMgAAECAAACYAAAAIAAAAPTAAAAAAAAA="/>
              </a:ext>
            </a:extLst>
          </p:cNvSpPr>
          <p:nvPr>
            <p:ph type="subTitle" idx="4"/>
          </p:nvPr>
        </p:nvSpPr>
        <p:spPr>
          <a:xfrm>
            <a:off x="1165860" y="5632450"/>
            <a:ext cx="5440680" cy="25146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CEAAAizkAAI4fAACjPA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izkAAGMNAACjPA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</a:lstStyle>
          <a:p>
            <a:pPr/>
            <a:fld id="{AE30606F-2143-6596-0D88-D7C32EC6FB82}" type="datetime1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gAAizkAAGwtAACjPA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>
                <a:solidFill>
                  <a:srgbClr val="8C8C8C"/>
                </a:solidFill>
              </a:defRPr>
            </a:lvl1pPr>
          </a:lstStyle>
          <a:p>
            <a:pPr/>
            <a:fld id="{AE306C66-2843-659A-0D88-DECF22C6FB8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egIAAGwtAABgDAAAEC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Ow4AAGwtAAASNwAAECAAACYAAAAIAAAAPAAAAAAAAAA=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CEAAAizkAAI4fAACjPA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izkAAGMNAACjPA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</a:lstStyle>
          <a:p>
            <a:pPr/>
            <a:fld id="{AE303C2E-6043-65CA-0D88-969F72C6FBC3}" type="datetime1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gAAizkAAGwtAACjPA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>
                <a:solidFill>
                  <a:srgbClr val="8C8C8C"/>
                </a:solidFill>
              </a:defRPr>
            </a:lvl1pPr>
          </a:lstStyle>
          <a:p>
            <a:pPr/>
            <a:fld id="{AE30492F-6143-65BF-0D88-97EA07C6FBC2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egIAAGwtAABgDAAAEC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Ow4AADAXAAASNwAAECAAACYAAAAIAAAAPTAAAAAAAAA="/>
              </a:ext>
            </a:extLst>
          </p:cNvSpPr>
          <p:nvPr>
            <p:ph idx="2"/>
          </p:nvPr>
        </p:nvSpPr>
        <p:spPr>
          <a:xfrm>
            <a:off x="388620" y="2313305"/>
            <a:ext cx="3380740" cy="663892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GAAAOw4AAGwtAAASNwAAECAAACYAAAAIAAAAPTAAAAAAAAA="/>
              </a:ext>
            </a:extLst>
          </p:cNvSpPr>
          <p:nvPr>
            <p:ph idx="3"/>
          </p:nvPr>
        </p:nvSpPr>
        <p:spPr>
          <a:xfrm>
            <a:off x="4003040" y="2313305"/>
            <a:ext cx="3380740" cy="663892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CEAAAizkAAI4fAACjPA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izkAAGMNAACjPA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</a:lstStyle>
          <a:p>
            <a:pPr/>
            <a:fld id="{AE303990-DE43-65CF-0D88-289A77C6FB7D}" type="datetime1">
              <a:rPr lang="en-us"/>
              <a:t/>
            </a:fld>
            <a:endParaRPr lang="en-us"/>
          </a:p>
        </p:txBody>
      </p:sp>
      <p:sp>
        <p:nvSpPr>
          <p:cNvPr id="7" name="Holder 7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gAAizkAAGwtAACjPA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>
                <a:solidFill>
                  <a:srgbClr val="8C8C8C"/>
                </a:solidFill>
              </a:defRPr>
            </a:lvl1pPr>
          </a:lstStyle>
          <a:p>
            <a:pPr/>
            <a:fld id="{AE305188-C643-65A7-0D88-30F21FC6FB65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egIAAGwtAABgDAAAEC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CEAAAizkAAI4fAACjPA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izkAAGMNAACjPA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</a:lstStyle>
          <a:p>
            <a:pPr/>
            <a:fld id="{AE30612E-6043-6597-0D88-96C22FC6FBC3}" type="datetime1">
              <a:rPr lang="en-us"/>
              <a:t/>
            </a:fld>
            <a:endParaRPr lang="en-us"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gAAizkAAGwtAACjPA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>
                <a:solidFill>
                  <a:srgbClr val="8C8C8C"/>
                </a:solidFill>
              </a:defRPr>
            </a:lvl1pPr>
          </a:lstStyle>
          <a:p>
            <a:pPr/>
            <a:fld id="{AE3016B2-FC43-65E0-0D88-0AB558C6FB5F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CEAAAizkAAI4fAACjPA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gAAizkAAGMNAACjPA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</a:lstStyle>
          <a:p>
            <a:pPr/>
            <a:fld id="{AE300A94-DA43-65FC-0D88-2CA944C6FB79}" type="datetime1">
              <a:rPr lang="en-us"/>
              <a:t/>
            </a:fld>
            <a:endParaRPr lang="en-us"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gAAizkAAGwtAACjPA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>
                <a:solidFill>
                  <a:srgbClr val="8C8C8C"/>
                </a:solidFill>
              </a:defRPr>
            </a:lvl1pPr>
          </a:lstStyle>
          <a:p>
            <a:pPr/>
            <a:fld id="{AE305A32-7C43-65AC-0D88-8AF914C6FBDF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AgAAegIAAGwtAABgDAAAECAAACYAAAAIAAAAPb8AAAAAAAA="/>
              </a:ext>
            </a:extLst>
          </p:cNvSpPr>
          <p:nvPr>
            <p:ph type="title"/>
          </p:nvPr>
        </p:nvSpPr>
        <p:spPr>
          <a:xfrm>
            <a:off x="388620" y="402590"/>
            <a:ext cx="6995160" cy="160909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AgAAOw4AAGwtAAASNwAAECAAACYAAAAIAAAAPb8AAAAAAAA="/>
              </a:ext>
            </a:extLst>
          </p:cNvSpPr>
          <p:nvPr>
            <p:ph type="body" idx="1"/>
          </p:nvPr>
        </p:nvSpPr>
        <p:spPr>
          <a:xfrm>
            <a:off x="388620" y="2313305"/>
            <a:ext cx="6995160" cy="66389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CEAAAizkAAI4fAACjPAAAECAAACYAAAAIAAAAPb8AAAAAAAA="/>
              </a:ext>
            </a:extLst>
          </p:cNvSpPr>
          <p:nvPr>
            <p:ph type="ftr" sz="quarter" idx="5"/>
          </p:nvPr>
        </p:nvSpPr>
        <p:spPr>
          <a:xfrm>
            <a:off x="2642870" y="9354185"/>
            <a:ext cx="2486660" cy="50292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AgAAizkAAGMNAACjPAAAECAAACYAAAAIAAAAPb8AAAAAAAA="/>
              </a:ext>
            </a:extLst>
          </p:cNvSpPr>
          <p:nvPr>
            <p:ph type="dt" sz="half" idx="6"/>
          </p:nvPr>
        </p:nvSpPr>
        <p:spPr>
          <a:xfrm>
            <a:off x="388620" y="9354185"/>
            <a:ext cx="1787525" cy="50292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</a:lstStyle>
          <a:p>
            <a:pPr/>
            <a:fld id="{AE3070E1-AF43-6586-0D88-59D33EC6FB0C}" type="datetime1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IgAAizkAAGwtAACjPAAAECAAACYAAAAIAAAAPb8AAAAAAAA="/>
              </a:ext>
            </a:extLst>
          </p:cNvSpPr>
          <p:nvPr>
            <p:ph type="sldNum" sz="quarter" idx="7"/>
          </p:nvPr>
        </p:nvSpPr>
        <p:spPr>
          <a:xfrm>
            <a:off x="5596255" y="9354185"/>
            <a:ext cx="1787525" cy="50292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>
                <a:solidFill>
                  <a:srgbClr val="8C8C8C"/>
                </a:solidFill>
              </a:defRPr>
            </a:lvl1pPr>
          </a:lstStyle>
          <a:p>
            <a:pPr/>
            <a:fld id="{AE3070AA-E443-6586-0D88-12D33EC6FB4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elecrow.com/mcu/arduino-compatible.html?idd=1" TargetMode="External"/><Relationship Id="rId3" Type="http://schemas.openxmlformats.org/officeDocument/2006/relationships/hyperlink" Target="https://www.elecrow.com/mcu/raspberry-pi.html?idd=1" TargetMode="Externa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how-to-convert-from-ac-to-dc/" TargetMode="External"/><Relationship Id="rId3" Type="http://schemas.openxmlformats.org/officeDocument/2006/relationships/hyperlink" Target="http://www.wikihow.com/Convert-AC-to-DC" TargetMode="External"/><Relationship Id="rId4" Type="http://schemas.openxmlformats.org/officeDocument/2006/relationships/hyperlink" Target="http://www.youtube.com/watch?v=Hr8ZOBOyTHk" TargetMode="External"/><Relationship Id="rId5" Type="http://schemas.openxmlformats.org/officeDocument/2006/relationships/hyperlink" Target="http://www.electrical4u.com/full-wave-rectifiers/" TargetMode="Externa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e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e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eg"/><Relationship Id="rId3" Type="http://schemas.openxmlformats.org/officeDocument/2006/relationships/image" Target="../media/image32.jpe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eg"/><Relationship Id="rId3" Type="http://schemas.openxmlformats.org/officeDocument/2006/relationships/image" Target="../media/image34.jpe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C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VDQAAgi0AAA8nAAAnNAAAECAAACYAAAAIAAAA//////////8="/>
              </a:ext>
            </a:extLst>
          </p:cNvSpPr>
          <p:nvPr/>
        </p:nvSpPr>
        <p:spPr>
          <a:xfrm>
            <a:off x="2248535" y="7397750"/>
            <a:ext cx="4100830" cy="1080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7305" rIns="0" bIns="0" numCol="1" spcCol="215900" anchor="t"/>
          <a:lstStyle/>
          <a:p>
            <a:pPr marL="12700" marR="5080" algn="ctr">
              <a:lnSpc>
                <a:spcPts val="1480"/>
              </a:lnSpc>
              <a:spcBef>
                <a:spcPts val="215"/>
              </a:spcBef>
            </a:pPr>
            <a:r>
              <a:rPr sz="1300" b="1" u="sng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Gandhi</a:t>
            </a:r>
            <a:r>
              <a:rPr sz="1300" b="1" u="sng" spc="-5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300" b="1" u="sng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Institue</a:t>
            </a:r>
            <a:r>
              <a:rPr sz="1300" b="1" u="sng" spc="-5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300" b="1" u="sng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of</a:t>
            </a:r>
            <a:r>
              <a:rPr sz="1300" b="1" u="sng" spc="55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300" b="1" u="sng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Technological</a:t>
            </a:r>
            <a:r>
              <a:rPr sz="1300" b="1" u="sng" spc="-4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300" b="1" u="sng" spc="-1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Advancement,</a:t>
            </a:r>
            <a:r>
              <a:rPr sz="1300" b="1" spc="-1"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300" b="1" u="sng" spc="-1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Bhubaneswar</a:t>
            </a:r>
            <a:endParaRPr sz="1300">
              <a:latin typeface="Georgia" pitchFamily="1" charset="0"/>
              <a:ea typeface="Calibri" pitchFamily="2" charset="0"/>
              <a:cs typeface="Georgia" pitchFamily="1" charset="0"/>
            </a:endParaRPr>
          </a:p>
          <a:p>
            <a:pPr algn="ctr">
              <a:lnSpc>
                <a:spcPts val="1440"/>
              </a:lnSpc>
            </a:pPr>
            <a:r>
              <a:rPr sz="1300" b="1" u="sng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Department</a:t>
            </a:r>
            <a:r>
              <a:rPr sz="1300" b="1" u="sng" spc="-4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300" b="1" u="sng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of</a:t>
            </a:r>
            <a:r>
              <a:rPr sz="1300" b="1" u="sng" spc="-3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300" b="1" u="sng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Electrical</a:t>
            </a:r>
            <a:r>
              <a:rPr sz="1300" b="1" u="sng" spc="-4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300" b="1" u="sng" spc="-1">
                <a:uFill>
                  <a:solidFill>
                    <a:srgbClr val="000000"/>
                  </a:solidFill>
                </a:uFill>
                <a:latin typeface="Georgia" pitchFamily="1" charset="0"/>
                <a:ea typeface="Calibri" pitchFamily="2" charset="0"/>
                <a:cs typeface="Georgia" pitchFamily="1" charset="0"/>
              </a:rPr>
              <a:t>Engineering</a:t>
            </a:r>
            <a:endParaRPr sz="1300">
              <a:latin typeface="Georgia" pitchFamily="1" charset="0"/>
              <a:ea typeface="Calibri" pitchFamily="2" charset="0"/>
              <a:cs typeface="Georgia" pitchFamily="1" charset="0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300">
              <a:latin typeface="Georgia" pitchFamily="1" charset="0"/>
              <a:ea typeface="Calibri" pitchFamily="2" charset="0"/>
              <a:cs typeface="Georgia" pitchFamily="1" charset="0"/>
            </a:endParaRPr>
          </a:p>
          <a:p>
            <a:pPr marL="847090">
              <a:lnSpc>
                <a:spcPct val="100000"/>
              </a:lnSpc>
            </a:pPr>
            <a:r>
              <a:rPr sz="1850" b="1">
                <a:latin typeface="Georgia" pitchFamily="1" charset="0"/>
                <a:ea typeface="Calibri" pitchFamily="2" charset="0"/>
                <a:cs typeface="Georgia" pitchFamily="1" charset="0"/>
              </a:rPr>
              <a:t>CIRCUIT</a:t>
            </a:r>
            <a:r>
              <a:rPr sz="1850" b="1" spc="-10"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850" b="1" spc="-2">
                <a:latin typeface="Georgia" pitchFamily="1" charset="0"/>
                <a:ea typeface="Calibri" pitchFamily="2" charset="0"/>
                <a:cs typeface="Georgia" pitchFamily="1" charset="0"/>
              </a:rPr>
              <a:t>THEORY</a:t>
            </a:r>
            <a:endParaRPr sz="1850">
              <a:latin typeface="Georgia" pitchFamily="1" charset="0"/>
              <a:ea typeface="Calibri" pitchFamily="2" charset="0"/>
              <a:cs typeface="Georgia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REwAAvjcAAFogAAB+OQAAECAAACYAAAAIAAAA//////////8="/>
              </a:ext>
            </a:extLst>
          </p:cNvSpPr>
          <p:nvPr/>
        </p:nvSpPr>
        <p:spPr>
          <a:xfrm>
            <a:off x="3180715" y="9061450"/>
            <a:ext cx="2078355" cy="284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>
                <a:latin typeface="Georgia" pitchFamily="1" charset="0"/>
                <a:ea typeface="Calibri" pitchFamily="2" charset="0"/>
                <a:cs typeface="Georgia" pitchFamily="1" charset="0"/>
              </a:rPr>
              <a:t>DESIGN</a:t>
            </a:r>
            <a:r>
              <a:rPr sz="1700" b="1" spc="-14"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700" b="1" spc="-2">
                <a:latin typeface="Georgia" pitchFamily="1" charset="0"/>
                <a:ea typeface="Calibri" pitchFamily="2" charset="0"/>
                <a:cs typeface="Georgia" pitchFamily="1" charset="0"/>
              </a:rPr>
              <a:t>PROJECT</a:t>
            </a:r>
            <a:endParaRPr sz="1700">
              <a:latin typeface="Georgia" pitchFamily="1" charset="0"/>
              <a:ea typeface="Calibri" pitchFamily="2" charset="0"/>
              <a:cs typeface="Georgia" pitchFamily="1" charset="0"/>
            </a:endParaRPr>
          </a:p>
        </p:txBody>
      </p:sp>
      <p:pic>
        <p:nvPicPr>
          <p:cNvPr id="4" name="object 4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UAgAAAUFAAAmLgAAGS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815975"/>
            <a:ext cx="6150610" cy="6515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CgAAHwUAAAgfAAD3BgAAECAAACYAAAAIAAAA//////////8="/>
              </a:ext>
            </a:extLst>
          </p:cNvSpPr>
          <p:nvPr/>
        </p:nvSpPr>
        <p:spPr>
          <a:xfrm>
            <a:off x="1660525" y="832485"/>
            <a:ext cx="3383915" cy="29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defTabSz="914400">
              <a:lnSpc>
                <a:spcPct val="100000"/>
              </a:lnSpc>
              <a:spcBef>
                <a:spcPts val="100"/>
              </a:spcBef>
              <a:tabLst>
                <a:tab pos="345440" algn="l"/>
              </a:tabLst>
            </a:pPr>
            <a:r>
              <a:rPr b="1" spc="-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6.</a:t>
            </a:r>
            <a:r>
              <a:rPr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	HARDWARE</a:t>
            </a:r>
            <a:r>
              <a:rPr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DESCRIPTION</a:t>
            </a:r>
            <a:endParaRPr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DwAAPjIAAPYgAABuMwAAECAAACYAAAAIAAAA//////////8="/>
              </a:ext>
            </a:extLst>
          </p:cNvSpPr>
          <p:nvPr/>
        </p:nvSpPr>
        <p:spPr>
          <a:xfrm>
            <a:off x="2484120" y="8167370"/>
            <a:ext cx="2874010" cy="19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Implementation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breadboar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cgYAACgbAABKCAAAECAAACYAAAAIAAAA//////////8="/>
              </a:ext>
            </a:extLst>
          </p:cNvSpPr>
          <p:nvPr/>
        </p:nvSpPr>
        <p:spPr>
          <a:xfrm>
            <a:off x="1079500" y="1047750"/>
            <a:ext cx="3335020" cy="29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7.What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power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supply?</a:t>
            </a:r>
            <a:endParaRPr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qq2A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IAkAAGctAADoDgAAECAAACYAAAAIAAAA//////////8="/>
              </a:ext>
            </a:extLst>
          </p:cNvSpPr>
          <p:nvPr/>
        </p:nvSpPr>
        <p:spPr>
          <a:xfrm>
            <a:off x="1079500" y="1483360"/>
            <a:ext cx="6301105" cy="939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supply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type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supply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that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provides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stable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-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(direct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current)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output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voltage.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This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low-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supply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commonly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 electronic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devices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that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require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supply,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including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microcontrollers,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sensors,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-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LED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lights, </a:t>
            </a:r>
            <a:r>
              <a:rPr sz="1050" spc="-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USB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charging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devices,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other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low-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electronic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components.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YBIAAM0fAAA4FAAAECAAACYAAAAIAAAA//////////8="/>
              </a:ext>
            </a:extLst>
          </p:cNvSpPr>
          <p:nvPr/>
        </p:nvSpPr>
        <p:spPr>
          <a:xfrm>
            <a:off x="1079500" y="2987040"/>
            <a:ext cx="4090035" cy="29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8.How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does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power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work?</a:t>
            </a:r>
            <a:endParaRPr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CKIv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DhUAABYuAAB+MQAAECAAACYAAAAIAAAA//////////8="/>
              </a:ext>
            </a:extLst>
          </p:cNvSpPr>
          <p:nvPr/>
        </p:nvSpPr>
        <p:spPr>
          <a:xfrm>
            <a:off x="1079500" y="3422650"/>
            <a:ext cx="6412230" cy="4622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24130">
              <a:lnSpc>
                <a:spcPct val="142000"/>
              </a:lnSpc>
              <a:spcBef>
                <a:spcPts val="100"/>
              </a:spcBef>
            </a:pP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supply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works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by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converting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input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voltage,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typically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AC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(alternating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current),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(direct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current)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output.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Several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components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techniques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are</a:t>
            </a:r>
            <a:r>
              <a:rPr sz="1050" spc="8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involved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process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converting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input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output,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explained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below: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5080">
              <a:lnSpc>
                <a:spcPct val="142000"/>
              </a:lnSpc>
            </a:pP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Rectification: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Rectifying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AC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input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using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rectifier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circuit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first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step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process.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diode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bridge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full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wave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rectifier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circuit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typically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used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for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this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purpose.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109220">
              <a:lnSpc>
                <a:spcPct val="142000"/>
              </a:lnSpc>
            </a:pP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Filtering: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output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rectifier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circuit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is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pulsating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that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still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has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lot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ripple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noise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it.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remove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ripple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noise,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output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filtered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by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means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capacitor.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6350">
              <a:lnSpc>
                <a:spcPct val="142000"/>
              </a:lnSpc>
            </a:pP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regulation: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regulator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circuit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then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used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filtered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8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constant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output.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Linear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switching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are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two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main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types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regulation.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Linear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regulation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reduces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desired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level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using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linear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regulator,</a:t>
            </a:r>
            <a:r>
              <a:rPr sz="1050" spc="8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which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simple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inexpensive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method.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Switch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regulation,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however,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uses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switching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regulator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convert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desired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level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by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rapidly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turning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input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on</a:t>
            </a:r>
            <a:r>
              <a:rPr sz="1050" spc="8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-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off.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401955">
              <a:lnSpc>
                <a:spcPct val="142000"/>
              </a:lnSpc>
            </a:pP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Protection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features: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protect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connected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device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from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damage,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some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supplies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also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provide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protection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functions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such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over-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current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protection,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over-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protection,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short-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circuit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protection.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7AUAAMEeAADEBwAAECAAACYAAAAIAAAA//////////8="/>
              </a:ext>
            </a:extLst>
          </p:cNvSpPr>
          <p:nvPr/>
        </p:nvSpPr>
        <p:spPr>
          <a:xfrm>
            <a:off x="1079500" y="962660"/>
            <a:ext cx="3919855" cy="29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9.Applications</a:t>
            </a:r>
            <a:r>
              <a:rPr b="1" spc="6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for</a:t>
            </a:r>
            <a:r>
              <a:rPr b="1" spc="6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b="1" spc="6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r>
              <a:rPr b="1" spc="6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power</a:t>
            </a:r>
            <a:r>
              <a:rPr b="1" spc="8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</a:t>
            </a:r>
            <a:endParaRPr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mggAAC8uAABSKAAAECAAACYAAAAIAAAA//////////8="/>
              </a:ext>
            </a:extLst>
          </p:cNvSpPr>
          <p:nvPr/>
        </p:nvSpPr>
        <p:spPr>
          <a:xfrm>
            <a:off x="1079500" y="1398270"/>
            <a:ext cx="6428105" cy="515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11430">
              <a:lnSpc>
                <a:spcPct val="142000"/>
              </a:lnSpc>
              <a:spcBef>
                <a:spcPts val="100"/>
              </a:spcBef>
            </a:pP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Supplies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are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widely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variety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electronic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devices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that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require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stable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regulated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source,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Some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typical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applications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for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Supplies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are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as 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follows: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5080">
              <a:lnSpc>
                <a:spcPct val="142000"/>
              </a:lnSpc>
            </a:pPr>
            <a:r>
              <a:rPr sz="1050" b="1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Microcontrollers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: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Most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microcontrollers,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such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as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u="sng" spc="11">
                <a:solidFill>
                  <a:srgbClr val="00A0EF"/>
                </a:solidFill>
                <a:uFill>
                  <a:solidFill>
                    <a:srgbClr val="00A0EF"/>
                  </a:solidFill>
                </a:uFill>
                <a:latin typeface="Arial MT" pitchFamily="0" charset="0"/>
                <a:ea typeface="Calibri" pitchFamily="2" charset="0"/>
                <a:cs typeface="Arial MT" pitchFamily="0" charset="0"/>
                <a:hlinkClick r:id="rId2"/>
              </a:rPr>
              <a:t>Arduino</a:t>
            </a:r>
            <a:r>
              <a:rPr sz="1050" spc="12">
                <a:solidFill>
                  <a:srgbClr val="00A0E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u="sng" spc="9">
                <a:solidFill>
                  <a:srgbClr val="00A0EF"/>
                </a:solidFill>
                <a:uFill>
                  <a:solidFill>
                    <a:srgbClr val="00A0EF"/>
                  </a:solidFill>
                </a:uFill>
                <a:latin typeface="Arial MT" pitchFamily="0" charset="0"/>
                <a:ea typeface="Calibri" pitchFamily="2" charset="0"/>
                <a:cs typeface="Arial MT" pitchFamily="0" charset="0"/>
                <a:hlinkClick r:id="rId3"/>
              </a:rPr>
              <a:t>Raspberry</a:t>
            </a:r>
            <a:r>
              <a:rPr sz="1050" u="sng" spc="12">
                <a:solidFill>
                  <a:srgbClr val="00A0EF"/>
                </a:solidFill>
                <a:uFill>
                  <a:solidFill>
                    <a:srgbClr val="00A0EF"/>
                  </a:solidFill>
                </a:uFill>
                <a:latin typeface="Arial MT" pitchFamily="0" charset="0"/>
                <a:ea typeface="Calibri" pitchFamily="2" charset="0"/>
                <a:cs typeface="Arial MT" pitchFamily="0" charset="0"/>
                <a:hlinkClick r:id="rId3"/>
              </a:rPr>
              <a:t> </a:t>
            </a:r>
            <a:r>
              <a:rPr sz="1050" u="sng" spc="-7">
                <a:solidFill>
                  <a:srgbClr val="00A0EF"/>
                </a:solidFill>
                <a:uFill>
                  <a:solidFill>
                    <a:srgbClr val="00A0EF"/>
                  </a:solidFill>
                </a:uFill>
                <a:latin typeface="Arial MT" pitchFamily="0" charset="0"/>
                <a:ea typeface="Calibri" pitchFamily="2" charset="0"/>
                <a:cs typeface="Arial MT" pitchFamily="0" charset="0"/>
                <a:hlinkClick r:id="rId3"/>
              </a:rPr>
              <a:t>Pi</a:t>
            </a:r>
            <a:r>
              <a:rPr sz="1050" spc="-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,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require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-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source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function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properly.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295910">
              <a:lnSpc>
                <a:spcPct val="142000"/>
              </a:lnSpc>
            </a:pPr>
            <a:r>
              <a:rPr sz="1050" b="1" spc="2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Sensors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: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Many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sensors,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such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as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temperature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pressure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sensors,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require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 source</a:t>
            </a:r>
            <a:r>
              <a:rPr sz="1050" spc="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operate.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516255">
              <a:lnSpc>
                <a:spcPct val="142000"/>
              </a:lnSpc>
            </a:pPr>
            <a:r>
              <a:rPr sz="1050" b="1" spc="-17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LED</a:t>
            </a:r>
            <a:r>
              <a:rPr sz="1050" b="1" spc="-7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1050" b="1" spc="8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lighting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: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supplies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are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often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used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-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LED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strips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or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modules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-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LED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lighting</a:t>
            </a:r>
            <a:r>
              <a:rPr sz="1050" spc="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systems.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867410">
              <a:lnSpc>
                <a:spcPct val="142000"/>
              </a:lnSpc>
            </a:pPr>
            <a:r>
              <a:rPr sz="1050" b="1" spc="-10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USB</a:t>
            </a:r>
            <a:r>
              <a:rPr sz="1050" b="1" spc="-7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1050" b="1" spc="9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Charging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: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Many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-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USB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charging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devices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require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source,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such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as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smartphones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tablets.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670560">
              <a:lnSpc>
                <a:spcPct val="142000"/>
              </a:lnSpc>
              <a:spcBef>
                <a:spcPts val="5"/>
              </a:spcBef>
            </a:pPr>
            <a:r>
              <a:rPr sz="1050" b="1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Audio</a:t>
            </a:r>
            <a:r>
              <a:rPr sz="1050" b="1" spc="-4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1050" b="1" spc="12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equipment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: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Some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audio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equipment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requires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source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for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certain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components,</a:t>
            </a:r>
            <a:r>
              <a:rPr sz="1050" spc="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such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as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mixers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preamps.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46355">
              <a:lnSpc>
                <a:spcPct val="142000"/>
              </a:lnSpc>
            </a:pPr>
            <a:r>
              <a:rPr sz="1050" b="1" spc="10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Industrial</a:t>
            </a:r>
            <a:r>
              <a:rPr sz="1050" b="1" spc="-6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1050" b="1" spc="13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automation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: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supplies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are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often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used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industrial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automation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systems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to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sensors,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controllers,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other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components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that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require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low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consumption.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2700" marR="134620">
              <a:lnSpc>
                <a:spcPct val="142000"/>
              </a:lnSpc>
            </a:pPr>
            <a:r>
              <a:rPr sz="1050" b="1" spc="12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Medical</a:t>
            </a:r>
            <a:r>
              <a:rPr sz="1050" b="1" spc="-5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1050" b="1" spc="2">
                <a:solidFill>
                  <a:srgbClr val="282828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devices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: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Some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medical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devices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require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source,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such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as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glucometers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pulse</a:t>
            </a:r>
            <a:r>
              <a:rPr sz="1050" spc="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oximeters.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/AQAAB8eAACkBgAAECAAACYAAAAIAAAA//////////8="/>
              </a:ext>
            </a:extLst>
          </p:cNvSpPr>
          <p:nvPr/>
        </p:nvSpPr>
        <p:spPr>
          <a:xfrm>
            <a:off x="1079500" y="810260"/>
            <a:ext cx="3816985" cy="269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12700" defTabSz="914400">
              <a:lnSpc>
                <a:spcPts val="2060"/>
              </a:lnSpc>
              <a:tabLst>
                <a:tab pos="501015" algn="l"/>
              </a:tabLst>
            </a:pPr>
            <a:r>
              <a:rPr b="1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10.</a:t>
            </a:r>
            <a:r>
              <a:rPr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	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6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benefits</a:t>
            </a:r>
            <a:r>
              <a:rPr sz="16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6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6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6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r>
              <a:rPr sz="16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power</a:t>
            </a:r>
            <a:r>
              <a:rPr sz="16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2gcAAG0sAADuDAAAECAAACYAAAAIAAAA//////////8="/>
              </a:ext>
            </a:extLst>
          </p:cNvSpPr>
          <p:nvPr/>
        </p:nvSpPr>
        <p:spPr>
          <a:xfrm>
            <a:off x="1079500" y="1276350"/>
            <a:ext cx="6142355" cy="825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5080" indent="152400">
              <a:lnSpc>
                <a:spcPct val="125000"/>
              </a:lnSpc>
              <a:spcBef>
                <a:spcPts val="100"/>
              </a:spcBef>
            </a:pP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DC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5V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supplies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are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beneficial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because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their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stable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regulated</a:t>
            </a:r>
            <a:r>
              <a:rPr sz="1050" spc="6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output, </a:t>
            </a:r>
            <a:r>
              <a:rPr sz="1050" spc="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efficiency,</a:t>
            </a:r>
            <a:r>
              <a:rPr sz="1050" spc="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2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compact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size,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wide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input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voltage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range,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protection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functions,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compatibility,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versatility,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and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safety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certifications.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Because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these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1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characteristics,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they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are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7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an</a:t>
            </a:r>
            <a:r>
              <a:rPr sz="1050" spc="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8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essential </a:t>
            </a:r>
            <a:r>
              <a:rPr sz="1050" spc="1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power</a:t>
            </a:r>
            <a:r>
              <a:rPr sz="1050" spc="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supply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0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for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9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a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3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wide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5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range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of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electronic</a:t>
            </a:r>
            <a:r>
              <a:rPr sz="1050" spc="4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050" spc="12">
                <a:solidFill>
                  <a:srgbClr val="28282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equipment.</a:t>
            </a:r>
            <a:endParaRPr sz="1050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fxAAAJsOAABXEgAAECAAACYAAAAIAAAA//////////8="/>
              </a:ext>
            </a:extLst>
          </p:cNvSpPr>
          <p:nvPr/>
        </p:nvSpPr>
        <p:spPr>
          <a:xfrm>
            <a:off x="1079500" y="2681605"/>
            <a:ext cx="1294765" cy="29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11.</a:t>
            </a:r>
            <a:r>
              <a:rPr b="1" spc="5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="1" spc="-2">
                <a:solidFill>
                  <a:srgbClr val="282828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RESULT</a:t>
            </a:r>
            <a:endParaRPr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CQAARwUAAAkpAABZLwAAECAAACYAAAAIAAAA//////////8="/>
              </a:ext>
            </a:extLst>
          </p:cNvSpPr>
          <p:nvPr/>
        </p:nvSpPr>
        <p:spPr>
          <a:xfrm>
            <a:off x="1600200" y="857885"/>
            <a:ext cx="5070475" cy="683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10845" indent="-398145" defTabSz="914400">
              <a:lnSpc>
                <a:spcPts val="2060"/>
              </a:lnSpc>
              <a:buSzPts val="1805"/>
              <a:buAutoNum type="arabicPeriod" startAt="12"/>
              <a:tabLst>
                <a:tab pos="410845" algn="l"/>
              </a:tabLst>
            </a:pPr>
            <a:r>
              <a:rPr sz="16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COMMENTS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buClr>
                <a:srgbClr val="212121"/>
              </a:buClr>
              <a:buFont typeface="Times New Roman" pitchFamily="1" charset="0"/>
              <a:buAutoNum type="arabicPeriod" startAt="12"/>
            </a:pP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72390" marR="31750" indent="108585">
              <a:lnSpc>
                <a:spcPct val="148000"/>
              </a:lnSpc>
            </a:pP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per the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result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analysis, we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observed that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bridge rectifiers are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best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method </a:t>
            </a:r>
            <a:r>
              <a:rPr sz="11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 ac voltage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 dc 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73025" marR="497840">
              <a:lnSpc>
                <a:spcPct val="147000"/>
              </a:lnSpc>
            </a:pP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Also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known a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very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useful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application of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 as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filter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smoothes/stabilizes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unstable voltage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provided by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73025" marR="5080">
              <a:lnSpc>
                <a:spcPct val="147000"/>
              </a:lnSpc>
              <a:spcBef>
                <a:spcPts val="5"/>
              </a:spcBef>
            </a:pP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At</a:t>
            </a:r>
            <a:r>
              <a:rPr sz="1100" spc="1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1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end the</a:t>
            </a:r>
            <a:r>
              <a:rPr sz="1100" spc="1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</a:t>
            </a:r>
            <a:r>
              <a:rPr sz="1100" spc="1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100" spc="1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1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IC</a:t>
            </a:r>
            <a:r>
              <a:rPr sz="1100" spc="16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100" spc="1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100" spc="1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 regulator</a:t>
            </a:r>
            <a:r>
              <a:rPr sz="1100" spc="1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100" spc="1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100" spc="1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100" spc="1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only</a:t>
            </a:r>
            <a:r>
              <a:rPr sz="1100" spc="1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allow</a:t>
            </a:r>
            <a:r>
              <a:rPr sz="1100" spc="1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Rated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 per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IC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 will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take, as here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 have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 7805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IC Zener</a:t>
            </a:r>
            <a:r>
              <a:rPr sz="1100" spc="4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thus we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 </a:t>
            </a:r>
            <a:r>
              <a:rPr sz="11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got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 output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 </a:t>
            </a:r>
            <a:r>
              <a:rPr sz="11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</a:pP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100" spc="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objective</a:t>
            </a:r>
            <a:r>
              <a:rPr sz="1100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100" spc="6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was</a:t>
            </a:r>
            <a:r>
              <a:rPr sz="1100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given</a:t>
            </a:r>
            <a:r>
              <a:rPr sz="1100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r>
              <a:rPr sz="1100" spc="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100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can</a:t>
            </a:r>
            <a:r>
              <a:rPr sz="1100" spc="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spc="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100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maximum</a:t>
            </a:r>
            <a:r>
              <a:rPr sz="1100" spc="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100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5%</a:t>
            </a:r>
            <a:r>
              <a:rPr sz="1100" spc="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100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error.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73025" marR="485140">
              <a:lnSpc>
                <a:spcPts val="1950"/>
              </a:lnSpc>
              <a:spcBef>
                <a:spcPts val="165"/>
              </a:spcBef>
            </a:pP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Thus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range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4.5V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5.6V.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So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got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achieved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our 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objective.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21640" indent="-348615" defTabSz="914400">
              <a:lnSpc>
                <a:spcPct val="100000"/>
              </a:lnSpc>
              <a:spcBef>
                <a:spcPts val="420"/>
              </a:spcBef>
              <a:buSzPts val="1805"/>
              <a:buAutoNum type="arabicPeriod" startAt="13"/>
              <a:tabLst>
                <a:tab pos="421640" algn="l"/>
              </a:tabLst>
            </a:pPr>
            <a:r>
              <a:rPr sz="16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REFERENCE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73025">
              <a:lnSpc>
                <a:spcPct val="100000"/>
              </a:lnSpc>
              <a:spcBef>
                <a:spcPts val="720"/>
              </a:spcBef>
            </a:pP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taken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guide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references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from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b="1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following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sources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listed</a:t>
            </a:r>
            <a:r>
              <a:rPr sz="1100" b="1" spc="1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below: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 marL="757555" marR="151130" indent="-228600" defTabSz="914400">
              <a:lnSpc>
                <a:spcPts val="1950"/>
              </a:lnSpc>
              <a:spcBef>
                <a:spcPts val="110"/>
              </a:spcBef>
              <a:buAutoNum type="alphaLcPeriod"/>
              <a:tabLst>
                <a:tab pos="757555" algn="l"/>
                <a:tab pos="862965" algn="l"/>
              </a:tabLst>
            </a:pPr>
            <a:r>
              <a:rPr sz="11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	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Geeksforgeeks:</a:t>
            </a:r>
            <a:r>
              <a:rPr sz="11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Basic explanation of</a:t>
            </a:r>
            <a:r>
              <a:rPr sz="1100" spc="3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conversion of</a:t>
            </a:r>
            <a:r>
              <a:rPr sz="1100" spc="3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ac-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 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circuits,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Available</a:t>
            </a:r>
            <a:r>
              <a:rPr sz="1100" spc="1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on:</a:t>
            </a:r>
            <a:r>
              <a:rPr sz="1100" spc="6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https://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2"/>
              </a:rPr>
              <a:t>www.geeksforgeeks.org/how-</a:t>
            </a:r>
            <a:r>
              <a:rPr sz="11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2"/>
              </a:rPr>
              <a:t>to-convert-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2"/>
              </a:rPr>
              <a:t>from-</a:t>
            </a:r>
            <a:r>
              <a:rPr sz="11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2"/>
              </a:rPr>
              <a:t>ac-</a:t>
            </a:r>
            <a:r>
              <a:rPr sz="1100" u="sng" spc="-4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2"/>
              </a:rPr>
              <a:t>to-</a:t>
            </a:r>
            <a:r>
              <a:rPr sz="1100" spc="-4">
                <a:solidFill>
                  <a:srgbClr val="0462C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2"/>
              </a:rPr>
              <a:t>dc/</a:t>
            </a:r>
            <a:r>
              <a:rPr sz="1100" spc="61">
                <a:solidFill>
                  <a:srgbClr val="0462C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, Accessed on: 10 March </a:t>
            </a:r>
            <a:r>
              <a:rPr sz="11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2024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 marL="757555" marR="192405" indent="-228600" defTabSz="914400">
              <a:lnSpc>
                <a:spcPts val="1950"/>
              </a:lnSpc>
              <a:buAutoNum type="alphaLcPeriod"/>
              <a:tabLst>
                <a:tab pos="757555" algn="l"/>
              </a:tabLst>
            </a:pP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Wikihow:</a:t>
            </a:r>
            <a:r>
              <a:rPr sz="1100" b="1" spc="3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help and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reference. Available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 </a:t>
            </a:r>
            <a:r>
              <a:rPr sz="1100" spc="-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: 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https://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3"/>
              </a:rPr>
              <a:t>www.wikihow.com/Convert-</a:t>
            </a:r>
            <a:r>
              <a:rPr sz="1100" u="sng" spc="33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3"/>
              </a:rPr>
              <a:t>  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3"/>
              </a:rPr>
              <a:t>AC-to-</a:t>
            </a:r>
            <a:r>
              <a:rPr sz="11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3"/>
              </a:rPr>
              <a:t>DC</a:t>
            </a:r>
            <a:r>
              <a:rPr sz="1100" spc="30">
                <a:solidFill>
                  <a:srgbClr val="0462C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,Accessed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on: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15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March </a:t>
            </a:r>
            <a:r>
              <a:rPr sz="11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2024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 marL="757555" indent="-228600" defTabSz="914400">
              <a:lnSpc>
                <a:spcPct val="100000"/>
              </a:lnSpc>
              <a:spcBef>
                <a:spcPts val="455"/>
              </a:spcBef>
              <a:buFont typeface="Times New Roman" pitchFamily="1" charset="0"/>
              <a:buAutoNum type="alphaLcPeriod"/>
              <a:tabLst>
                <a:tab pos="757555" algn="l"/>
              </a:tabLst>
            </a:pP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Youtube:</a:t>
            </a:r>
            <a:r>
              <a:rPr sz="1100" b="1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calculation,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Available</a:t>
            </a:r>
            <a:r>
              <a:rPr sz="11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on:18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March</a:t>
            </a:r>
            <a:r>
              <a:rPr sz="11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2024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757555">
              <a:lnSpc>
                <a:spcPct val="100000"/>
              </a:lnSpc>
              <a:spcBef>
                <a:spcPts val="640"/>
              </a:spcBef>
            </a:pPr>
            <a:r>
              <a:rPr sz="11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https://</a:t>
            </a:r>
            <a:r>
              <a:rPr sz="11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4"/>
              </a:rPr>
              <a:t>www.youtube.com/watch?v=Hr8ZOBOyTHk</a:t>
            </a:r>
            <a:r>
              <a:rPr sz="1100" spc="46">
                <a:solidFill>
                  <a:srgbClr val="0462C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,accessed</a:t>
            </a:r>
            <a:r>
              <a:rPr sz="1100" spc="-6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 marL="501650" indent="-213995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Times New Roman" pitchFamily="1" charset="0"/>
              <a:buAutoNum type="alphaLcPeriod" startAt="4"/>
              <a:tabLst>
                <a:tab pos="501650" algn="l"/>
                <a:tab pos="2141855" algn="l"/>
              </a:tabLst>
            </a:pP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Electrical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4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U: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r>
              <a:rPr sz="1100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: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	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https://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5"/>
              </a:rPr>
              <a:t>www.electrical4u.com/full-</a:t>
            </a:r>
            <a:r>
              <a:rPr sz="11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5"/>
              </a:rPr>
              <a:t>wave-</a:t>
            </a:r>
            <a:r>
              <a:rPr sz="1100" u="sng" spc="-2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  <a:hlinkClick r:id="rId5"/>
              </a:rPr>
              <a:t>rectifiers/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502285">
              <a:lnSpc>
                <a:spcPct val="100000"/>
              </a:lnSpc>
              <a:spcBef>
                <a:spcPts val="600"/>
              </a:spcBef>
            </a:pP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,accessed</a:t>
            </a:r>
            <a:r>
              <a:rPr sz="1100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</a:t>
            </a:r>
            <a:r>
              <a:rPr sz="1100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18 March</a:t>
            </a:r>
            <a:r>
              <a:rPr sz="1100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202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uCgAAygYAAMAUAACWCwAAECAAACYAAAAIAAAA//////////8="/>
              </a:ext>
            </a:extLst>
          </p:cNvSpPr>
          <p:nvPr/>
        </p:nvSpPr>
        <p:spPr>
          <a:xfrm>
            <a:off x="1695450" y="1103630"/>
            <a:ext cx="1677670" cy="77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361315" indent="-348615" defTabSz="914400">
              <a:lnSpc>
                <a:spcPts val="2060"/>
              </a:lnSpc>
              <a:buSzPts val="1805"/>
              <a:buAutoNum type="arabicPeriod" startAt="14"/>
              <a:tabLst>
                <a:tab pos="361315" algn="l"/>
              </a:tabLst>
            </a:pPr>
            <a:r>
              <a:rPr sz="16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DATA</a:t>
            </a:r>
            <a:r>
              <a:rPr sz="1600" b="1" spc="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SHEET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buClr>
                <a:srgbClr val="212121"/>
              </a:buClr>
              <a:buFont typeface="Times New Roman" pitchFamily="1" charset="0"/>
              <a:buAutoNum type="arabicPeriod" startAt="14"/>
            </a:pP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 marL="406400" indent="-213995" defTabSz="914400">
              <a:lnSpc>
                <a:spcPct val="100000"/>
              </a:lnSpc>
              <a:buAutoNum type="alphaLcPeriod"/>
              <a:tabLst>
                <a:tab pos="406400" algn="l"/>
              </a:tabLst>
            </a:pP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1N4007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3" name="object 3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wsAADENAAAKKAAAcz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2144395"/>
            <a:ext cx="4657725" cy="6381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DQAA8wYAAOkfAACbCAAAECAAACYAAAAIAAAA//////////8="/>
              </a:ext>
            </a:extLst>
          </p:cNvSpPr>
          <p:nvPr/>
        </p:nvSpPr>
        <p:spPr>
          <a:xfrm>
            <a:off x="2117090" y="1129665"/>
            <a:ext cx="3070225" cy="269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b.</a:t>
            </a:r>
            <a:r>
              <a:rPr sz="1600" b="1" spc="1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10uF</a:t>
            </a:r>
            <a:r>
              <a:rPr sz="16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25V</a:t>
            </a:r>
            <a:r>
              <a:rPr sz="16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6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C0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RRgAABcuAACtHwAAECAAACYAAAAIAAAA//////////8="/>
              </a:ext>
            </a:extLst>
          </p:cNvSpPr>
          <p:nvPr/>
        </p:nvSpPr>
        <p:spPr>
          <a:xfrm>
            <a:off x="1079500" y="3945255"/>
            <a:ext cx="6412865" cy="1203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8575" rIns="0" bIns="0" numCol="1" spcCol="215900" anchor="t"/>
          <a:lstStyle/>
          <a:p>
            <a:pPr marL="12700" marR="5080">
              <a:lnSpc>
                <a:spcPts val="1835"/>
              </a:lnSpc>
              <a:spcBef>
                <a:spcPts val="225"/>
              </a:spcBef>
            </a:pP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(originally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known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condenser)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passive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two-terminal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electrical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component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store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energy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electrostatically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electric</a:t>
            </a:r>
            <a:r>
              <a:rPr sz="16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field.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6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Product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known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10uF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25V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Capacitor,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10uF/25V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Capacitor,</a:t>
            </a:r>
            <a:r>
              <a:rPr sz="16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10uF</a:t>
            </a:r>
            <a:r>
              <a:rPr sz="16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Capacitor,</a:t>
            </a:r>
            <a:r>
              <a:rPr sz="1600" spc="-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10uF</a:t>
            </a:r>
            <a:r>
              <a:rPr sz="16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6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Capacitor,</a:t>
            </a:r>
            <a:r>
              <a:rPr sz="16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10uF</a:t>
            </a:r>
            <a:r>
              <a:rPr sz="16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Capacitor,</a:t>
            </a:r>
            <a:r>
              <a:rPr sz="16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10uF </a:t>
            </a:r>
            <a:r>
              <a:rPr sz="16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600" spc="-1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Capacitor.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CAAAcSAAAIkYAAAJLAAAECAAACYAAAAIAAAA//////////8="/>
              </a:ext>
            </a:extLst>
          </p:cNvSpPr>
          <p:nvPr/>
        </p:nvSpPr>
        <p:spPr>
          <a:xfrm>
            <a:off x="1308100" y="5273675"/>
            <a:ext cx="2680335" cy="1884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40665" indent="-227965" defTabSz="914400">
              <a:lnSpc>
                <a:spcPct val="100000"/>
              </a:lnSpc>
              <a:spcBef>
                <a:spcPts val="10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Feature/Specs: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Type: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Radial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Aluminium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Capacitance</a:t>
            </a:r>
            <a:r>
              <a:rPr sz="1000" spc="-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Value:</a:t>
            </a:r>
            <a:r>
              <a:rPr sz="10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10uF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Rating: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25V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Tolerance:</a:t>
            </a:r>
            <a:r>
              <a:rPr sz="1000" spc="-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±20%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Max</a:t>
            </a:r>
            <a:r>
              <a:rPr sz="10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Temperature:</a:t>
            </a:r>
            <a:r>
              <a:rPr sz="10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-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40~+85°C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Mounting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Type: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Through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Hole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Lead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Spacing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pitch: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2.5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mm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0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diameter: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mm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Height: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11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mm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Approx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Weight: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gm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Compliance: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RoHS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n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xIAAJUMAADaGgAAMh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94025" y="2045335"/>
            <a:ext cx="1370965" cy="1075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DQAAHgkAACYeAAA2CgAAECAAACYAAAAIAAAA//////////8="/>
              </a:ext>
            </a:extLst>
          </p:cNvSpPr>
          <p:nvPr/>
        </p:nvSpPr>
        <p:spPr>
          <a:xfrm>
            <a:off x="2117090" y="1482090"/>
            <a:ext cx="2783840" cy="177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defTabSz="9144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c.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	1000UF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50V</a:t>
            </a:r>
            <a:r>
              <a:rPr sz="10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C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XRcAAAcuAADvJAAAECAAACYAAAAIAAAA//////////8="/>
              </a:ext>
            </a:extLst>
          </p:cNvSpPr>
          <p:nvPr/>
        </p:nvSpPr>
        <p:spPr>
          <a:xfrm>
            <a:off x="1079500" y="3797935"/>
            <a:ext cx="6402705" cy="2205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2860" rIns="0" bIns="0" numCol="1" spcCol="215900" anchor="t"/>
          <a:lstStyle/>
          <a:p>
            <a:pPr marL="12700" marR="5080">
              <a:lnSpc>
                <a:spcPts val="1150"/>
              </a:lnSpc>
              <a:spcBef>
                <a:spcPts val="18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1000μF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50V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for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smoothing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out,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filtering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performance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tuning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low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frequency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signals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up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around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1KHz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less.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6350">
              <a:lnSpc>
                <a:spcPts val="1150"/>
              </a:lnSpc>
              <a:spcBef>
                <a:spcPts val="43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1000uF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50V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good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quality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radial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polarized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capacitor.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are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widely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in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switched-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mode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power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supplies,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DC-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converters,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power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supplies.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long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life,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low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leakage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current,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wide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operating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range.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Features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1000uF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50V</a:t>
            </a:r>
            <a:r>
              <a:rPr sz="10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Capacitance:</a:t>
            </a:r>
            <a:r>
              <a:rPr sz="1000" spc="-1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1000uF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Maximum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Voltage:</a:t>
            </a:r>
            <a:r>
              <a:rPr sz="10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50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Volts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Tolerance:</a:t>
            </a:r>
            <a:r>
              <a:rPr sz="1000" spc="-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±15%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Type: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Radial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Through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Hole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Polarization: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Yes.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Line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‘-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‘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denotes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negative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lead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Max</a:t>
            </a:r>
            <a:r>
              <a:rPr sz="10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Temperature:</a:t>
            </a:r>
            <a:r>
              <a:rPr sz="10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+85°C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jScAAGoaAAClKAAAECAAACYAAAAIAAAA//////////8="/>
              </a:ext>
            </a:extLst>
          </p:cNvSpPr>
          <p:nvPr/>
        </p:nvSpPr>
        <p:spPr>
          <a:xfrm>
            <a:off x="1079500" y="6429375"/>
            <a:ext cx="3214370" cy="177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Mechanical</a:t>
            </a:r>
            <a:r>
              <a:rPr sz="1000" b="1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Drawing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1000uF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50V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gDQAAOYUAADJOwAAECAAACYAAAAIAAAA//////////8="/>
              </a:ext>
            </a:extLst>
          </p:cNvSpPr>
          <p:nvPr/>
        </p:nvSpPr>
        <p:spPr>
          <a:xfrm>
            <a:off x="1079500" y="8534400"/>
            <a:ext cx="2317750" cy="1184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4.7uF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50V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Additional </a:t>
            </a:r>
            <a:r>
              <a:rPr sz="10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Resources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1000uF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50V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datasheet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Package</a:t>
            </a:r>
            <a:r>
              <a:rPr sz="1000" b="1" spc="-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Contents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6" name="object 6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F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ewcAAJYMAAC+DwAAIB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2045970"/>
            <a:ext cx="1343025" cy="15506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object 7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woAADgqAABeEAAA4j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6863080"/>
            <a:ext cx="903605" cy="14084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+wYAAPgSAAC7CgAAECAAACYAAAAIAAAA//////////8="/>
              </a:ext>
            </a:extLst>
          </p:cNvSpPr>
          <p:nvPr/>
        </p:nvSpPr>
        <p:spPr>
          <a:xfrm>
            <a:off x="1079500" y="1134745"/>
            <a:ext cx="200406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x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1000uF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50V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Electrolytic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Capacitor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</a:pP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d. </a:t>
            </a:r>
            <a:r>
              <a:rPr sz="12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IC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BwAA2hQAAO0tAADVIwAAECAAACYAAAAIAAAA//////////8="/>
              </a:ext>
            </a:extLst>
          </p:cNvSpPr>
          <p:nvPr/>
        </p:nvSpPr>
        <p:spPr>
          <a:xfrm>
            <a:off x="1238250" y="3389630"/>
            <a:ext cx="6227445" cy="2435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7805</a:t>
            </a:r>
            <a:r>
              <a:rPr sz="1000" b="1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IC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10515" marR="5080" indent="-228600" defTabSz="914400">
              <a:lnSpc>
                <a:spcPts val="1150"/>
              </a:lnSpc>
              <a:buFont typeface="Symbol" pitchFamily="1" charset="2"/>
              <a:buChar char=""/>
              <a:tabLst>
                <a:tab pos="31051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7805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IC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three-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terminal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IC.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various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applications,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7805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fixed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used.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availability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through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various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packages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like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SOT-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223,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TO-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263,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TO-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220,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TO-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3.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Among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these,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TO-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220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most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one.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There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are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many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important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features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IC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7805.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Symbol" pitchFamily="1" charset="2"/>
              <a:buChar char=""/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10515" marR="15875" indent="-228600" defTabSz="914400">
              <a:lnSpc>
                <a:spcPts val="1150"/>
              </a:lnSpc>
              <a:buFont typeface="Symbol" pitchFamily="1" charset="2"/>
              <a:buChar char=""/>
              <a:tabLst>
                <a:tab pos="31051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ic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7805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three-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terminal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positive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available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TO220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package.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employs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built-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current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limiting,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thermal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shutdown,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safe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operating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area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protection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makes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them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virtually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immune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damage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from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overloads.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Symbol" pitchFamily="1" charset="2"/>
              <a:buChar char=""/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10515" marR="76200" indent="-228600" defTabSz="914400">
              <a:lnSpc>
                <a:spcPts val="1150"/>
              </a:lnSpc>
              <a:spcBef>
                <a:spcPts val="5"/>
              </a:spcBef>
              <a:buFont typeface="Symbol" pitchFamily="1" charset="2"/>
              <a:buChar char=""/>
              <a:tabLst>
                <a:tab pos="31051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7805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regulator,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although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designed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primarily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fixed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also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external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components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for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adjustable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currents.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adequate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heatsinking,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can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deliver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excess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0.5A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ZAAAAE0AAAAAAAAAAJ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CAAAQy8AABoiAAAtOgAAECAAACYAAAAIAAAA//////////8="/>
              </a:ext>
            </a:extLst>
          </p:cNvSpPr>
          <p:nvPr/>
        </p:nvSpPr>
        <p:spPr>
          <a:xfrm>
            <a:off x="1308100" y="7682865"/>
            <a:ext cx="4235450" cy="1774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4615" rIns="0" bIns="0" numCol="1" spcCol="215900" anchor="t"/>
          <a:lstStyle/>
          <a:p>
            <a:pPr marL="241300">
              <a:lnSpc>
                <a:spcPct val="100000"/>
              </a:lnSpc>
              <a:spcBef>
                <a:spcPts val="745"/>
              </a:spcBef>
            </a:pPr>
            <a:r>
              <a:rPr sz="14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Features:</a:t>
            </a:r>
            <a:endParaRPr sz="14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46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Three-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terminal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positive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IC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Available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TO220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package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Built-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limiting,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thermal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shutdown,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safe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operating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area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protection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Primarily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designed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fixed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Can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for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adjustable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external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components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Can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deliver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over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0.5A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adequate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heatsinking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Pinout: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LM7805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IC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IC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7805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Pin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Diagram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5" name="object 5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D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hUAAEwNAADuHAAAZB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161540"/>
            <a:ext cx="1178560" cy="11531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object 6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OBUAAE0lAAC1HwAAUy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449320" y="6063615"/>
            <a:ext cx="1704975" cy="1466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CAAA+AYAAAguAACMEgAAECAAACYAAAAIAAAA//////////8="/>
              </a:ext>
            </a:extLst>
          </p:cNvSpPr>
          <p:nvPr/>
        </p:nvSpPr>
        <p:spPr>
          <a:xfrm>
            <a:off x="1308100" y="1132840"/>
            <a:ext cx="6174740" cy="1882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Applications: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1300" marR="318770" indent="-228600" defTabSz="914400">
              <a:lnSpc>
                <a:spcPts val="1150"/>
              </a:lnSpc>
              <a:buFont typeface="Symbol" pitchFamily="1" charset="2"/>
              <a:buChar char=""/>
              <a:tabLst>
                <a:tab pos="241300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Also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check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7812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IC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available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Robocraze.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commonly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linear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an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operating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12V.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Symbol" pitchFamily="1" charset="2"/>
              <a:buChar char=""/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1300" marR="5080" indent="-228600" defTabSz="914400">
              <a:lnSpc>
                <a:spcPts val="1150"/>
              </a:lnSpc>
              <a:buFont typeface="Symbol" pitchFamily="1" charset="2"/>
              <a:buChar char=""/>
              <a:tabLst>
                <a:tab pos="241300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Also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check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7809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(Pack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5)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available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Robocraze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website.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monolithic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3-terminal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positive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regulator,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specifically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LM7809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model.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Symbol" pitchFamily="1" charset="2"/>
              <a:buChar char=""/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1300" marR="106680" indent="-228600" defTabSz="914400">
              <a:lnSpc>
                <a:spcPts val="1150"/>
              </a:lnSpc>
              <a:buFont typeface="Symbol" pitchFamily="1" charset="2"/>
              <a:buChar char=""/>
              <a:tabLst>
                <a:tab pos="241300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Also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check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7812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regulator,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operates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input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range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12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–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35VDC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fixed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12V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A8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kEQAARBgAAPoVAABFGwAAECAAACYAAAAIAAAA//////////8="/>
              </a:ext>
            </a:extLst>
          </p:cNvSpPr>
          <p:nvPr/>
        </p:nvSpPr>
        <p:spPr>
          <a:xfrm>
            <a:off x="2908300" y="3944620"/>
            <a:ext cx="664210" cy="488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525" rIns="0" bIns="0" numCol="1" spcCol="215900" anchor="t"/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4.8 v to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5.2v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1.5A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UDwAAIRsAACoUAAA5HAAAECAAACYAAAAIAAAA//////////8="/>
              </a:ext>
            </a:extLst>
          </p:cNvSpPr>
          <p:nvPr/>
        </p:nvSpPr>
        <p:spPr>
          <a:xfrm>
            <a:off x="2451100" y="4410075"/>
            <a:ext cx="826770" cy="177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30 x 10 x 5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mm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3_N+knZhMAAAAlAAAAZAAAAE0AAAAAAAAAAII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CAAAfRMAADASAAAuHQAAECAAACYAAAAIAAAA//////////8="/>
              </a:ext>
            </a:extLst>
          </p:cNvSpPr>
          <p:nvPr/>
        </p:nvSpPr>
        <p:spPr>
          <a:xfrm>
            <a:off x="1308100" y="3168015"/>
            <a:ext cx="1648460" cy="1575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2550" rIns="0" bIns="0" numCol="1" spcCol="215900" anchor="t"/>
          <a:lstStyle/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Package</a:t>
            </a:r>
            <a:r>
              <a:rPr sz="1200" b="1" spc="-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Includes: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45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 x 7805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IC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Specifications: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240665" algn="l"/>
                <a:tab pos="11550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Input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	7v to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25v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range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Typical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Maximum</a:t>
            </a:r>
            <a:r>
              <a:rPr sz="10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Dimensions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06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2406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Weight</a:t>
            </a:r>
            <a:r>
              <a:rPr sz="1000" spc="5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2g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6DoAALwWAAAwPAAAECAAACYAAAAIAAAA//////////8="/>
              </a:ext>
            </a:extLst>
          </p:cNvSpPr>
          <p:nvPr/>
        </p:nvSpPr>
        <p:spPr>
          <a:xfrm>
            <a:off x="1079500" y="9575800"/>
            <a:ext cx="2616200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e.15-0-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15V 1A</a:t>
            </a:r>
            <a:r>
              <a:rPr sz="1200" b="1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 Down</a:t>
            </a:r>
            <a:r>
              <a:rPr sz="1200" b="1" spc="5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QoAAAgKAADYFAAAFQ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26235" y="1630680"/>
            <a:ext cx="1762125" cy="333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object 3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wIi8+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QoAAK8PAADYFAAAvB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26235" y="2549525"/>
            <a:ext cx="1762125" cy="3333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4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w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EFQAAVQYAAFIeAADlBwAAECAAACYAAAAIAAAA//////////8="/>
              </a:ext>
            </a:extLst>
          </p:cNvSpPr>
          <p:nvPr/>
        </p:nvSpPr>
        <p:spPr>
          <a:xfrm>
            <a:off x="3497580" y="1029335"/>
            <a:ext cx="143129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latin typeface="Georgia" pitchFamily="1" charset="0"/>
                <a:ea typeface="Calibri" pitchFamily="2" charset="0"/>
                <a:cs typeface="Georgia" pitchFamily="1" charset="0"/>
              </a:rPr>
              <a:t>SUBMITTED</a:t>
            </a:r>
            <a:r>
              <a:rPr sz="1500" spc="-15">
                <a:latin typeface="Georgia" pitchFamily="1" charset="0"/>
                <a:ea typeface="Calibri" pitchFamily="2" charset="0"/>
                <a:cs typeface="Georgia" pitchFamily="1" charset="0"/>
              </a:rPr>
              <a:t> </a:t>
            </a:r>
            <a:r>
              <a:rPr sz="1500" spc="-4">
                <a:latin typeface="Georgia" pitchFamily="1" charset="0"/>
                <a:ea typeface="Calibri" pitchFamily="2" charset="0"/>
                <a:cs typeface="Georgia" pitchFamily="1" charset="0"/>
              </a:rPr>
              <a:t>BY</a:t>
            </a:r>
            <a:endParaRPr sz="1500">
              <a:latin typeface="Georgia" pitchFamily="1" charset="0"/>
              <a:ea typeface="Calibri" pitchFamily="2" charset="0"/>
              <a:cs typeface="Georgia" pitchFamily="1" charset="0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613535" y="1564640"/>
          <a:ext cx="5285105" cy="18345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9270"/>
                <a:gridCol w="91440"/>
                <a:gridCol w="278130"/>
                <a:gridCol w="1308100"/>
                <a:gridCol w="1811020"/>
              </a:tblGrid>
              <a:tr h="228600">
                <a:tc>
                  <a:txBody>
                    <a:bodyPr vert="horz" wrap="square" numCol="1"/>
                    <a:lstStyle/>
                    <a:p>
                      <a:pPr marL="76200" marR="0" indent="0" algn="l">
                        <a:lnSpc>
                          <a:spcPts val="1250"/>
                        </a:lnSpc>
                        <a:spcBef>
                          <a:spcPts val="45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spc="-2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NAME:</a:t>
                      </a:r>
                      <a:endParaRPr sz="1100">
                        <a:latin typeface="Georgia" pitchFamily="1" charset="0"/>
                        <a:ea typeface="Calibri" pitchFamily="2" charset="0"/>
                        <a:cs typeface="Georgia" pitchFamily="1" charset="0"/>
                      </a:endParaRPr>
                    </a:p>
                  </a:txBody>
                  <a:tcPr marL="0" marR="571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 vert="horz" wrap="square" numCol="1"/>
                    <a:lstStyle/>
                    <a:p>
                      <a:pPr marL="62230" marR="0" indent="0" algn="l">
                        <a:lnSpc>
                          <a:spcPts val="1705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500" b="1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AKASH</a:t>
                      </a:r>
                      <a:r>
                        <a:rPr sz="1500" b="1" spc="-12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 </a:t>
                      </a:r>
                      <a:r>
                        <a:rPr sz="1500" b="1" spc="-2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KUMAR</a:t>
                      </a:r>
                      <a:endParaRPr sz="1500">
                        <a:latin typeface="Georgia" pitchFamily="1" charset="0"/>
                        <a:ea typeface="Calibri" pitchFamily="2" charset="0"/>
                        <a:cs typeface="Georgia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sz="12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smNativeData">
                    <pr:rowheight xmlns="" xmlns:pr="smNativeData" dt="1713891639" type="min" val="228600"/>
                  </a:ext>
                </a:extLst>
              </a:tr>
              <a:tr h="229235">
                <a:tc rowSpan="5"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  <a:p>
                      <a:pPr marL="76200" marR="0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REGISTRATION</a:t>
                      </a:r>
                      <a:r>
                        <a:rPr sz="1100" spc="18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 </a:t>
                      </a:r>
                      <a:r>
                        <a:rPr sz="1100" spc="-3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NO.:</a:t>
                      </a:r>
                      <a:endParaRPr sz="1100">
                        <a:latin typeface="Georgia" pitchFamily="1" charset="0"/>
                        <a:ea typeface="Calibri" pitchFamily="2" charset="0"/>
                        <a:cs typeface="Georgia" pitchFamily="1" charset="0"/>
                      </a:endParaRPr>
                    </a:p>
                    <a:p>
                      <a:pPr marL="76200" marR="284480" indent="0" algn="l">
                        <a:lnSpc>
                          <a:spcPct val="273000"/>
                        </a:lnSpc>
                        <a:spcBef>
                          <a:spcPts val="1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BRANCH</a:t>
                      </a:r>
                      <a:r>
                        <a:rPr sz="1100" spc="3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 </a:t>
                      </a:r>
                      <a:r>
                        <a:rPr sz="1100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–</a:t>
                      </a:r>
                      <a:r>
                        <a:rPr sz="1100" spc="3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 </a:t>
                      </a:r>
                      <a:r>
                        <a:rPr sz="1100" spc="-2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SECTION: SEMESTER:</a:t>
                      </a:r>
                      <a:endParaRPr sz="1100">
                        <a:latin typeface="Georgia" pitchFamily="1" charset="0"/>
                        <a:ea typeface="Calibri" pitchFamily="2" charset="0"/>
                        <a:cs typeface="Georgia" pitchFamily="1" charset="0"/>
                      </a:endParaRPr>
                    </a:p>
                  </a:txBody>
                  <a:tcPr marL="0" marR="127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sz="12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713891639" type="min" val="229235"/>
                  </a:ext>
                </a:extLst>
              </a:tr>
              <a:tr h="460375">
                <a:tc vMerge="1">
                  <a:txBody>
                    <a:bodyPr/>
                    <a:lstStyle/>
                    <a:p/>
                  </a:txBody>
                  <a:tcPr/>
                </a:tc>
                <a:tc gridSpan="4">
                  <a:txBody>
                    <a:bodyPr vert="horz" wrap="square" numCol="1"/>
                    <a:lstStyle/>
                    <a:p>
                      <a:pPr marL="73660" marR="0" indent="0" algn="l">
                        <a:lnSpc>
                          <a:spcPts val="1775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500" b="1" spc="-2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2210001</a:t>
                      </a:r>
                      <a:endParaRPr sz="1500">
                        <a:latin typeface="Georgia" pitchFamily="1" charset="0"/>
                        <a:ea typeface="Calibri" pitchFamily="2" charset="0"/>
                        <a:cs typeface="Georgia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713891639" type="min" val="460375"/>
                  </a:ext>
                </a:extLst>
              </a:tr>
              <a:tr h="22860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sz="12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ts val="1705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500" b="1" spc="-5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EE</a:t>
                      </a:r>
                      <a:endParaRPr sz="1500">
                        <a:latin typeface="Georgia" pitchFamily="1" charset="0"/>
                        <a:ea typeface="Calibri" pitchFamily="2" charset="0"/>
                        <a:cs typeface="Georgia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sz="12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713891639" type="min" val="228600"/>
                  </a:ext>
                </a:extLst>
              </a:tr>
              <a:tr h="228600">
                <a:tc vMerge="1">
                  <a:txBody>
                    <a:bodyPr/>
                    <a:lstStyle/>
                    <a:p/>
                  </a:txBody>
                  <a:tcPr/>
                </a:tc>
                <a:tc gridSpan="4"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sz="12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713891639" type="min" val="228600"/>
                  </a:ext>
                </a:extLst>
              </a:tr>
              <a:tr h="459105">
                <a:tc vMerge="1">
                  <a:txBody>
                    <a:bodyPr/>
                    <a:lstStyle/>
                    <a:p/>
                  </a:txBody>
                  <a:tcPr/>
                </a:tc>
                <a:tc gridSpan="4">
                  <a:txBody>
                    <a:bodyPr vert="horz" wrap="square" numCol="1"/>
                    <a:lstStyle/>
                    <a:p>
                      <a:pPr marL="73660" marR="0" indent="0" algn="l">
                        <a:lnSpc>
                          <a:spcPts val="1475"/>
                        </a:lnSpc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2250" b="1" spc="-7" baseline="-10000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4</a:t>
                      </a:r>
                      <a:r>
                        <a:rPr sz="1000" b="1" spc="-5">
                          <a:latin typeface="Georgia" pitchFamily="1" charset="0"/>
                          <a:ea typeface="Calibri" pitchFamily="2" charset="0"/>
                          <a:cs typeface="Georgia" pitchFamily="1" charset="0"/>
                        </a:rPr>
                        <a:t>th</a:t>
                      </a:r>
                      <a:endParaRPr sz="1000">
                        <a:latin typeface="Georgia" pitchFamily="1" charset="0"/>
                        <a:ea typeface="Calibri" pitchFamily="2" charset="0"/>
                        <a:cs typeface="Georgia" pitchFamily="1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713891639" type="min" val="4591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BgAArA8AADUuAADDLwAAECAAACYAAAAIAAAA//////////8="/>
              </a:ext>
            </a:extLst>
          </p:cNvSpPr>
          <p:nvPr/>
        </p:nvSpPr>
        <p:spPr>
          <a:xfrm>
            <a:off x="1079500" y="2547620"/>
            <a:ext cx="6431915" cy="5216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41300">
              <a:lnSpc>
                <a:spcPts val="1175"/>
              </a:lnSpc>
              <a:spcBef>
                <a:spcPts val="100"/>
              </a:spcBef>
            </a:pPr>
            <a:r>
              <a:rPr sz="1000" spc="-12">
                <a:latin typeface="Symbol" pitchFamily="1" charset="2"/>
                <a:ea typeface="Calibri" pitchFamily="2" charset="0"/>
                <a:cs typeface="Symbol" pitchFamily="1" charset="2"/>
              </a:rPr>
              <a:t></a:t>
            </a:r>
            <a:endParaRPr sz="1000">
              <a:latin typeface="Symbol" pitchFamily="1" charset="2"/>
              <a:ea typeface="Calibri" pitchFamily="2" charset="0"/>
              <a:cs typeface="Symbol" pitchFamily="1" charset="2"/>
            </a:endParaRPr>
          </a:p>
          <a:p>
            <a:pPr marL="469900">
              <a:lnSpc>
                <a:spcPts val="1175"/>
              </a:lnSpc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current: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1A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voltage:</a:t>
            </a:r>
            <a:r>
              <a:rPr sz="10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220-230VAC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 voltage:</a:t>
            </a:r>
            <a:r>
              <a:rPr sz="10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15-0-15VAC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Soft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Iron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Core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Drains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15V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0V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15V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Down</a:t>
            </a:r>
            <a:r>
              <a:rPr sz="1000" spc="3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168400">
              <a:lnSpc>
                <a:spcPct val="100000"/>
              </a:lnSpc>
            </a:pPr>
            <a:r>
              <a:rPr sz="14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15-0-15V</a:t>
            </a:r>
            <a:r>
              <a:rPr sz="14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4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1A</a:t>
            </a:r>
            <a:r>
              <a:rPr sz="14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4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4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4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Down</a:t>
            </a:r>
            <a:r>
              <a:rPr sz="1400" b="1" spc="5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4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endParaRPr sz="14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257810" algn="just">
              <a:lnSpc>
                <a:spcPts val="1150"/>
              </a:lnSpc>
              <a:spcBef>
                <a:spcPts val="47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general-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purpose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chassis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mounting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mains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transformer.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230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primary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windings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secondary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winding.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flying-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colored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insulated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connecting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leads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Approx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100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mm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long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).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act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as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down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reducing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230V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15V.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260350" algn="just">
              <a:lnSpc>
                <a:spcPts val="1150"/>
              </a:lnSpc>
              <a:spcBef>
                <a:spcPts val="43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gives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two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15V,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15V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0V.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Transformer’s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construction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written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below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details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of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Solid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Core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Winding.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5080">
              <a:lnSpc>
                <a:spcPts val="1150"/>
              </a:lnSpc>
              <a:spcBef>
                <a:spcPts val="430"/>
              </a:spcBef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static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electrical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device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transfers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energy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inductive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coupling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between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its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winding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circuits.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8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7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varying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primary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winding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creates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varying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magnetic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flux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transformer’s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core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thus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varying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magnetic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flux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through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secondary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winding.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varying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magnetic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flux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induces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varying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electromotive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force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(E.M.F)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or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in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secondary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winding.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cores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made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high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permeability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silicon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steel.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steel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permeability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many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times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free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space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core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thus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serves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greatly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reduce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magnetizing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confine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flux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path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closely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couples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windings.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Features/Specs: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455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current: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1A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voltage:</a:t>
            </a:r>
            <a:r>
              <a:rPr sz="10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220-230VAC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 voltage:</a:t>
            </a:r>
            <a:r>
              <a:rPr sz="10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15-0-15VAC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Soft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Iron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Core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Drains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Application: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5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DIY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projects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Requiring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In-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Application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High</a:t>
            </a:r>
            <a:r>
              <a:rPr sz="10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drain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On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chassis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AC/AC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converter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69265" indent="-227965" defTabSz="914400">
              <a:lnSpc>
                <a:spcPct val="100000"/>
              </a:lnSpc>
              <a:spcBef>
                <a:spcPts val="20"/>
              </a:spcBef>
              <a:buFont typeface="Symbol" pitchFamily="1" charset="2"/>
              <a:buChar char=""/>
              <a:tabLst>
                <a:tab pos="469265" algn="l"/>
              </a:tabLst>
            </a:pP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Designing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0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Battery</a:t>
            </a:r>
            <a:r>
              <a:rPr sz="10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0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Charger</a:t>
            </a:r>
            <a:endParaRPr sz="1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3" name="object 3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6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EwgAAJcIAAALEAAAxA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12545" y="1396365"/>
            <a:ext cx="1295400" cy="10039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XFgAA7AYAAModAABMCAAAECAAACYAAAAIAAAA//////////8="/>
              </a:ext>
            </a:extLst>
          </p:cNvSpPr>
          <p:nvPr/>
        </p:nvSpPr>
        <p:spPr>
          <a:xfrm>
            <a:off x="3590925" y="1125220"/>
            <a:ext cx="1251585" cy="223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DECLARATION</a:t>
            </a:r>
            <a:endParaRPr sz="13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J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CgAAbgsAAKopAACvFwAAECAAACYAAAAIAAAA//////////8="/>
              </a:ext>
            </a:extLst>
          </p:cNvSpPr>
          <p:nvPr/>
        </p:nvSpPr>
        <p:spPr>
          <a:xfrm>
            <a:off x="1660525" y="1858010"/>
            <a:ext cx="5112385" cy="1991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207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sz="1100" spc="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certify</a:t>
            </a:r>
            <a:r>
              <a:rPr sz="1100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0690" indent="-213360" defTabSz="914400">
              <a:lnSpc>
                <a:spcPts val="1290"/>
              </a:lnSpc>
              <a:spcBef>
                <a:spcPts val="625"/>
              </a:spcBef>
              <a:buSzPts val="1000"/>
              <a:buAutoNum type="alphaLcPeriod"/>
              <a:tabLst>
                <a:tab pos="440690" algn="l"/>
              </a:tabLst>
            </a:pP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work</a:t>
            </a:r>
            <a:r>
              <a:rPr sz="1100" spc="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contained</a:t>
            </a:r>
            <a:r>
              <a:rPr sz="1100" spc="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1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100" spc="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report</a:t>
            </a:r>
            <a:r>
              <a:rPr sz="1100" spc="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100" spc="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original</a:t>
            </a:r>
            <a:r>
              <a:rPr sz="1100" spc="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100" spc="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has</a:t>
            </a:r>
            <a:r>
              <a:rPr sz="1100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been</a:t>
            </a:r>
            <a:r>
              <a:rPr sz="1100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done</a:t>
            </a:r>
            <a:r>
              <a:rPr sz="1100" spc="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by</a:t>
            </a:r>
            <a:r>
              <a:rPr sz="1100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me.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1325" indent="-213995" defTabSz="914400">
              <a:lnSpc>
                <a:spcPts val="1265"/>
              </a:lnSpc>
              <a:buSzPts val="1000"/>
              <a:buAutoNum type="alphaLcPeriod"/>
              <a:tabLst>
                <a:tab pos="441325" algn="l"/>
              </a:tabLst>
            </a:pP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sz="1100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spc="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followed</a:t>
            </a:r>
            <a:r>
              <a:rPr sz="1100" spc="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guidelines</a:t>
            </a:r>
            <a:r>
              <a:rPr sz="1100" spc="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provided</a:t>
            </a:r>
            <a:r>
              <a:rPr sz="1100" spc="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by</a:t>
            </a:r>
            <a:r>
              <a:rPr sz="1100" spc="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Institute</a:t>
            </a:r>
            <a:r>
              <a:rPr sz="1100" spc="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100" spc="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preparing</a:t>
            </a:r>
            <a:r>
              <a:rPr sz="1100" spc="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report.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1960" indent="-213360" defTabSz="914400">
              <a:lnSpc>
                <a:spcPts val="1290"/>
              </a:lnSpc>
              <a:buSzPts val="1000"/>
              <a:buAutoNum type="alphaLcPeriod"/>
              <a:tabLst>
                <a:tab pos="441960" algn="l"/>
              </a:tabLst>
            </a:pP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sz="1100" spc="2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spc="3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conformed</a:t>
            </a:r>
            <a:r>
              <a:rPr sz="1100" spc="3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100" spc="3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2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norms</a:t>
            </a:r>
            <a:r>
              <a:rPr sz="1100" spc="3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100" spc="3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guidelines</a:t>
            </a:r>
            <a:r>
              <a:rPr sz="1100" spc="3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given</a:t>
            </a:r>
            <a:r>
              <a:rPr sz="1100" spc="3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100" spc="3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3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Ethical</a:t>
            </a:r>
            <a:r>
              <a:rPr sz="1100" spc="2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Code</a:t>
            </a:r>
            <a:r>
              <a:rPr sz="1100" spc="3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2595">
              <a:lnSpc>
                <a:spcPct val="100000"/>
              </a:lnSpc>
              <a:spcBef>
                <a:spcPts val="630"/>
              </a:spcBef>
            </a:pP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Conduct</a:t>
            </a:r>
            <a:r>
              <a:rPr sz="11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 the </a:t>
            </a:r>
            <a:r>
              <a:rPr sz="11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Institute.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1325" indent="-213995" defTabSz="914400">
              <a:lnSpc>
                <a:spcPts val="1290"/>
              </a:lnSpc>
              <a:spcBef>
                <a:spcPts val="630"/>
              </a:spcBef>
              <a:buSzPts val="1000"/>
              <a:buAutoNum type="alphaLcPeriod" startAt="4"/>
              <a:tabLst>
                <a:tab pos="441325" algn="l"/>
              </a:tabLst>
            </a:pP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sz="1100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spc="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tried</a:t>
            </a:r>
            <a:r>
              <a:rPr sz="1100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100" spc="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complete</a:t>
            </a:r>
            <a:r>
              <a:rPr sz="1100" spc="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work</a:t>
            </a:r>
            <a:r>
              <a:rPr sz="1100" spc="9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100" spc="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minimum</a:t>
            </a:r>
            <a:r>
              <a:rPr sz="1100" spc="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possible</a:t>
            </a:r>
            <a:r>
              <a:rPr sz="1100" spc="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cost.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1960" indent="-213360" defTabSz="914400">
              <a:lnSpc>
                <a:spcPts val="1290"/>
              </a:lnSpc>
              <a:buClr>
                <a:srgbClr val="212121"/>
              </a:buClr>
              <a:buSzPts val="1000"/>
              <a:buAutoNum type="alphaLcPeriod" startAt="4"/>
              <a:tabLst>
                <a:tab pos="441960" algn="l"/>
              </a:tabLst>
            </a:pP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Whenever</a:t>
            </a:r>
            <a:r>
              <a:rPr sz="1100" spc="4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sz="1100" spc="4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spc="4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100" spc="4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materials</a:t>
            </a:r>
            <a:r>
              <a:rPr sz="1100" spc="4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(data,</a:t>
            </a:r>
            <a:r>
              <a:rPr sz="1100" spc="4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theoretical</a:t>
            </a:r>
            <a:r>
              <a:rPr sz="1100" spc="4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analysis,</a:t>
            </a:r>
            <a:r>
              <a:rPr sz="1100" spc="4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figures,</a:t>
            </a:r>
            <a:r>
              <a:rPr sz="1100" spc="4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100" spc="4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text)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2595" marR="5080">
              <a:lnSpc>
                <a:spcPct val="147000"/>
              </a:lnSpc>
            </a:pP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from</a:t>
            </a:r>
            <a:r>
              <a:rPr sz="11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other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sources,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1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given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due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credit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1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them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by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citing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them</a:t>
            </a:r>
            <a:r>
              <a:rPr sz="11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text</a:t>
            </a:r>
            <a:r>
              <a:rPr sz="11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100" spc="5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report</a:t>
            </a:r>
            <a:r>
              <a:rPr sz="11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 giving their</a:t>
            </a:r>
            <a:r>
              <a:rPr sz="11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details in the </a:t>
            </a:r>
            <a:r>
              <a:rPr sz="11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references.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ZAAAAA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4HAAAuBoAAMgoAAApIQAAAAAAACYAAAAIAAAA//////////8="/>
              </a:ext>
            </a:extLst>
          </p:cNvSpPr>
          <p:nvPr/>
        </p:nvSpPr>
        <p:spPr>
          <a:xfrm>
            <a:off x="4668520" y="4343400"/>
            <a:ext cx="1960880" cy="1047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198755" algn="just">
              <a:lnSpc>
                <a:spcPct val="106000"/>
              </a:lnSpc>
              <a:spcBef>
                <a:spcPts val="100"/>
              </a:spcBef>
            </a:pPr>
            <a:r>
              <a:rPr sz="11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Submitted</a:t>
            </a:r>
            <a:r>
              <a:rPr sz="11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By:</a:t>
            </a:r>
            <a:endParaRPr sz="1100" b="1" spc="-4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198755" algn="just">
              <a:lnSpc>
                <a:spcPct val="106000"/>
              </a:lnSpc>
              <a:spcBef>
                <a:spcPts val="100"/>
              </a:spcBef>
            </a:pPr>
            <a:r>
              <a:rPr sz="11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Name:AKASH KUMAR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algn="just">
              <a:lnSpc>
                <a:spcPct val="100000"/>
              </a:lnSpc>
              <a:spcBef>
                <a:spcPts val="80"/>
              </a:spcBef>
            </a:pPr>
            <a:r>
              <a:rPr sz="11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Regd</a:t>
            </a:r>
            <a:r>
              <a:rPr sz="11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No:</a:t>
            </a:r>
            <a:r>
              <a:rPr sz="11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2210001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algn="just">
              <a:lnSpc>
                <a:spcPct val="100000"/>
              </a:lnSpc>
              <a:spcBef>
                <a:spcPts val="80"/>
              </a:spcBef>
            </a:pPr>
            <a:r>
              <a:rPr sz="11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Branch:</a:t>
            </a:r>
            <a:r>
              <a:rPr sz="1100" b="1" spc="-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EE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MHAAAdSUAAHkgAAClJgAAECAAACYAAAAIAAAA//////////8="/>
              </a:ext>
            </a:extLst>
          </p:cNvSpPr>
          <p:nvPr/>
        </p:nvSpPr>
        <p:spPr>
          <a:xfrm>
            <a:off x="4681220" y="6089015"/>
            <a:ext cx="597535" cy="19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Signature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6" name="object 6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9IjEw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LgoAAOgIAAC0KQAAAg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0" y="1447800"/>
            <a:ext cx="5124450" cy="165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object 7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iOTkw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zRwAAG8lAACiJQAAdC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681855" y="6085205"/>
            <a:ext cx="1435735" cy="31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K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QZ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CgAAoAcAAOwoAACWMAAAECAAACYAAAAIAAAA//////////8="/>
              </a:ext>
            </a:extLst>
          </p:cNvSpPr>
          <p:nvPr/>
        </p:nvSpPr>
        <p:spPr>
          <a:xfrm>
            <a:off x="1660525" y="1239520"/>
            <a:ext cx="4991735" cy="6658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4140" rIns="0" bIns="0" numCol="1" spcCol="215900" anchor="t"/>
          <a:lstStyle/>
          <a:p>
            <a:pPr marL="345440" indent="-332740" defTabSz="914400">
              <a:lnSpc>
                <a:spcPct val="100000"/>
              </a:lnSpc>
              <a:spcBef>
                <a:spcPts val="815"/>
              </a:spcBef>
              <a:buSzPts val="1805"/>
              <a:buAutoNum type="arabicPeriod"/>
              <a:tabLst>
                <a:tab pos="345440" algn="l"/>
              </a:tabLst>
            </a:pPr>
            <a:r>
              <a:rPr sz="16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PROBLEM</a:t>
            </a:r>
            <a:r>
              <a:rPr sz="16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STATEMENT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2595" marR="299085" indent="-15240">
              <a:lnSpc>
                <a:spcPts val="2280"/>
              </a:lnSpc>
              <a:spcBef>
                <a:spcPts val="30"/>
              </a:spcBef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Design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shall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provide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constant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2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8">
                <a:latin typeface="Times New Roman" pitchFamily="1" charset="0"/>
                <a:ea typeface="Calibri" pitchFamily="2" charset="0"/>
                <a:cs typeface="Times New Roman" pitchFamily="1" charset="0"/>
              </a:rPr>
              <a:t>5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V,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5%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permissible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fluctuation.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45440" indent="-332740" defTabSz="914400">
              <a:lnSpc>
                <a:spcPct val="100000"/>
              </a:lnSpc>
              <a:buSzPts val="1805"/>
              <a:buAutoNum type="arabicPeriod" startAt="2"/>
              <a:tabLst>
                <a:tab pos="345440" algn="l"/>
              </a:tabLst>
            </a:pPr>
            <a:r>
              <a:rPr sz="16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</a:t>
            </a:r>
            <a:r>
              <a:rPr sz="1600" b="1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OPERATING</a:t>
            </a:r>
            <a:r>
              <a:rPr sz="16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CONSTRAINTS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</a:t>
            </a:r>
            <a:r>
              <a:rPr sz="1100" b="1" spc="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designed</a:t>
            </a:r>
            <a:r>
              <a:rPr sz="1100" b="1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100" b="1" spc="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produce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100" b="1" spc="6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1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r>
              <a:rPr sz="1100" b="1" spc="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</a:t>
            </a:r>
            <a:r>
              <a:rPr sz="1100" b="1" spc="9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</a:t>
            </a:r>
            <a:r>
              <a:rPr sz="1100" b="1" spc="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error</a:t>
            </a:r>
            <a:r>
              <a:rPr sz="11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100" b="1" spc="6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5%.</a:t>
            </a:r>
            <a:endParaRPr sz="11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 marL="442595" marR="139700" indent="-215265" defTabSz="914400">
              <a:lnSpc>
                <a:spcPct val="143000"/>
              </a:lnSpc>
              <a:spcBef>
                <a:spcPts val="200"/>
              </a:spcBef>
              <a:buSzPts val="1195"/>
              <a:buFont typeface="Symbol" pitchFamily="1" charset="2"/>
              <a:buChar char=""/>
              <a:tabLst>
                <a:tab pos="442595" algn="l"/>
              </a:tabLst>
            </a:pP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design theoretically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comes up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 5V but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due to</a:t>
            </a:r>
            <a:r>
              <a:rPr sz="1100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small fluctuation </a:t>
            </a:r>
            <a:r>
              <a:rPr sz="11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1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Here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15V</a:t>
            </a:r>
            <a:r>
              <a:rPr sz="12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providing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more</a:t>
            </a:r>
            <a:r>
              <a:rPr sz="12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or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less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than</a:t>
            </a:r>
            <a:r>
              <a:rPr sz="12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due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unstable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supply),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also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Zener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are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using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not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ideal.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All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factors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makes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fluctuation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</a:t>
            </a:r>
            <a:r>
              <a:rPr sz="1200" spc="-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>
              <a:lnSpc>
                <a:spcPct val="100000"/>
              </a:lnSpc>
              <a:spcBef>
                <a:spcPts val="1205"/>
              </a:spcBef>
              <a:buClr>
                <a:srgbClr val="212121"/>
              </a:buClr>
              <a:buFont typeface="Symbol" pitchFamily="1" charset="2"/>
              <a:buChar char=""/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45440" indent="-332740" defTabSz="914400">
              <a:lnSpc>
                <a:spcPct val="100000"/>
              </a:lnSpc>
              <a:buSzPts val="1805"/>
              <a:buAutoNum type="arabicPeriod" startAt="3"/>
              <a:tabLst>
                <a:tab pos="345440" algn="l"/>
              </a:tabLst>
            </a:pPr>
            <a:r>
              <a:rPr sz="16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ACKGROUTHEORETICAL</a:t>
            </a:r>
            <a:r>
              <a:rPr sz="1600" b="1" spc="-10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 spc="-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BND.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68275">
              <a:lnSpc>
                <a:spcPct val="100000"/>
              </a:lnSpc>
              <a:spcBef>
                <a:spcPts val="670"/>
              </a:spcBef>
            </a:pPr>
            <a:r>
              <a:rPr sz="13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a)</a:t>
            </a:r>
            <a:r>
              <a:rPr sz="13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INTRODUCTION</a:t>
            </a:r>
            <a:endParaRPr sz="13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3865" marR="28575" indent="7620">
              <a:lnSpc>
                <a:spcPct val="105000"/>
              </a:lnSpc>
              <a:spcBef>
                <a:spcPts val="650"/>
              </a:spcBef>
            </a:pP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b="1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our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objective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gain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b="1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from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b="1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supply.</a:t>
            </a:r>
            <a:r>
              <a:rPr sz="1200" b="1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First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all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b="1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need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b="1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some</a:t>
            </a:r>
            <a:r>
              <a:rPr sz="1200" b="1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knowledge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</a:t>
            </a:r>
            <a:r>
              <a:rPr sz="1200" b="1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basic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blocks</a:t>
            </a:r>
            <a:r>
              <a:rPr sz="1200" b="1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b="1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2595" marR="5080" indent="-215265">
              <a:lnSpc>
                <a:spcPts val="1410"/>
              </a:lnSpc>
              <a:spcBef>
                <a:spcPts val="865"/>
              </a:spcBef>
            </a:pP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1.</a:t>
            </a:r>
            <a:r>
              <a:rPr sz="1200" b="1" spc="7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Rectifier:</a:t>
            </a:r>
            <a:r>
              <a:rPr sz="1200" b="1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full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defined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type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converts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both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halves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each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cycle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alternating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(AC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signal)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into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pulsating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signal.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Full-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are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voltage,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requiring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multiple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diodes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construct.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Full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rectification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process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converting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signal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signal.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Circuits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</a:t>
            </a:r>
            <a:r>
              <a:rPr sz="12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alternating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(AC)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into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direct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(DC)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are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known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rectifiers.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If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such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rectify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both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positive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negative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half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cycles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input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alternating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waveform,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rectifiers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are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full-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rectifiers.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1960">
              <a:lnSpc>
                <a:spcPts val="1340"/>
              </a:lnSpc>
            </a:pP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Full-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achieve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by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using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group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diode.A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1960" marR="190500">
              <a:lnSpc>
                <a:spcPts val="1410"/>
              </a:lnSpc>
              <a:spcBef>
                <a:spcPts val="55"/>
              </a:spcBef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permits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one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direction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only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blocks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other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direction.</a:t>
            </a:r>
            <a:r>
              <a:rPr sz="12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principle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construct</a:t>
            </a:r>
            <a:r>
              <a:rPr sz="12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various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rectifiers.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441960">
              <a:lnSpc>
                <a:spcPts val="1365"/>
              </a:lnSpc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We can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classify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rectifiers into</a:t>
            </a:r>
            <a:r>
              <a:rPr sz="1200" spc="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two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types: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zL3Ns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BIAAFMOAABLEwAA7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2328545"/>
            <a:ext cx="149225" cy="990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object 3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GLTgi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XxIAAEQiAAAJEwAA4S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986405" y="5570220"/>
            <a:ext cx="107950" cy="996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object 4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hcD0i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iMAAAAJAADHIwAAoQ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736590" y="1463040"/>
            <a:ext cx="79375" cy="1022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object 5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Qcj48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MCMAABgMAADaIwAAtQw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720080" y="1965960"/>
            <a:ext cx="107950" cy="996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object 6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9IjY1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xIAAEwFAAC8KQAAsQk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3060065" y="861060"/>
            <a:ext cx="3724275" cy="714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object 7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xIAAMMKAAC8KQAA/QwAABAAAAAmAAAACAAAAP//////////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3060065" y="1749425"/>
            <a:ext cx="3724275" cy="361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object 8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yPjxh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xIAABYOAACkIwAAMw8AABAAAAAmAAAACAAAAP//////////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060065" y="2289810"/>
            <a:ext cx="2733675" cy="1809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object 9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xIAAPkhAABYFQAAJSMAABAAAAAmAAAACAAAAP//////////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3060065" y="5522595"/>
            <a:ext cx="409575" cy="190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object 10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Q0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CwAAJAUAABwpAABSEAAAECAAACYAAAAIAAAA//////////8="/>
              </a:ext>
            </a:extLst>
          </p:cNvSpPr>
          <p:nvPr/>
        </p:nvSpPr>
        <p:spPr>
          <a:xfrm>
            <a:off x="1930400" y="835660"/>
            <a:ext cx="4752340" cy="1817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0" indent="-114300" defTabSz="914400">
              <a:lnSpc>
                <a:spcPts val="1410"/>
              </a:lnSpc>
              <a:spcBef>
                <a:spcPts val="100"/>
              </a:spcBef>
              <a:buSzPts val="995"/>
              <a:buAutoNum type="arabicPeriod"/>
              <a:tabLst>
                <a:tab pos="127000" algn="l"/>
              </a:tabLst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Half Wave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8905" indent="-116205" defTabSz="914400">
              <a:lnSpc>
                <a:spcPts val="1410"/>
              </a:lnSpc>
              <a:buSzPts val="995"/>
              <a:buAutoNum type="arabicPeriod"/>
              <a:tabLst>
                <a:tab pos="128905" algn="l"/>
              </a:tabLst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Full</a:t>
            </a:r>
            <a:r>
              <a:rPr sz="1200" spc="-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5080" indent="20320" defTabSz="914400">
              <a:lnSpc>
                <a:spcPct val="98000"/>
              </a:lnSpc>
              <a:tabLst>
                <a:tab pos="3900805" algn="l"/>
              </a:tabLst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When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Half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 Rectifier,</a:t>
            </a:r>
            <a:r>
              <a:rPr sz="1200" spc="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significant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amount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23">
                <a:latin typeface="Times New Roman" pitchFamily="1" charset="0"/>
                <a:ea typeface="Calibri" pitchFamily="2" charset="0"/>
                <a:cs typeface="Times New Roman" pitchFamily="1" charset="0"/>
              </a:rPr>
              <a:t> 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ower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gets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wasted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only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one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half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each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cycle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passes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through,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other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cycle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gets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blocked.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Moreover,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half-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not</a:t>
            </a:r>
            <a:r>
              <a:rPr sz="1200" spc="-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efficient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(40.6%),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we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can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not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for</a:t>
            </a:r>
            <a:r>
              <a:rPr sz="1200" spc="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applications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need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smooth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steady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	C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output.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For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1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more</a:t>
            </a:r>
            <a:r>
              <a:rPr sz="1200" spc="1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efficient</a:t>
            </a:r>
            <a:r>
              <a:rPr sz="1200" spc="1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1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steady</a:t>
            </a:r>
            <a:r>
              <a:rPr sz="1200" spc="1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1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output,</a:t>
            </a:r>
            <a:r>
              <a:rPr sz="1200" spc="1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full</a:t>
            </a:r>
            <a:r>
              <a:rPr sz="1200" spc="1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1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r>
              <a:rPr sz="1200" spc="1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1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381000">
              <a:lnSpc>
                <a:spcPts val="1410"/>
              </a:lnSpc>
              <a:spcBef>
                <a:spcPts val="40"/>
              </a:spcBef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type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Full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use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here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is: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Centre-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tapped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Full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11" name="object 11"/>
          <p:cNvSpPr>
            <a:extLst>
              <a:ext uri="smNativeData">
                <pr:smNativeData xmlns:pr="smNativeData" val="SMDATA_13_N+knZh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JCwAAviEAANcoAABBLQAAECAAACYAAAAIAAAA//////////8="/>
              </a:ext>
            </a:extLst>
          </p:cNvSpPr>
          <p:nvPr/>
        </p:nvSpPr>
        <p:spPr>
          <a:xfrm>
            <a:off x="1875155" y="5485130"/>
            <a:ext cx="4763770" cy="1871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227330" marR="5080" indent="-214630" defTabSz="914400">
              <a:lnSpc>
                <a:spcPct val="112000"/>
              </a:lnSpc>
              <a:spcBef>
                <a:spcPts val="95"/>
              </a:spcBef>
              <a:tabLst>
                <a:tab pos="1226185" algn="l"/>
              </a:tabLst>
            </a:pP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2.</a:t>
            </a:r>
            <a:r>
              <a:rPr sz="1200" b="1" spc="77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</a:t>
            </a:r>
            <a:r>
              <a:rPr sz="1200" b="1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b="1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Zener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	iode: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3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Zener</a:t>
            </a:r>
            <a:r>
              <a:rPr sz="1200" spc="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r>
              <a:rPr sz="1200" spc="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has</a:t>
            </a:r>
            <a:r>
              <a:rPr sz="1200" spc="3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well-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defined</a:t>
            </a:r>
            <a:r>
              <a:rPr sz="1200" spc="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reverse-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breakdown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voltage,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at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starts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conducting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current,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continues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operating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continuously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reverse-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bias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mode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without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getting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damaged.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Additionally,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drop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across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remains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constant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over</a:t>
            </a:r>
            <a:r>
              <a:rPr sz="1200" spc="-6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8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wide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range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voltages,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feature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makes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Zener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diodes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suitable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for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regulation.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27330" marR="106045">
              <a:lnSpc>
                <a:spcPct val="112000"/>
              </a:lnSpc>
              <a:spcBef>
                <a:spcPts val="5"/>
              </a:spcBef>
            </a:pP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load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equals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breakdown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VZ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diode.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series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resistor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limits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</a:t>
            </a:r>
            <a:r>
              <a:rPr sz="1200" spc="-5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through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r>
              <a:rPr sz="1200" spc="-3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drops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excess</a:t>
            </a:r>
            <a:r>
              <a:rPr sz="1200" spc="-4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when</a:t>
            </a:r>
            <a:r>
              <a:rPr sz="1200" spc="-3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3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3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444444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conducting.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12" name="object 12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0Pjwv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PhAAAGQtAACqIAAApTcAABAAAAAmAAAACAAAAP//////////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2640330" y="7378700"/>
            <a:ext cx="2669540" cy="1666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object 13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vYTpy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Q8AAFUUAAAuJQAAFSAAABAAAAAmAAAACAAAAP//////////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2466975" y="3305175"/>
            <a:ext cx="3576955" cy="1910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hOnI+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SMAAOEdAADRIwAAT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56275" y="4857115"/>
            <a:ext cx="66040" cy="685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object 3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8YTpz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XCMAAO0nAADTIwAAWi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748020" y="6490335"/>
            <a:ext cx="75565" cy="692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object 4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phIAAF4MAADDIgAAig0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031490" y="2010410"/>
            <a:ext cx="2619375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object 5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xIAAIoUAACkIwAAthU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3060065" y="3338830"/>
            <a:ext cx="2733675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object 6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xIAAEkZAABHFwAAdRo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3060065" y="4110355"/>
            <a:ext cx="723900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object 7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xIAAIQkAAAKGAAAsCUAABAAAAAmAAAACAAAAP//////////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3060065" y="5935980"/>
            <a:ext cx="847725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object 8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xIAAEcmAAA1KQAAnygAABAAAAAmAAAACAAAAP//////////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060065" y="6222365"/>
            <a:ext cx="363855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object 9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oCMAACMOAACAJQAATw8AABAAAAAmAAAACAAAAP//////////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2298065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object 10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VVVWq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oCMAAGsdAAATKQAAlx4AABAAAAAmAAAACAAAAP//////////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4782185"/>
            <a:ext cx="885825" cy="190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object 11"/>
          <p:cNvSpPr>
            <a:extLst>
              <a:ext uri="smNativeData">
                <pr:smNativeData xmlns:pr="smNativeData" val="SMDATA_13_N+knZhMAAAAlAAAAZAAAAE0AAAAAAAAAAL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CgAAUgYAAFspAAAvLAAAECAAACYAAAAIAAAA//////////8="/>
              </a:ext>
            </a:extLst>
          </p:cNvSpPr>
          <p:nvPr/>
        </p:nvSpPr>
        <p:spPr>
          <a:xfrm>
            <a:off x="1660525" y="1027430"/>
            <a:ext cx="5062220" cy="6155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136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200" b="1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1: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Converting</a:t>
            </a:r>
            <a:r>
              <a:rPr sz="1200" b="1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230V</a:t>
            </a:r>
            <a:r>
              <a:rPr sz="1200" b="1" spc="7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b="1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</a:t>
            </a:r>
            <a:r>
              <a:rPr sz="1200" b="1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241935">
              <a:lnSpc>
                <a:spcPct val="105000"/>
              </a:lnSpc>
              <a:spcBef>
                <a:spcPts val="715"/>
              </a:spcBef>
            </a:pP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Generally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there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high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easy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transfer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with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minimum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losses.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However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our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devices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need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low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so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down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for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purpose.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down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primary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coil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higher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number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</a:t>
            </a:r>
            <a:r>
              <a:rPr sz="1200" spc="4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loops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compared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secondary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coil.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algn="just">
              <a:lnSpc>
                <a:spcPct val="100000"/>
              </a:lnSpc>
              <a:spcBef>
                <a:spcPts val="830"/>
              </a:spcBef>
            </a:pP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Thus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230V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 we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further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algn="just">
              <a:lnSpc>
                <a:spcPct val="100000"/>
              </a:lnSpc>
            </a:pPr>
            <a:r>
              <a:rPr sz="11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100" b="1" spc="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1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2:</a:t>
            </a:r>
            <a:r>
              <a:rPr sz="1100" b="1" spc="5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Converting</a:t>
            </a:r>
            <a:r>
              <a:rPr sz="1200" b="1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15v</a:t>
            </a:r>
            <a:r>
              <a:rPr sz="1200" b="1" spc="7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b="1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into</a:t>
            </a:r>
            <a:r>
              <a:rPr sz="1200" b="1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r>
              <a:rPr sz="1200" b="1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b="1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using</a:t>
            </a:r>
            <a:r>
              <a:rPr sz="1200" b="1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Full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146050" algn="just">
              <a:lnSpc>
                <a:spcPct val="105000"/>
              </a:lnSpc>
              <a:spcBef>
                <a:spcPts val="720"/>
              </a:spcBef>
            </a:pP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Here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outer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two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terminals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down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are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connected</a:t>
            </a:r>
            <a:r>
              <a:rPr sz="1200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bridge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circuit.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Rectifier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converts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supply.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generally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made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up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acts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here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switches.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</a:pP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200" b="1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3: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Smoothing</a:t>
            </a:r>
            <a:r>
              <a:rPr sz="1200" b="1" spc="7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b="1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5080">
              <a:lnSpc>
                <a:spcPct val="105000"/>
              </a:lnSpc>
              <a:spcBef>
                <a:spcPts val="715"/>
              </a:spcBef>
            </a:pP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Waveforms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generated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above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don’t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have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pure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waveforms.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It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form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pulses</a:t>
            </a:r>
            <a:r>
              <a:rPr sz="1200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has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fluctuating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supply.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are devices</a:t>
            </a:r>
            <a:r>
              <a:rPr sz="1200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are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 do</a:t>
            </a:r>
            <a:r>
              <a:rPr sz="1200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task.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used</a:t>
            </a:r>
            <a:r>
              <a:rPr sz="1200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 store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energy</a:t>
            </a:r>
            <a:r>
              <a:rPr sz="1200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when</a:t>
            </a:r>
            <a:r>
              <a:rPr sz="1200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</a:t>
            </a:r>
            <a:r>
              <a:rPr sz="1200" spc="17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input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increasing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from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zero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highest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value.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energy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from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can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be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discharged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when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input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decreasing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zero.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straightens</a:t>
            </a:r>
            <a:r>
              <a:rPr sz="1200" spc="-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waveform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good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extent.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</a:pP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4:</a:t>
            </a:r>
            <a:r>
              <a:rPr sz="1200" b="1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Fixing</a:t>
            </a:r>
            <a:r>
              <a:rPr sz="1200" b="1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up</a:t>
            </a:r>
            <a:r>
              <a:rPr sz="1200" b="1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b="1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b="1" spc="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voltage: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134620" algn="just">
              <a:lnSpc>
                <a:spcPct val="105000"/>
              </a:lnSpc>
              <a:spcBef>
                <a:spcPts val="705"/>
              </a:spcBef>
            </a:pP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Finally</a:t>
            </a:r>
            <a:r>
              <a:rPr sz="1200" spc="-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Dc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converted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fixed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desired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by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using</a:t>
            </a:r>
            <a:r>
              <a:rPr sz="1200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regulator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by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using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5V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Zener</a:t>
            </a:r>
            <a:r>
              <a:rPr sz="1200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diode.</a:t>
            </a:r>
            <a:r>
              <a:rPr sz="1200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one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 the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application</a:t>
            </a:r>
            <a:r>
              <a:rPr sz="1200" spc="25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f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Zener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51435">
              <a:lnSpc>
                <a:spcPct val="100000"/>
              </a:lnSpc>
            </a:pPr>
            <a:r>
              <a:rPr sz="13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b)</a:t>
            </a:r>
            <a:r>
              <a:rPr sz="1300" b="1" spc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3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BLOCK</a:t>
            </a:r>
            <a:r>
              <a:rPr sz="1300" b="1" spc="3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3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DIAGRAM</a:t>
            </a:r>
            <a:endParaRPr sz="13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12" name="object 12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wsAAEItAADQLAAAazcAABAAAAAmAAAACAAAAP//////////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1853565" y="7357110"/>
            <a:ext cx="5431155" cy="1651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CgAAMAgAANUgAADHEAAAECAAACYAAAAIAAAA//////////8="/>
              </a:ext>
            </a:extLst>
          </p:cNvSpPr>
          <p:nvPr/>
        </p:nvSpPr>
        <p:spPr>
          <a:xfrm>
            <a:off x="1660525" y="1330960"/>
            <a:ext cx="3676650" cy="1396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82880" indent="-170180" defTabSz="914400">
              <a:lnSpc>
                <a:spcPct val="100000"/>
              </a:lnSpc>
              <a:spcBef>
                <a:spcPts val="100"/>
              </a:spcBef>
              <a:buAutoNum type="alphaLcParenR" startAt="3"/>
              <a:tabLst>
                <a:tab pos="182880" algn="l"/>
              </a:tabLst>
            </a:pPr>
            <a:r>
              <a:rPr sz="13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MATHEMATICAL</a:t>
            </a:r>
            <a:r>
              <a:rPr sz="1300" b="1" spc="6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3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MODELLING</a:t>
            </a:r>
            <a:r>
              <a:rPr sz="1300" b="1" spc="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3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</a:t>
            </a:r>
            <a:r>
              <a:rPr sz="1300" b="1" spc="8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3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ANALYSIS</a:t>
            </a:r>
            <a:endParaRPr sz="13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Times New Roman" pitchFamily="1" charset="0"/>
              <a:buAutoNum type="alphaLcParenR" startAt="3"/>
            </a:pPr>
            <a:endParaRPr sz="13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Times New Roman" pitchFamily="1" charset="0"/>
              <a:buAutoNum type="alphaLcParenR" startAt="3"/>
            </a:pPr>
            <a:endParaRPr sz="13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 marL="441325" indent="-213995" defTabSz="914400">
              <a:lnSpc>
                <a:spcPct val="100000"/>
              </a:lnSpc>
              <a:buAutoNum type="arabicPeriod"/>
              <a:tabLst>
                <a:tab pos="441325" algn="l"/>
              </a:tabLst>
            </a:pP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b="1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</a:t>
            </a:r>
            <a:r>
              <a:rPr sz="1200" b="1" spc="4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b="1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capacitor,Voltage</a:t>
            </a:r>
            <a:r>
              <a:rPr sz="1200" b="1" spc="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rating.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594360">
              <a:lnSpc>
                <a:spcPct val="100000"/>
              </a:lnSpc>
            </a:pP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know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that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8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,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EAAAAAAAAAv7+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v78AAAAAAQAAAAAAAAAAAAAAAAAAAAAAAAAAAAAAAAAAAAAAAAAAAAAAAH9/fwAAAAADzMzMAMDA/wB/f38AAAAAAAAAAAAAAAAAAAAAAAAAAAAhAAAAGAAAABQAAACxEQAAaBEAAFcUAAB8EgAAECAAACYAAAAIAAAA//////////8="/>
              </a:ext>
            </a:extLst>
          </p:cNvSpPr>
          <p:nvPr/>
        </p:nvSpPr>
        <p:spPr>
          <a:xfrm>
            <a:off x="2875915" y="2829560"/>
            <a:ext cx="430530" cy="17526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ts val="1360"/>
              </a:lnSpc>
            </a:pP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C=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it/v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+FAAARBEAAGkVAACMEgAAECAAACYAAAAIAAAA//////////8="/>
              </a:ext>
            </a:extLst>
          </p:cNvSpPr>
          <p:nvPr/>
        </p:nvSpPr>
        <p:spPr>
          <a:xfrm>
            <a:off x="3412490" y="2806700"/>
            <a:ext cx="67945" cy="20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;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Lj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HDAAAzRQAABApAAATLwAAECAAACYAAAAIAAAA//////////8="/>
              </a:ext>
            </a:extLst>
          </p:cNvSpPr>
          <p:nvPr/>
        </p:nvSpPr>
        <p:spPr>
          <a:xfrm>
            <a:off x="2036445" y="3381375"/>
            <a:ext cx="4638675" cy="427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19075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And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here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know</a:t>
            </a:r>
            <a:r>
              <a:rPr sz="1200" spc="6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values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i,t,v</a:t>
            </a:r>
            <a:r>
              <a:rPr sz="1200" spc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respectively,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64135" marR="1948180">
              <a:lnSpc>
                <a:spcPct val="178000"/>
              </a:lnSpc>
            </a:pP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I=750m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A,(as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marked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transformer)</a:t>
            </a:r>
            <a:r>
              <a:rPr sz="1200" b="1" spc="-2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u="sng" spc="-8">
                <a:solidFill>
                  <a:srgbClr val="111111"/>
                </a:solidFill>
                <a:uFill>
                  <a:solidFill>
                    <a:srgbClr val="11111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sz="1200" b="1" spc="-8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u="sng" spc="-2">
                <a:solidFill>
                  <a:srgbClr val="111111"/>
                </a:solidFill>
                <a:uFill>
                  <a:solidFill>
                    <a:srgbClr val="111111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calculation: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62865" marR="5080">
              <a:lnSpc>
                <a:spcPct val="153000"/>
              </a:lnSpc>
              <a:spcBef>
                <a:spcPts val="200"/>
              </a:spcBef>
            </a:pP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After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stepping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down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get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15Vrms,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thus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pc="-3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get</a:t>
            </a:r>
            <a:r>
              <a:rPr spc="42" baseline="2000">
                <a:solidFill>
                  <a:srgbClr val="11111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baseline="2000">
                <a:latin typeface="Tahoma" pitchFamily="2" charset="0"/>
                <a:ea typeface="Calibri" pitchFamily="2" charset="0"/>
                <a:cs typeface="Tahoma" pitchFamily="2" charset="0"/>
              </a:rPr>
              <a:t>15</a:t>
            </a:r>
            <a:r>
              <a:rPr spc="-6" baseline="2000"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baseline="2000">
                <a:latin typeface="Tahoma" pitchFamily="2" charset="0"/>
                <a:ea typeface="Calibri" pitchFamily="2" charset="0"/>
                <a:cs typeface="Tahoma" pitchFamily="2" charset="0"/>
              </a:rPr>
              <a:t>×</a:t>
            </a:r>
            <a:r>
              <a:rPr spc="-13" baseline="2000"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sz="1200">
                <a:latin typeface="Tahoma" pitchFamily="2" charset="0"/>
                <a:ea typeface="Calibri" pitchFamily="2" charset="0"/>
                <a:cs typeface="Tahoma" pitchFamily="2" charset="0"/>
              </a:rPr>
              <a:t>√</a:t>
            </a:r>
            <a:r>
              <a:rPr baseline="2000">
                <a:latin typeface="Tahoma" pitchFamily="2" charset="0"/>
                <a:ea typeface="Calibri" pitchFamily="2" charset="0"/>
                <a:cs typeface="Tahoma" pitchFamily="2" charset="0"/>
              </a:rPr>
              <a:t>2</a:t>
            </a:r>
            <a:r>
              <a:rPr spc="-5" baseline="2000">
                <a:latin typeface="Tahoma" pitchFamily="2" charset="0"/>
                <a:ea typeface="Calibri" pitchFamily="2" charset="0"/>
                <a:cs typeface="Tahoma" pitchFamily="2" charset="0"/>
              </a:rPr>
              <a:t> </a:t>
            </a:r>
            <a:r>
              <a:rPr spc="-3" baseline="2000">
                <a:latin typeface="Times New Roman" pitchFamily="1" charset="0"/>
                <a:ea typeface="Calibri" pitchFamily="2" charset="0"/>
                <a:cs typeface="Times New Roman" pitchFamily="1" charset="0"/>
              </a:rPr>
              <a:t>=21.213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Now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across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be,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V=21.213-0.7-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0.7=20.513V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66675" marR="5080" indent="-2540">
              <a:lnSpc>
                <a:spcPct val="105000"/>
              </a:lnSpc>
              <a:spcBef>
                <a:spcPts val="660"/>
              </a:spcBef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(as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two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diode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threshold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frequency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0.7V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are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path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drop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will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decrease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by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1.4V)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66675" marR="424180" indent="-3810">
              <a:lnSpc>
                <a:spcPct val="105000"/>
              </a:lnSpc>
              <a:spcBef>
                <a:spcPts val="685"/>
              </a:spcBef>
            </a:pP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here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require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minimum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5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output,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so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capacitor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can’t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discharge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below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5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thus,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b="1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b="1" spc="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difference</a:t>
            </a:r>
            <a:r>
              <a:rPr sz="1200" b="1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b="1" spc="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be</a:t>
            </a:r>
            <a:r>
              <a:rPr sz="1200" b="1" spc="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V=20.513-115=5.513V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24130">
              <a:lnSpc>
                <a:spcPct val="100000"/>
              </a:lnSpc>
            </a:pPr>
            <a:r>
              <a:rPr sz="1200" b="1" u="sng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</a:t>
            </a:r>
            <a:r>
              <a:rPr sz="1200" b="1" u="sng" spc="1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u="sng" spc="-2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calculation: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66675" marR="307975" indent="-3810">
              <a:lnSpc>
                <a:spcPct val="105000"/>
              </a:lnSpc>
              <a:spcBef>
                <a:spcPts val="725"/>
              </a:spcBef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Here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know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frequency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of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input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is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50Hz,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thus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t=1/50=20ms</a:t>
            </a:r>
            <a:r>
              <a:rPr sz="1200" spc="2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(for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input)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62865">
              <a:lnSpc>
                <a:spcPct val="100000"/>
              </a:lnSpc>
              <a:spcBef>
                <a:spcPts val="825"/>
              </a:spcBef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Now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after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rectification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curve</a:t>
            </a:r>
            <a:r>
              <a:rPr sz="1200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becomes</a:t>
            </a:r>
            <a:r>
              <a:rPr sz="1200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as: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6" name="object 6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ByQAAHcaAACKJAAAgh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56605" y="4302125"/>
            <a:ext cx="83185" cy="69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object 7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pbWVz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3gsAALkvAAAcKAAAVD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929130" y="7757795"/>
            <a:ext cx="4591050" cy="1724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CgAALQYAANMkAAD/EAAAECAAACYAAAAIAAAA//////////8="/>
              </a:ext>
            </a:extLst>
          </p:cNvSpPr>
          <p:nvPr/>
        </p:nvSpPr>
        <p:spPr>
          <a:xfrm>
            <a:off x="1660525" y="1003935"/>
            <a:ext cx="4325620" cy="175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1510030">
              <a:lnSpc>
                <a:spcPct val="157000"/>
              </a:lnSpc>
              <a:spcBef>
                <a:spcPts val="100"/>
              </a:spcBef>
            </a:pP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Thus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time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period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gets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half</a:t>
            </a:r>
            <a:r>
              <a:rPr sz="1200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here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so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t=10ms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After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getting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all</a:t>
            </a:r>
            <a:r>
              <a:rPr sz="1200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parameters,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C=(750×10^-3×10×10^-3)/(3.568)=2101×10^-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6</a:t>
            </a:r>
            <a:r>
              <a:rPr sz="1200" b="1" spc="78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8">
                <a:latin typeface="Times New Roman" pitchFamily="1" charset="0"/>
                <a:ea typeface="Calibri" pitchFamily="2" charset="0"/>
                <a:cs typeface="Times New Roman" pitchFamily="1" charset="0"/>
              </a:rPr>
              <a:t>F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51435">
              <a:lnSpc>
                <a:spcPct val="100000"/>
              </a:lnSpc>
            </a:pP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So</a:t>
            </a:r>
            <a:r>
              <a:rPr sz="12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take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30%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more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</a:t>
            </a:r>
            <a:r>
              <a:rPr sz="12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calculated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one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which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be=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EAAAAAAAAAv7+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v78AAAAAAQAAAAAAAAAAAAAAAAAAAAAAAAAAAAAAAAAAAAAAAAAAAAAAAH9/fwAAAAADzMzMAMDA/wB/f38AAAAAAAAAAAAAAAAAAAAAAAAAAAAhAAAAGAAAABQAAABLCgAAChEAALYQAAAeEgAAECAAACYAAAAIAAAA//////////8="/>
              </a:ext>
            </a:extLst>
          </p:cNvSpPr>
          <p:nvPr/>
        </p:nvSpPr>
        <p:spPr>
          <a:xfrm>
            <a:off x="1673225" y="2769870"/>
            <a:ext cx="1043305" cy="17526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ts val="1360"/>
              </a:lnSpc>
            </a:pP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2731.6×10^-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6</a:t>
            </a:r>
            <a:r>
              <a:rPr sz="1200" b="1" spc="6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4">
                <a:latin typeface="Times New Roman" pitchFamily="1" charset="0"/>
                <a:ea typeface="Calibri" pitchFamily="2" charset="0"/>
                <a:cs typeface="Times New Roman" pitchFamily="1" charset="0"/>
              </a:rPr>
              <a:t>F,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N+knZhMAAAAlAAAACwAAAA0AAAAAAAAAAAAAAAAAAAAAAAAAAAAAAAAAAAAAAAAAAAEAAABQAAAAAAAAAAAA4D8AAAAAAADgPwAAAAAAAOA/AAAAAAAA4D8AAAAAAADgPwAAAAAAAOA/AAAAAAAA4D8AAAAAAADgPwAAAAAAAOA/AAAAAAAA4D8CAAAAjAAAAAEAAAAAAAAAv7+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C/v78AAAAAAQAAAAAAAAAAAAAAAAAAAAAAAAAAAAAAAAAAAAAAAAAAAAAAAH9/fwAAAAADzMzMAMDA/wB/f38AAAAAAAAAAAAAAAAAAAAAAAAAAAAhAAAAGAAAABQAAADSCgAA/xMAAAYOAAATFQAAEAAAACYAAAAIAAAA//////////8="/>
              </a:ext>
            </a:extLst>
          </p:cNvSpPr>
          <p:nvPr/>
        </p:nvSpPr>
        <p:spPr>
          <a:xfrm>
            <a:off x="1758950" y="3250565"/>
            <a:ext cx="520700" cy="175260"/>
          </a:xfrm>
          <a:custGeom>
            <a:avLst/>
            <a:gdLst/>
            <a:ahLst/>
            <a:cxnLst/>
            <a:rect l="0" t="0" r="520700" b="175260"/>
            <a:pathLst>
              <a:path w="520700" h="175260">
                <a:moveTo>
                  <a:pt x="520268" y="175247"/>
                </a:moveTo>
                <a:lnTo>
                  <a:pt x="0" y="175247"/>
                </a:lnTo>
                <a:lnTo>
                  <a:pt x="0" y="0"/>
                </a:lnTo>
                <a:lnTo>
                  <a:pt x="520268" y="0"/>
                </a:lnTo>
                <a:lnTo>
                  <a:pt x="520268" y="175247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3_N+knZhMAAAAlAAAAZAAAAE0AAAAAAAAAAC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xo5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CgAAnRIAAGQoAACOGAAAECAAACYAAAAIAAAA//////////8="/>
              </a:ext>
            </a:extLst>
          </p:cNvSpPr>
          <p:nvPr/>
        </p:nvSpPr>
        <p:spPr>
          <a:xfrm>
            <a:off x="1660525" y="3025775"/>
            <a:ext cx="4905375" cy="965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222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Similarly</a:t>
            </a:r>
            <a:r>
              <a:rPr sz="1200" b="1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 take</a:t>
            </a:r>
            <a:r>
              <a:rPr sz="1200" b="1" spc="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r>
              <a:rPr sz="1200" b="1" spc="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rating as</a:t>
            </a:r>
            <a:r>
              <a:rPr sz="1200" b="1" spc="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50%more</a:t>
            </a:r>
            <a:r>
              <a:rPr sz="1200" b="1" spc="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 of</a:t>
            </a:r>
            <a:r>
              <a:rPr sz="1200" b="1" spc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Max 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Voltage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=23.352V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12700" marR="5080">
              <a:lnSpc>
                <a:spcPct val="146000"/>
              </a:lnSpc>
              <a:spcBef>
                <a:spcPts val="155"/>
              </a:spcBef>
            </a:pP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As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these</a:t>
            </a:r>
            <a:r>
              <a:rPr sz="12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values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are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not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present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in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market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will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try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to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take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</a:t>
            </a:r>
            <a:r>
              <a:rPr sz="1200" b="1" spc="-3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nearest </a:t>
            </a:r>
            <a:r>
              <a:rPr sz="1200" b="1">
                <a:latin typeface="Times New Roman" pitchFamily="1" charset="0"/>
                <a:ea typeface="Calibri" pitchFamily="2" charset="0"/>
                <a:cs typeface="Times New Roman" pitchFamily="1" charset="0"/>
              </a:rPr>
              <a:t>value</a:t>
            </a:r>
            <a:r>
              <a:rPr sz="1200" b="1" spc="-5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200" b="1" spc="-2">
                <a:latin typeface="Times New Roman" pitchFamily="1" charset="0"/>
                <a:ea typeface="Calibri" pitchFamily="2" charset="0"/>
                <a:cs typeface="Times New Roman" pitchFamily="1" charset="0"/>
              </a:rPr>
              <a:t>possible.</a:t>
            </a:r>
            <a:endParaRPr sz="12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2CgAAMRwAAGQYAADZHQAAECAAACYAAAAIAAAA//////////8="/>
              </a:ext>
            </a:extLst>
          </p:cNvSpPr>
          <p:nvPr/>
        </p:nvSpPr>
        <p:spPr>
          <a:xfrm>
            <a:off x="1659890" y="4582795"/>
            <a:ext cx="2305050" cy="269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12700" defTabSz="914400">
              <a:lnSpc>
                <a:spcPts val="2060"/>
              </a:lnSpc>
              <a:tabLst>
                <a:tab pos="346075" algn="l"/>
              </a:tabLst>
            </a:pPr>
            <a:r>
              <a:rPr b="1" spc="-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4.</a:t>
            </a:r>
            <a:r>
              <a:rPr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	</a:t>
            </a:r>
            <a:r>
              <a:rPr sz="16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CIRCUIT</a:t>
            </a:r>
            <a:r>
              <a:rPr sz="1600" b="1" spc="7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DIAGRAM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7" name="object 7"/>
          <p:cNvPicPr>
            <a:extLst>
              <a:ext uri="smNativeData">
                <pr:smNativeData xmlns:pr="smNativeData" val="SMDATA_15_N+kn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QoAAJEfAACPKwAAoS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5" y="5131435"/>
            <a:ext cx="5391150" cy="2286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N+kn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CgAA0AgAAGQbAAB4CgAAECAAACYAAAAIAAAA//////////8="/>
              </a:ext>
            </a:extLst>
          </p:cNvSpPr>
          <p:nvPr/>
        </p:nvSpPr>
        <p:spPr>
          <a:xfrm>
            <a:off x="1660525" y="1432560"/>
            <a:ext cx="2792095" cy="269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12700" defTabSz="914400">
              <a:lnSpc>
                <a:spcPts val="2060"/>
              </a:lnSpc>
              <a:tabLst>
                <a:tab pos="345440" algn="l"/>
              </a:tabLst>
            </a:pPr>
            <a:r>
              <a:rPr b="1" spc="-5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5.</a:t>
            </a:r>
            <a:r>
              <a:rPr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	</a:t>
            </a:r>
            <a:r>
              <a:rPr sz="1600" b="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DESIGN</a:t>
            </a:r>
            <a:r>
              <a:rPr sz="1600" b="1" spc="4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sz="1600" b="1" spc="-1">
                <a:solidFill>
                  <a:srgbClr val="21212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SPECIFICATION</a:t>
            </a:r>
            <a:endParaRPr sz="16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612265" y="2326005"/>
          <a:ext cx="4340860" cy="2148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1200"/>
                <a:gridCol w="1407160"/>
                <a:gridCol w="1099820"/>
                <a:gridCol w="1040130"/>
              </a:tblGrid>
              <a:tr h="273050">
                <a:tc>
                  <a:txBody>
                    <a:bodyPr vert="horz" wrap="square" numCol="1"/>
                    <a:lstStyle/>
                    <a:p>
                      <a:pPr marL="156845" marR="0" indent="0" algn="l">
                        <a:lnSpc>
                          <a:spcPct val="100000"/>
                        </a:lnSpc>
                        <a:spcBef>
                          <a:spcPts val="65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Sl.</a:t>
                      </a:r>
                      <a:r>
                        <a:rPr sz="1100" b="1" spc="4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 spc="-4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No.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82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150495" marR="0" indent="0" algn="l">
                        <a:lnSpc>
                          <a:spcPct val="100000"/>
                        </a:lnSpc>
                        <a:spcBef>
                          <a:spcPts val="65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Component</a:t>
                      </a:r>
                      <a:r>
                        <a:rPr sz="1100" b="1" spc="15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 spc="-3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Name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82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156845" marR="0" indent="0" algn="l">
                        <a:lnSpc>
                          <a:spcPct val="100000"/>
                        </a:lnSpc>
                        <a:spcBef>
                          <a:spcPts val="65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2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Specification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82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167005" marR="0" indent="0" algn="l">
                        <a:lnSpc>
                          <a:spcPct val="100000"/>
                        </a:lnSpc>
                        <a:spcBef>
                          <a:spcPts val="65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No.</a:t>
                      </a:r>
                      <a:r>
                        <a:rPr sz="1100" b="1" spc="5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of</a:t>
                      </a:r>
                      <a:r>
                        <a:rPr sz="1100" b="1" spc="4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 spc="-2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units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82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3891639" type="min" val="273050"/>
                  </a:ext>
                </a:extLst>
              </a:tr>
              <a:tr h="518160"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493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15V</a:t>
                      </a:r>
                      <a:r>
                        <a:rPr sz="1100" b="1" spc="5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 spc="-2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Transformer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15:0:15</a:t>
                      </a:r>
                      <a:r>
                        <a:rPr sz="1100" b="1" spc="9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 spc="-8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V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635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2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Output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493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3891639" type="min" val="518160"/>
                  </a:ext>
                </a:extLst>
              </a:tr>
              <a:tr h="271780"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20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2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Diode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2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1N4007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493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4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3891639" type="min" val="271780"/>
                  </a:ext>
                </a:extLst>
              </a:tr>
              <a:tr h="271780"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3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20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2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Capacitor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493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1000u</a:t>
                      </a:r>
                      <a:r>
                        <a:rPr sz="1100" b="1" spc="3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F,</a:t>
                      </a:r>
                      <a:r>
                        <a:rPr sz="1100" b="1" spc="6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 spc="-4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50V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366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3891639" type="min" val="271780"/>
                  </a:ext>
                </a:extLst>
              </a:tr>
              <a:tr h="271780"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4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20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2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Capacitor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493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10uF,25</a:t>
                      </a:r>
                      <a:r>
                        <a:rPr sz="1100" b="1" spc="-7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V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366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3891639" type="min" val="271780"/>
                  </a:ext>
                </a:extLst>
              </a:tr>
              <a:tr h="271145"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5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20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2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Veroboard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4×4</a:t>
                      </a:r>
                      <a:r>
                        <a:rPr sz="1100" b="1" spc="6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</a:t>
                      </a:r>
                      <a:r>
                        <a:rPr sz="1100" b="1" spc="-3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inch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493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3891639" type="min" val="271145"/>
                  </a:ext>
                </a:extLst>
              </a:tr>
              <a:tr h="271145"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6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20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4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IC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6835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3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7805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74930" marR="0" indent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  <a:defRPr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sz="1100" b="1" spc="-8">
                          <a:solidFill>
                            <a:srgbClr val="212121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4</a:t>
                      </a:r>
                      <a:endParaRPr sz="1100">
                        <a:latin typeface="Times New Roman" pitchFamily="1" charset="0"/>
                        <a:ea typeface="Calibri" pitchFamily="2" charset="0"/>
                        <a:cs typeface="Times New Roman" pitchFamily="1" charset="0"/>
                      </a:endParaRPr>
                    </a:p>
                  </a:txBody>
                  <a:tcPr marL="0" marR="5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3891639" type="min" val="2711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SIKSHA</dc:title>
  <dc:subject/>
  <dc:creator/>
  <cp:keywords/>
  <dc:description/>
  <cp:lastModifiedBy>abhis</cp:lastModifiedBy>
  <cp:revision>0</cp:revision>
  <dcterms:created xsi:type="dcterms:W3CDTF">2024-04-23T16:58:15Z</dcterms:created>
  <dcterms:modified xsi:type="dcterms:W3CDTF">2024-04-23T17:00:39Z</dcterms:modified>
</cp:coreProperties>
</file>