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744480"/>
            <a:ext cx="8520120" cy="9514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11760" y="744480"/>
            <a:ext cx="8520120" cy="9514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744480"/>
            <a:ext cx="8520120" cy="951480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44480"/>
            <a:ext cx="8520120" cy="205236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8602920" y="66600"/>
            <a:ext cx="348120" cy="357480"/>
          </a:xfrm>
          <a:prstGeom prst="rect">
            <a:avLst/>
          </a:prstGeom>
          <a:ln>
            <a:noFill/>
          </a:ln>
        </p:spPr>
      </p:pic>
      <p:sp>
        <p:nvSpPr>
          <p:cNvPr id="1" name="PlaceHolder 1"/>
          <p:cNvSpPr>
            <a:spLocks noGrp="1"/>
          </p:cNvSpPr>
          <p:nvPr>
            <p:ph type="title"/>
          </p:nvPr>
        </p:nvSpPr>
        <p:spPr>
          <a:xfrm>
            <a:off x="311760" y="744480"/>
            <a:ext cx="8520120" cy="2052360"/>
          </a:xfrm>
          <a:prstGeom prst="rect">
            <a:avLst/>
          </a:prstGeom>
        </p:spPr>
        <p:txBody>
          <a:bodyPr tIns="91440" bIns="91440" anchor="b">
            <a:no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2"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D28ABA39-0236-4AF5-9C7B-D137A6B3BE25}" type="slidenum">
              <a:rPr b="0" lang="en-IN" sz="1000" spc="-1" strike="noStrike">
                <a:solidFill>
                  <a:srgbClr val="f5fdff"/>
                </a:solidFill>
                <a:latin typeface="Arial"/>
                <a:ea typeface="Arial"/>
              </a:rPr>
              <a:t>&lt;number&gt;</a:t>
            </a:fld>
            <a:endParaRPr b="0" lang="en-IN"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9;p1" descr=""/>
          <p:cNvPicPr/>
          <p:nvPr/>
        </p:nvPicPr>
        <p:blipFill>
          <a:blip r:embed="rId2"/>
          <a:stretch/>
        </p:blipFill>
        <p:spPr>
          <a:xfrm>
            <a:off x="8602920" y="66600"/>
            <a:ext cx="348120" cy="357480"/>
          </a:xfrm>
          <a:prstGeom prst="rect">
            <a:avLst/>
          </a:prstGeom>
          <a:ln>
            <a:noFill/>
          </a:ln>
        </p:spPr>
      </p:pic>
      <p:sp>
        <p:nvSpPr>
          <p:cNvPr id="41" name="PlaceHolder 1"/>
          <p:cNvSpPr>
            <a:spLocks noGrp="1"/>
          </p:cNvSpPr>
          <p:nvPr>
            <p:ph type="title"/>
          </p:nvPr>
        </p:nvSpPr>
        <p:spPr>
          <a:xfrm>
            <a:off x="311760" y="444960"/>
            <a:ext cx="8520120" cy="572400"/>
          </a:xfrm>
          <a:prstGeom prst="rect">
            <a:avLst/>
          </a:prstGeom>
        </p:spPr>
        <p:txBody>
          <a:bodyPr tIns="91440" bIns="91440">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2"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C0EAD3A2-5B6C-43C6-B3B6-E6600E3C2733}" type="slidenum">
              <a:rPr b="0" lang="en-IN" sz="1000" spc="-1" strike="noStrike">
                <a:solidFill>
                  <a:srgbClr val="f5fdff"/>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Google Shape;9;p1" descr=""/>
          <p:cNvPicPr/>
          <p:nvPr/>
        </p:nvPicPr>
        <p:blipFill>
          <a:blip r:embed="rId2"/>
          <a:stretch/>
        </p:blipFill>
        <p:spPr>
          <a:xfrm>
            <a:off x="8602920" y="66600"/>
            <a:ext cx="348120" cy="357480"/>
          </a:xfrm>
          <a:prstGeom prst="rect">
            <a:avLst/>
          </a:prstGeom>
          <a:ln>
            <a:noFill/>
          </a:ln>
        </p:spPr>
      </p:pic>
      <p:sp>
        <p:nvSpPr>
          <p:cNvPr id="81" name="PlaceHolder 1"/>
          <p:cNvSpPr>
            <a:spLocks noGrp="1"/>
          </p:cNvSpPr>
          <p:nvPr>
            <p:ph type="title"/>
          </p:nvPr>
        </p:nvSpPr>
        <p:spPr>
          <a:xfrm>
            <a:off x="311760" y="444960"/>
            <a:ext cx="8520120" cy="572400"/>
          </a:xfrm>
          <a:prstGeom prst="rect">
            <a:avLst/>
          </a:prstGeom>
        </p:spPr>
        <p:txBody>
          <a:bodyPr tIns="91440" bIns="91440">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82" name="PlaceHolder 2"/>
          <p:cNvSpPr>
            <a:spLocks noGrp="1"/>
          </p:cNvSpPr>
          <p:nvPr>
            <p:ph type="body"/>
          </p:nvPr>
        </p:nvSpPr>
        <p:spPr>
          <a:xfrm>
            <a:off x="311760" y="1152360"/>
            <a:ext cx="399960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83" name="PlaceHolder 3"/>
          <p:cNvSpPr>
            <a:spLocks noGrp="1"/>
          </p:cNvSpPr>
          <p:nvPr>
            <p:ph type="body"/>
          </p:nvPr>
        </p:nvSpPr>
        <p:spPr>
          <a:xfrm>
            <a:off x="4832280" y="1152360"/>
            <a:ext cx="399960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84"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pPr>
            <a:fld id="{5F8F2509-ED00-4F26-8E6C-983396448299}" type="slidenum">
              <a:rPr b="0" lang="en-IN" sz="1000" spc="-1" strike="noStrike">
                <a:solidFill>
                  <a:srgbClr val="f5fdff"/>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9680" y="798120"/>
            <a:ext cx="8512200" cy="3504960"/>
          </a:xfrm>
          <a:prstGeom prst="rect">
            <a:avLst/>
          </a:prstGeom>
          <a:noFill/>
          <a:ln>
            <a:noFill/>
          </a:ln>
        </p:spPr>
        <p:txBody>
          <a:bodyPr tIns="91440" bIns="91440" anchor="b">
            <a:noAutofit/>
          </a:bodyPr>
          <a:p>
            <a:pPr marL="914400" indent="457200">
              <a:lnSpc>
                <a:spcPct val="100000"/>
              </a:lnSpc>
            </a:pPr>
            <a:r>
              <a:rPr b="1" lang="en-IN" sz="4200" spc="-1" strike="noStrike">
                <a:solidFill>
                  <a:srgbClr val="cc0000"/>
                </a:solidFill>
                <a:latin typeface="Montserrat"/>
                <a:ea typeface="Montserrat"/>
              </a:rPr>
              <a:t>Capstone Project – 3</a:t>
            </a:r>
            <a:br/>
            <a:r>
              <a:rPr b="1" lang="en-IN" sz="2800" spc="-1" strike="noStrike">
                <a:solidFill>
                  <a:srgbClr val="134f5c"/>
                </a:solidFill>
                <a:latin typeface="Montserrat"/>
                <a:ea typeface="Montserrat"/>
              </a:rPr>
              <a:t>Team 1 : Bank Marketing Effectiveness Prediction</a:t>
            </a:r>
            <a:br/>
            <a:b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Eliminating Oddity</a:t>
            </a:r>
            <a:r>
              <a:rPr b="1" lang="en-IN" sz="2100" spc="-1" strike="noStrike">
                <a:solidFill>
                  <a:srgbClr val="cc0000"/>
                </a:solidFill>
                <a:latin typeface="Montserrat"/>
                <a:ea typeface="Montserrat"/>
              </a:rPr>
              <a:t>(Isolation Forest)</a:t>
            </a:r>
            <a:endParaRPr b="0" lang="en-IN" sz="2100" spc="-1" strike="noStrike">
              <a:solidFill>
                <a:srgbClr val="000000"/>
              </a:solidFill>
              <a:latin typeface="Arial"/>
            </a:endParaRPr>
          </a:p>
        </p:txBody>
      </p:sp>
      <p:sp>
        <p:nvSpPr>
          <p:cNvPr id="158" name="TextShape 2"/>
          <p:cNvSpPr txBox="1"/>
          <p:nvPr/>
        </p:nvSpPr>
        <p:spPr>
          <a:xfrm>
            <a:off x="311760" y="1137240"/>
            <a:ext cx="8520120" cy="356076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159" name="Google Shape;129;p22" descr=""/>
          <p:cNvPicPr/>
          <p:nvPr/>
        </p:nvPicPr>
        <p:blipFill>
          <a:blip r:embed="rId1"/>
          <a:stretch/>
        </p:blipFill>
        <p:spPr>
          <a:xfrm>
            <a:off x="255600" y="1629720"/>
            <a:ext cx="4076640" cy="2820240"/>
          </a:xfrm>
          <a:prstGeom prst="rect">
            <a:avLst/>
          </a:prstGeom>
          <a:ln w="9360">
            <a:solidFill>
              <a:schemeClr val="dk1"/>
            </a:solidFill>
            <a:round/>
          </a:ln>
        </p:spPr>
      </p:pic>
      <p:pic>
        <p:nvPicPr>
          <p:cNvPr id="160" name="Google Shape;130;p22" descr=""/>
          <p:cNvPicPr/>
          <p:nvPr/>
        </p:nvPicPr>
        <p:blipFill>
          <a:blip r:embed="rId2"/>
          <a:stretch/>
        </p:blipFill>
        <p:spPr>
          <a:xfrm>
            <a:off x="4463280" y="1629720"/>
            <a:ext cx="4368600" cy="2819880"/>
          </a:xfrm>
          <a:prstGeom prst="rect">
            <a:avLst/>
          </a:prstGeom>
          <a:ln w="9360">
            <a:solidFill>
              <a:schemeClr val="dk1"/>
            </a:solidFill>
            <a:round/>
          </a:ln>
        </p:spPr>
      </p:pic>
      <p:sp>
        <p:nvSpPr>
          <p:cNvPr id="161" name="CustomShape 3"/>
          <p:cNvSpPr/>
          <p:nvPr/>
        </p:nvSpPr>
        <p:spPr>
          <a:xfrm>
            <a:off x="1146240" y="992520"/>
            <a:ext cx="1453320" cy="279360"/>
          </a:xfrm>
          <a:prstGeom prst="rect">
            <a:avLst/>
          </a:prstGeom>
          <a:noFill/>
          <a:ln>
            <a:noFill/>
          </a:ln>
        </p:spPr>
        <p:style>
          <a:lnRef idx="0"/>
          <a:fillRef idx="0"/>
          <a:effectRef idx="0"/>
          <a:fontRef idx="minor"/>
        </p:style>
      </p:sp>
      <p:sp>
        <p:nvSpPr>
          <p:cNvPr id="162" name="CustomShape 4"/>
          <p:cNvSpPr/>
          <p:nvPr/>
        </p:nvSpPr>
        <p:spPr>
          <a:xfrm>
            <a:off x="1644480" y="1092960"/>
            <a:ext cx="129960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Before</a:t>
            </a:r>
            <a:endParaRPr b="0" lang="en-IN" sz="1800" spc="-1" strike="noStrike">
              <a:latin typeface="Arial"/>
            </a:endParaRPr>
          </a:p>
        </p:txBody>
      </p:sp>
      <p:sp>
        <p:nvSpPr>
          <p:cNvPr id="163" name="CustomShape 5"/>
          <p:cNvSpPr/>
          <p:nvPr/>
        </p:nvSpPr>
        <p:spPr>
          <a:xfrm>
            <a:off x="5994720" y="1092960"/>
            <a:ext cx="82548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After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Eliminating Oddity</a:t>
            </a:r>
            <a:r>
              <a:rPr b="1" lang="en-IN" sz="2600" spc="-1" strike="noStrike">
                <a:solidFill>
                  <a:srgbClr val="cc0000"/>
                </a:solidFill>
                <a:latin typeface="Montserrat"/>
                <a:ea typeface="Montserrat"/>
              </a:rPr>
              <a:t>(continued)</a:t>
            </a:r>
            <a:endParaRPr b="0" lang="en-IN" sz="2600" spc="-1" strike="noStrike">
              <a:solidFill>
                <a:srgbClr val="000000"/>
              </a:solidFill>
              <a:latin typeface="Arial"/>
            </a:endParaRPr>
          </a:p>
        </p:txBody>
      </p:sp>
      <p:pic>
        <p:nvPicPr>
          <p:cNvPr id="165" name="Google Shape;139;p23" descr=""/>
          <p:cNvPicPr/>
          <p:nvPr/>
        </p:nvPicPr>
        <p:blipFill>
          <a:blip r:embed="rId1"/>
          <a:stretch/>
        </p:blipFill>
        <p:spPr>
          <a:xfrm>
            <a:off x="167400" y="1373040"/>
            <a:ext cx="4253040" cy="3018600"/>
          </a:xfrm>
          <a:prstGeom prst="rect">
            <a:avLst/>
          </a:prstGeom>
          <a:ln w="9360">
            <a:solidFill>
              <a:schemeClr val="dk1"/>
            </a:solidFill>
            <a:round/>
          </a:ln>
        </p:spPr>
      </p:pic>
      <p:pic>
        <p:nvPicPr>
          <p:cNvPr id="166" name="Google Shape;140;p23" descr=""/>
          <p:cNvPicPr/>
          <p:nvPr/>
        </p:nvPicPr>
        <p:blipFill>
          <a:blip r:embed="rId2"/>
          <a:stretch/>
        </p:blipFill>
        <p:spPr>
          <a:xfrm>
            <a:off x="4572000" y="1373040"/>
            <a:ext cx="4253040" cy="3018600"/>
          </a:xfrm>
          <a:prstGeom prst="rect">
            <a:avLst/>
          </a:prstGeom>
          <a:ln w="9360">
            <a:solidFill>
              <a:schemeClr val="dk1"/>
            </a:solidFill>
            <a:round/>
          </a:ln>
        </p:spPr>
      </p:pic>
      <p:sp>
        <p:nvSpPr>
          <p:cNvPr id="167" name="CustomShape 2"/>
          <p:cNvSpPr/>
          <p:nvPr/>
        </p:nvSpPr>
        <p:spPr>
          <a:xfrm>
            <a:off x="1450080" y="4536360"/>
            <a:ext cx="6072480" cy="426600"/>
          </a:xfrm>
          <a:prstGeom prst="rect">
            <a:avLst/>
          </a:prstGeom>
          <a:noFill/>
          <a:ln>
            <a:noFill/>
          </a:ln>
        </p:spPr>
        <p:style>
          <a:lnRef idx="0"/>
          <a:fillRef idx="0"/>
          <a:effectRef idx="0"/>
          <a:fontRef idx="minor"/>
        </p:style>
        <p:txBody>
          <a:bodyPr tIns="91440" bIns="91440">
            <a:spAutoFit/>
          </a:bodyPr>
          <a:p>
            <a:pPr>
              <a:lnSpc>
                <a:spcPct val="100000"/>
              </a:lnSpc>
            </a:pPr>
            <a:r>
              <a:rPr b="1" lang="en-IN" sz="1600" spc="-1" strike="noStrike">
                <a:solidFill>
                  <a:srgbClr val="134f5c"/>
                </a:solidFill>
                <a:latin typeface="Montserrat"/>
                <a:ea typeface="Montserrat"/>
              </a:rPr>
              <a:t>We scaled the data before using SMOTE</a:t>
            </a:r>
            <a:endParaRPr b="0" lang="en-IN" sz="1600" spc="-1" strike="noStrike">
              <a:latin typeface="Arial"/>
            </a:endParaRPr>
          </a:p>
        </p:txBody>
      </p:sp>
      <p:sp>
        <p:nvSpPr>
          <p:cNvPr id="168" name="CustomShape 3"/>
          <p:cNvSpPr/>
          <p:nvPr/>
        </p:nvSpPr>
        <p:spPr>
          <a:xfrm>
            <a:off x="1644480" y="979920"/>
            <a:ext cx="129960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Before</a:t>
            </a:r>
            <a:endParaRPr b="0" lang="en-IN" sz="1800" spc="-1" strike="noStrike">
              <a:latin typeface="Arial"/>
            </a:endParaRPr>
          </a:p>
        </p:txBody>
      </p:sp>
      <p:sp>
        <p:nvSpPr>
          <p:cNvPr id="169" name="CustomShape 4"/>
          <p:cNvSpPr/>
          <p:nvPr/>
        </p:nvSpPr>
        <p:spPr>
          <a:xfrm>
            <a:off x="6087600" y="979920"/>
            <a:ext cx="90072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After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Oversampling(SMOTE)</a:t>
            </a:r>
            <a:endParaRPr b="0" lang="en-IN" sz="2800" spc="-1" strike="noStrike">
              <a:solidFill>
                <a:srgbClr val="000000"/>
              </a:solidFill>
              <a:latin typeface="Arial"/>
            </a:endParaRPr>
          </a:p>
        </p:txBody>
      </p:sp>
      <p:pic>
        <p:nvPicPr>
          <p:cNvPr id="171" name="Google Shape;149;p24" descr=""/>
          <p:cNvPicPr/>
          <p:nvPr/>
        </p:nvPicPr>
        <p:blipFill>
          <a:blip r:embed="rId1"/>
          <a:stretch/>
        </p:blipFill>
        <p:spPr>
          <a:xfrm>
            <a:off x="4365720" y="1557000"/>
            <a:ext cx="4466160" cy="2776680"/>
          </a:xfrm>
          <a:prstGeom prst="rect">
            <a:avLst/>
          </a:prstGeom>
          <a:ln w="9360">
            <a:solidFill>
              <a:schemeClr val="dk1"/>
            </a:solidFill>
            <a:round/>
          </a:ln>
        </p:spPr>
      </p:pic>
      <p:pic>
        <p:nvPicPr>
          <p:cNvPr id="172" name="Google Shape;150;p24" descr=""/>
          <p:cNvPicPr/>
          <p:nvPr/>
        </p:nvPicPr>
        <p:blipFill>
          <a:blip r:embed="rId2"/>
          <a:stretch/>
        </p:blipFill>
        <p:spPr>
          <a:xfrm>
            <a:off x="332640" y="1557000"/>
            <a:ext cx="3922920" cy="2776680"/>
          </a:xfrm>
          <a:prstGeom prst="rect">
            <a:avLst/>
          </a:prstGeom>
          <a:ln w="9360">
            <a:solidFill>
              <a:schemeClr val="dk1"/>
            </a:solidFill>
            <a:round/>
          </a:ln>
        </p:spPr>
      </p:pic>
      <p:sp>
        <p:nvSpPr>
          <p:cNvPr id="173" name="CustomShape 2"/>
          <p:cNvSpPr/>
          <p:nvPr/>
        </p:nvSpPr>
        <p:spPr>
          <a:xfrm>
            <a:off x="1644480" y="979920"/>
            <a:ext cx="129960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Before</a:t>
            </a:r>
            <a:endParaRPr b="0" lang="en-IN" sz="1800" spc="-1" strike="noStrike">
              <a:latin typeface="Arial"/>
            </a:endParaRPr>
          </a:p>
        </p:txBody>
      </p:sp>
      <p:sp>
        <p:nvSpPr>
          <p:cNvPr id="174" name="CustomShape 3"/>
          <p:cNvSpPr/>
          <p:nvPr/>
        </p:nvSpPr>
        <p:spPr>
          <a:xfrm>
            <a:off x="6437160" y="1056600"/>
            <a:ext cx="78876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After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Oversampling(SMOTE) continued..</a:t>
            </a:r>
            <a:endParaRPr b="0" lang="en-IN" sz="2800" spc="-1" strike="noStrike">
              <a:solidFill>
                <a:srgbClr val="000000"/>
              </a:solidFill>
              <a:latin typeface="Arial"/>
            </a:endParaRPr>
          </a:p>
        </p:txBody>
      </p:sp>
      <p:pic>
        <p:nvPicPr>
          <p:cNvPr id="176" name="Google Shape;158;p25" descr=""/>
          <p:cNvPicPr/>
          <p:nvPr/>
        </p:nvPicPr>
        <p:blipFill>
          <a:blip r:embed="rId1"/>
          <a:stretch/>
        </p:blipFill>
        <p:spPr>
          <a:xfrm>
            <a:off x="138600" y="1617480"/>
            <a:ext cx="4041720" cy="2980800"/>
          </a:xfrm>
          <a:prstGeom prst="rect">
            <a:avLst/>
          </a:prstGeom>
          <a:ln w="9360">
            <a:solidFill>
              <a:schemeClr val="dk1"/>
            </a:solidFill>
            <a:round/>
          </a:ln>
        </p:spPr>
      </p:pic>
      <p:pic>
        <p:nvPicPr>
          <p:cNvPr id="177" name="Google Shape;159;p25" descr=""/>
          <p:cNvPicPr/>
          <p:nvPr/>
        </p:nvPicPr>
        <p:blipFill>
          <a:blip r:embed="rId2"/>
          <a:stretch/>
        </p:blipFill>
        <p:spPr>
          <a:xfrm>
            <a:off x="4332960" y="1617480"/>
            <a:ext cx="4658400" cy="2980800"/>
          </a:xfrm>
          <a:prstGeom prst="rect">
            <a:avLst/>
          </a:prstGeom>
          <a:ln w="9360">
            <a:solidFill>
              <a:schemeClr val="dk1"/>
            </a:solidFill>
            <a:round/>
          </a:ln>
        </p:spPr>
      </p:pic>
      <p:sp>
        <p:nvSpPr>
          <p:cNvPr id="178" name="CustomShape 2"/>
          <p:cNvSpPr/>
          <p:nvPr/>
        </p:nvSpPr>
        <p:spPr>
          <a:xfrm>
            <a:off x="6437160" y="1056600"/>
            <a:ext cx="78876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After</a:t>
            </a:r>
            <a:endParaRPr b="0" lang="en-IN" sz="1800" spc="-1" strike="noStrike">
              <a:latin typeface="Arial"/>
            </a:endParaRPr>
          </a:p>
        </p:txBody>
      </p:sp>
      <p:sp>
        <p:nvSpPr>
          <p:cNvPr id="179" name="CustomShape 3"/>
          <p:cNvSpPr/>
          <p:nvPr/>
        </p:nvSpPr>
        <p:spPr>
          <a:xfrm>
            <a:off x="1765080" y="1086840"/>
            <a:ext cx="1044000" cy="457560"/>
          </a:xfrm>
          <a:prstGeom prst="rect">
            <a:avLst/>
          </a:prstGeom>
          <a:noFill/>
          <a:ln>
            <a:noFill/>
          </a:ln>
        </p:spPr>
        <p:style>
          <a:lnRef idx="0"/>
          <a:fillRef idx="0"/>
          <a:effectRef idx="0"/>
          <a:fontRef idx="minor"/>
        </p:style>
        <p:txBody>
          <a:bodyPr tIns="91440" bIns="91440">
            <a:spAutoFit/>
          </a:bodyPr>
          <a:p>
            <a:pPr>
              <a:lnSpc>
                <a:spcPct val="100000"/>
              </a:lnSpc>
            </a:pPr>
            <a:r>
              <a:rPr b="1" lang="en-IN" sz="1800" spc="-1" strike="noStrike">
                <a:solidFill>
                  <a:srgbClr val="134f5c"/>
                </a:solidFill>
                <a:latin typeface="Montserrat"/>
                <a:ea typeface="Montserrat"/>
              </a:rPr>
              <a:t>Before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3711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Applying ML Models</a:t>
            </a:r>
            <a:endParaRPr b="0" lang="en-IN" sz="2800" spc="-1" strike="noStrike">
              <a:solidFill>
                <a:srgbClr val="000000"/>
              </a:solidFill>
              <a:latin typeface="Arial"/>
            </a:endParaRPr>
          </a:p>
        </p:txBody>
      </p:sp>
      <p:sp>
        <p:nvSpPr>
          <p:cNvPr id="181" name="TextShape 2"/>
          <p:cNvSpPr txBox="1"/>
          <p:nvPr/>
        </p:nvSpPr>
        <p:spPr>
          <a:xfrm>
            <a:off x="311760" y="1261440"/>
            <a:ext cx="8520120" cy="3436560"/>
          </a:xfrm>
          <a:prstGeom prst="rect">
            <a:avLst/>
          </a:prstGeom>
          <a:noFill/>
          <a:ln>
            <a:noFill/>
          </a:ln>
        </p:spPr>
        <p:txBody>
          <a:bodyPr tIns="91440" bIns="91440">
            <a:noAutofit/>
          </a:bodyPr>
          <a:p>
            <a:pPr marL="457200">
              <a:lnSpc>
                <a:spcPct val="115000"/>
              </a:lnSpc>
            </a:pPr>
            <a:r>
              <a:rPr b="0" lang="en-IN" sz="1800" spc="-1" strike="noStrike">
                <a:solidFill>
                  <a:srgbClr val="f5fdff"/>
                </a:solidFill>
                <a:latin typeface="Arial"/>
                <a:ea typeface="Arial"/>
              </a:rPr>
              <a:t>I</a:t>
            </a:r>
            <a:endParaRPr b="0" lang="en-IN" sz="1800" spc="-1" strike="noStrike">
              <a:solidFill>
                <a:srgbClr val="000000"/>
              </a:solidFill>
              <a:latin typeface="Arial"/>
            </a:endParaRPr>
          </a:p>
          <a:p>
            <a:pPr marL="285840" indent="-171000">
              <a:lnSpc>
                <a:spcPct val="115000"/>
              </a:lnSpc>
            </a:pPr>
            <a:endParaRPr b="0" lang="en-IN" sz="1800" spc="-1" strike="noStrike">
              <a:solidFill>
                <a:srgbClr val="000000"/>
              </a:solidFill>
              <a:latin typeface="Arial"/>
            </a:endParaRPr>
          </a:p>
          <a:p>
            <a:pPr>
              <a:lnSpc>
                <a:spcPct val="115000"/>
              </a:lnSpc>
            </a:pPr>
            <a:endParaRPr b="0" lang="en-IN" sz="1800" spc="-1" strike="noStrike">
              <a:solidFill>
                <a:srgbClr val="000000"/>
              </a:solidFill>
              <a:latin typeface="Arial"/>
            </a:endParaRPr>
          </a:p>
        </p:txBody>
      </p:sp>
      <p:pic>
        <p:nvPicPr>
          <p:cNvPr id="182" name="Google Shape;168;p26" descr=""/>
          <p:cNvPicPr/>
          <p:nvPr/>
        </p:nvPicPr>
        <p:blipFill>
          <a:blip r:embed="rId1"/>
          <a:stretch/>
        </p:blipFill>
        <p:spPr>
          <a:xfrm>
            <a:off x="534600" y="995400"/>
            <a:ext cx="7627680" cy="39690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Survival of the Fittest(Accuracy)</a:t>
            </a:r>
            <a:endParaRPr b="0" lang="en-IN" sz="2800" spc="-1" strike="noStrike">
              <a:solidFill>
                <a:srgbClr val="000000"/>
              </a:solidFill>
              <a:latin typeface="Arial"/>
            </a:endParaRPr>
          </a:p>
        </p:txBody>
      </p:sp>
      <p:sp>
        <p:nvSpPr>
          <p:cNvPr id="184" name="TextShape 2"/>
          <p:cNvSpPr txBox="1"/>
          <p:nvPr/>
        </p:nvSpPr>
        <p:spPr>
          <a:xfrm>
            <a:off x="311760" y="1152360"/>
            <a:ext cx="8520120" cy="3416040"/>
          </a:xfrm>
          <a:prstGeom prst="rect">
            <a:avLst/>
          </a:prstGeom>
          <a:noFill/>
          <a:ln>
            <a:noFill/>
          </a:ln>
        </p:spPr>
        <p:txBody>
          <a:bodyPr tIns="91440" bIns="91440">
            <a:noAutofit/>
          </a:bodyPr>
          <a:p>
            <a:pPr marL="457200">
              <a:lnSpc>
                <a:spcPct val="115000"/>
              </a:lnSpc>
            </a:pPr>
            <a:r>
              <a:rPr b="0" lang="en-IN" sz="1600" spc="-1" strike="noStrike">
                <a:solidFill>
                  <a:srgbClr val="134f5c"/>
                </a:solidFill>
                <a:latin typeface="Montserrat"/>
                <a:ea typeface="Montserrat"/>
              </a:rPr>
              <a:t>  </a:t>
            </a:r>
            <a:endParaRPr b="0" lang="en-IN" sz="1600" spc="-1" strike="noStrike">
              <a:solidFill>
                <a:srgbClr val="000000"/>
              </a:solidFill>
              <a:latin typeface="Arial"/>
            </a:endParaRPr>
          </a:p>
          <a:p>
            <a:pPr>
              <a:lnSpc>
                <a:spcPct val="115000"/>
              </a:lnSpc>
            </a:pPr>
            <a:endParaRPr b="0" lang="en-IN" sz="1600" spc="-1" strike="noStrike">
              <a:solidFill>
                <a:srgbClr val="000000"/>
              </a:solidFill>
              <a:latin typeface="Arial"/>
            </a:endParaRPr>
          </a:p>
        </p:txBody>
      </p:sp>
      <p:pic>
        <p:nvPicPr>
          <p:cNvPr id="185" name="Google Shape;175;p27" descr=""/>
          <p:cNvPicPr/>
          <p:nvPr/>
        </p:nvPicPr>
        <p:blipFill>
          <a:blip r:embed="rId1"/>
          <a:stretch/>
        </p:blipFill>
        <p:spPr>
          <a:xfrm>
            <a:off x="443520" y="1329120"/>
            <a:ext cx="4128120" cy="2603160"/>
          </a:xfrm>
          <a:prstGeom prst="rect">
            <a:avLst/>
          </a:prstGeom>
          <a:ln w="9360">
            <a:solidFill>
              <a:schemeClr val="dk1"/>
            </a:solidFill>
            <a:round/>
          </a:ln>
        </p:spPr>
      </p:pic>
      <p:pic>
        <p:nvPicPr>
          <p:cNvPr id="186" name="Google Shape;176;p27" descr=""/>
          <p:cNvPicPr/>
          <p:nvPr/>
        </p:nvPicPr>
        <p:blipFill>
          <a:blip r:embed="rId2"/>
          <a:stretch/>
        </p:blipFill>
        <p:spPr>
          <a:xfrm>
            <a:off x="4703760" y="1346400"/>
            <a:ext cx="4128120" cy="256896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Survival of the Fittest(Precision)</a:t>
            </a:r>
            <a:endParaRPr b="0" lang="en-IN" sz="2800" spc="-1" strike="noStrike">
              <a:solidFill>
                <a:srgbClr val="000000"/>
              </a:solidFill>
              <a:latin typeface="Arial"/>
            </a:endParaRPr>
          </a:p>
        </p:txBody>
      </p:sp>
      <p:pic>
        <p:nvPicPr>
          <p:cNvPr id="188" name="Google Shape;182;p28" descr=""/>
          <p:cNvPicPr/>
          <p:nvPr/>
        </p:nvPicPr>
        <p:blipFill>
          <a:blip r:embed="rId1"/>
          <a:stretch/>
        </p:blipFill>
        <p:spPr>
          <a:xfrm>
            <a:off x="311760" y="1263960"/>
            <a:ext cx="4028760" cy="2782080"/>
          </a:xfrm>
          <a:prstGeom prst="rect">
            <a:avLst/>
          </a:prstGeom>
          <a:ln w="9360">
            <a:solidFill>
              <a:schemeClr val="dk1"/>
            </a:solidFill>
            <a:round/>
          </a:ln>
        </p:spPr>
      </p:pic>
      <p:pic>
        <p:nvPicPr>
          <p:cNvPr id="189" name="Google Shape;183;p28" descr=""/>
          <p:cNvPicPr/>
          <p:nvPr/>
        </p:nvPicPr>
        <p:blipFill>
          <a:blip r:embed="rId2"/>
          <a:stretch/>
        </p:blipFill>
        <p:spPr>
          <a:xfrm>
            <a:off x="4640400" y="1263960"/>
            <a:ext cx="4350960" cy="278208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Survival of the Fittest(Recall)</a:t>
            </a:r>
            <a:endParaRPr b="0" lang="en-IN" sz="2800" spc="-1" strike="noStrike">
              <a:solidFill>
                <a:srgbClr val="000000"/>
              </a:solidFill>
              <a:latin typeface="Arial"/>
            </a:endParaRPr>
          </a:p>
        </p:txBody>
      </p:sp>
      <p:pic>
        <p:nvPicPr>
          <p:cNvPr id="191" name="Google Shape;189;p29" descr=""/>
          <p:cNvPicPr/>
          <p:nvPr/>
        </p:nvPicPr>
        <p:blipFill>
          <a:blip r:embed="rId1"/>
          <a:stretch/>
        </p:blipFill>
        <p:spPr>
          <a:xfrm>
            <a:off x="311760" y="1438200"/>
            <a:ext cx="4259880" cy="2687040"/>
          </a:xfrm>
          <a:prstGeom prst="rect">
            <a:avLst/>
          </a:prstGeom>
          <a:ln w="9360">
            <a:solidFill>
              <a:schemeClr val="dk1"/>
            </a:solidFill>
            <a:round/>
          </a:ln>
        </p:spPr>
      </p:pic>
      <p:pic>
        <p:nvPicPr>
          <p:cNvPr id="192" name="Google Shape;190;p29" descr=""/>
          <p:cNvPicPr/>
          <p:nvPr/>
        </p:nvPicPr>
        <p:blipFill>
          <a:blip r:embed="rId2"/>
          <a:stretch/>
        </p:blipFill>
        <p:spPr>
          <a:xfrm>
            <a:off x="4703400" y="1438200"/>
            <a:ext cx="4259880" cy="268704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Survival of the Fittest(F1-Score)</a:t>
            </a:r>
            <a:endParaRPr b="0" lang="en-IN" sz="2800" spc="-1" strike="noStrike">
              <a:solidFill>
                <a:srgbClr val="000000"/>
              </a:solidFill>
              <a:latin typeface="Arial"/>
            </a:endParaRPr>
          </a:p>
        </p:txBody>
      </p:sp>
      <p:pic>
        <p:nvPicPr>
          <p:cNvPr id="194" name="Google Shape;196;p30" descr=""/>
          <p:cNvPicPr/>
          <p:nvPr/>
        </p:nvPicPr>
        <p:blipFill>
          <a:blip r:embed="rId1"/>
          <a:stretch/>
        </p:blipFill>
        <p:spPr>
          <a:xfrm>
            <a:off x="152280" y="1170000"/>
            <a:ext cx="4361760" cy="2709360"/>
          </a:xfrm>
          <a:prstGeom prst="rect">
            <a:avLst/>
          </a:prstGeom>
          <a:ln w="9360">
            <a:solidFill>
              <a:schemeClr val="dk1"/>
            </a:solidFill>
            <a:round/>
          </a:ln>
        </p:spPr>
      </p:pic>
      <p:pic>
        <p:nvPicPr>
          <p:cNvPr id="195" name="Google Shape;197;p30" descr=""/>
          <p:cNvPicPr/>
          <p:nvPr/>
        </p:nvPicPr>
        <p:blipFill>
          <a:blip r:embed="rId2"/>
          <a:stretch/>
        </p:blipFill>
        <p:spPr>
          <a:xfrm>
            <a:off x="4629600" y="1170000"/>
            <a:ext cx="4361760" cy="270936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Survival of the Fittest(AUC-ROC)</a:t>
            </a:r>
            <a:endParaRPr b="0" lang="en-IN" sz="2800" spc="-1" strike="noStrike">
              <a:solidFill>
                <a:srgbClr val="000000"/>
              </a:solidFill>
              <a:latin typeface="Arial"/>
            </a:endParaRPr>
          </a:p>
        </p:txBody>
      </p:sp>
      <p:pic>
        <p:nvPicPr>
          <p:cNvPr id="197" name="Google Shape;203;p31" descr=""/>
          <p:cNvPicPr/>
          <p:nvPr/>
        </p:nvPicPr>
        <p:blipFill>
          <a:blip r:embed="rId1"/>
          <a:stretch/>
        </p:blipFill>
        <p:spPr>
          <a:xfrm>
            <a:off x="250200" y="1386000"/>
            <a:ext cx="4164840" cy="2638800"/>
          </a:xfrm>
          <a:prstGeom prst="rect">
            <a:avLst/>
          </a:prstGeom>
          <a:ln w="9360">
            <a:solidFill>
              <a:schemeClr val="dk1"/>
            </a:solidFill>
            <a:round/>
          </a:ln>
        </p:spPr>
      </p:pic>
      <p:pic>
        <p:nvPicPr>
          <p:cNvPr id="198" name="Google Shape;204;p31" descr=""/>
          <p:cNvPicPr/>
          <p:nvPr/>
        </p:nvPicPr>
        <p:blipFill>
          <a:blip r:embed="rId2"/>
          <a:stretch/>
        </p:blipFill>
        <p:spPr>
          <a:xfrm>
            <a:off x="4572000" y="1386000"/>
            <a:ext cx="4259880" cy="263880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1537920"/>
            <a:ext cx="5181120" cy="2724480"/>
          </a:xfrm>
          <a:prstGeom prst="rect">
            <a:avLst/>
          </a:prstGeom>
          <a:noFill/>
          <a:ln>
            <a:noFill/>
          </a:ln>
        </p:spPr>
        <p:style>
          <a:lnRef idx="0"/>
          <a:fillRef idx="0"/>
          <a:effectRef idx="0"/>
          <a:fontRef idx="minor"/>
        </p:style>
        <p:txBody>
          <a:bodyPr>
            <a:noAutofit/>
          </a:bodyPr>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Project Background</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Exploratory Data Analysis</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Data Cleaning and Oversampling</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Machine Learning: Classification</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Stacking</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Survival of the Fittest</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Declaring the Winner</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Feature Importance(SHAP)</a:t>
            </a:r>
            <a:endParaRPr b="0" lang="en-IN" sz="2000" spc="-1" strike="noStrike">
              <a:latin typeface="Arial"/>
            </a:endParaRPr>
          </a:p>
          <a:p>
            <a:pPr marL="457200" indent="-355320">
              <a:lnSpc>
                <a:spcPct val="100000"/>
              </a:lnSpc>
              <a:buClr>
                <a:srgbClr val="134f5c"/>
              </a:buClr>
              <a:buFont typeface="Montserrat"/>
              <a:buChar char="●"/>
            </a:pPr>
            <a:r>
              <a:rPr b="1" lang="en-IN" sz="2000" spc="-1" strike="noStrike">
                <a:solidFill>
                  <a:srgbClr val="134f5c"/>
                </a:solidFill>
                <a:latin typeface="Montserrat"/>
                <a:ea typeface="Montserrat"/>
              </a:rPr>
              <a:t>Conclusion</a:t>
            </a:r>
            <a:endParaRPr b="0" lang="en-IN" sz="2000" spc="-1" strike="noStrike">
              <a:latin typeface="Arial"/>
            </a:endParaRPr>
          </a:p>
          <a:p>
            <a:pPr>
              <a:lnSpc>
                <a:spcPct val="100000"/>
              </a:lnSpc>
            </a:pPr>
            <a:endParaRPr b="0" lang="en-IN" sz="2000" spc="-1" strike="noStrike">
              <a:latin typeface="Arial"/>
            </a:endParaRPr>
          </a:p>
        </p:txBody>
      </p:sp>
      <p:sp>
        <p:nvSpPr>
          <p:cNvPr id="123" name="CustomShape 2"/>
          <p:cNvSpPr/>
          <p:nvPr/>
        </p:nvSpPr>
        <p:spPr>
          <a:xfrm rot="5400000">
            <a:off x="4551480" y="550800"/>
            <a:ext cx="5143320" cy="4041360"/>
          </a:xfrm>
          <a:prstGeom prst="flowChartDocument">
            <a:avLst/>
          </a:prstGeom>
          <a:solidFill>
            <a:schemeClr val="lt1"/>
          </a:solidFill>
          <a:ln w="38160">
            <a:solidFill>
              <a:schemeClr val="lt1"/>
            </a:solidFill>
            <a:round/>
          </a:ln>
        </p:spPr>
        <p:style>
          <a:lnRef idx="0"/>
          <a:fillRef idx="0"/>
          <a:effectRef idx="0"/>
          <a:fontRef idx="minor"/>
        </p:style>
      </p:sp>
      <p:sp>
        <p:nvSpPr>
          <p:cNvPr id="124" name="TextShape 3"/>
          <p:cNvSpPr txBox="1"/>
          <p:nvPr/>
        </p:nvSpPr>
        <p:spPr>
          <a:xfrm>
            <a:off x="311760" y="253440"/>
            <a:ext cx="4790160" cy="103068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Can Machines Predict Future? Let’s find out!</a:t>
            </a:r>
            <a:endParaRPr b="0" lang="en-IN" sz="2800" spc="-1" strike="noStrike">
              <a:solidFill>
                <a:srgbClr val="000000"/>
              </a:solidFill>
              <a:latin typeface="Arial"/>
            </a:endParaRPr>
          </a:p>
        </p:txBody>
      </p:sp>
      <p:pic>
        <p:nvPicPr>
          <p:cNvPr id="125" name="Google Shape;63;p14" descr=""/>
          <p:cNvPicPr/>
          <p:nvPr/>
        </p:nvPicPr>
        <p:blipFill>
          <a:blip r:embed="rId1"/>
          <a:stretch/>
        </p:blipFill>
        <p:spPr>
          <a:xfrm>
            <a:off x="5580360" y="224640"/>
            <a:ext cx="3321000" cy="2051640"/>
          </a:xfrm>
          <a:prstGeom prst="rect">
            <a:avLst/>
          </a:prstGeom>
          <a:ln>
            <a:noFill/>
          </a:ln>
          <a:effectLst>
            <a:reflection algn="bl" blurRad="0" dir="0" dist="0" endA="300" endPos="35000" fadeDir="5400000" kx="0" ky="0" rotWithShape="0" stA="52000" stPos="0" sy="-100000"/>
          </a:effectLst>
        </p:spPr>
      </p:pic>
      <p:pic>
        <p:nvPicPr>
          <p:cNvPr id="126" name="Google Shape;64;p14" descr=""/>
          <p:cNvPicPr/>
          <p:nvPr/>
        </p:nvPicPr>
        <p:blipFill>
          <a:blip r:embed="rId2">
            <a:alphaModFix amt="86000"/>
          </a:blip>
          <a:stretch/>
        </p:blipFill>
        <p:spPr>
          <a:xfrm>
            <a:off x="6131160" y="3305160"/>
            <a:ext cx="2359080" cy="15170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filter="fade" transition="in">
                                      <p:cBhvr additive="repl">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filter="fade" transition="in">
                                      <p:cBhvr additive="repl">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filter="fade" transition="in">
                                      <p:cBhvr additive="repl">
                                        <p:cTn id="17" dur="5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filter="fade" transition="in">
                                      <p:cBhvr additive="repl">
                                        <p:cTn id="22" dur="500"/>
                                        <p:tgtEl>
                                          <p:spTgt spid="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Effect filter="fade" transition="in">
                                      <p:cBhvr additive="repl">
                                        <p:cTn id="27" dur="500"/>
                                        <p:tgtEl>
                                          <p:spTgt spid="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122">
                                            <p:txEl>
                                              <p:pRg st="5" end="5"/>
                                            </p:txEl>
                                          </p:spTgt>
                                        </p:tgtEl>
                                        <p:attrNameLst>
                                          <p:attrName>style.visibility</p:attrName>
                                        </p:attrNameLst>
                                      </p:cBhvr>
                                      <p:to>
                                        <p:strVal val="visible"/>
                                      </p:to>
                                    </p:set>
                                    <p:animEffect filter="fade" transition="in">
                                      <p:cBhvr additive="repl">
                                        <p:cTn id="32" dur="500"/>
                                        <p:tgtEl>
                                          <p:spTgt spid="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122">
                                            <p:txEl>
                                              <p:pRg st="6" end="6"/>
                                            </p:txEl>
                                          </p:spTgt>
                                        </p:tgtEl>
                                        <p:attrNameLst>
                                          <p:attrName>style.visibility</p:attrName>
                                        </p:attrNameLst>
                                      </p:cBhvr>
                                      <p:to>
                                        <p:strVal val="visible"/>
                                      </p:to>
                                    </p:set>
                                    <p:animEffect filter="fade" transition="in">
                                      <p:cBhvr additive="repl">
                                        <p:cTn id="37" dur="500"/>
                                        <p:tgtEl>
                                          <p:spTgt spid="1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122">
                                            <p:txEl>
                                              <p:pRg st="7" end="7"/>
                                            </p:txEl>
                                          </p:spTgt>
                                        </p:tgtEl>
                                        <p:attrNameLst>
                                          <p:attrName>style.visibility</p:attrName>
                                        </p:attrNameLst>
                                      </p:cBhvr>
                                      <p:to>
                                        <p:strVal val="visible"/>
                                      </p:to>
                                    </p:set>
                                    <p:animEffect filter="fade" transition="in">
                                      <p:cBhvr additive="repl">
                                        <p:cTn id="42" dur="500"/>
                                        <p:tgtEl>
                                          <p:spTgt spid="1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122">
                                            <p:txEl>
                                              <p:pRg st="8" end="8"/>
                                            </p:txEl>
                                          </p:spTgt>
                                        </p:tgtEl>
                                        <p:attrNameLst>
                                          <p:attrName>style.visibility</p:attrName>
                                        </p:attrNameLst>
                                      </p:cBhvr>
                                      <p:to>
                                        <p:strVal val="visible"/>
                                      </p:to>
                                    </p:set>
                                    <p:animEffect filter="fade" transition="in">
                                      <p:cBhvr additive="repl">
                                        <p:cTn id="47" dur="500"/>
                                        <p:tgtEl>
                                          <p:spTgt spid="12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22">
                                            <p:txEl>
                                              <p:pRg st="9" end="9"/>
                                            </p:txEl>
                                          </p:spTgt>
                                        </p:tgtEl>
                                        <p:attrNameLst>
                                          <p:attrName>style.visibility</p:attrName>
                                        </p:attrNameLst>
                                      </p:cBhvr>
                                      <p:to>
                                        <p:strVal val="visible"/>
                                      </p:to>
                                    </p:set>
                                    <p:animEffect filter="fade" transition="in">
                                      <p:cBhvr additive="repl">
                                        <p:cTn id="52" dur="500"/>
                                        <p:tgtEl>
                                          <p:spTgt spid="122">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XGBoost</a:t>
            </a:r>
            <a:endParaRPr b="0" lang="en-IN" sz="2800" spc="-1" strike="noStrike">
              <a:solidFill>
                <a:srgbClr val="000000"/>
              </a:solidFill>
              <a:latin typeface="Arial"/>
            </a:endParaRPr>
          </a:p>
        </p:txBody>
      </p:sp>
      <p:sp>
        <p:nvSpPr>
          <p:cNvPr id="200" name="TextShape 2"/>
          <p:cNvSpPr txBox="1"/>
          <p:nvPr/>
        </p:nvSpPr>
        <p:spPr>
          <a:xfrm>
            <a:off x="311760" y="1275480"/>
            <a:ext cx="8520120" cy="3416040"/>
          </a:xfrm>
          <a:prstGeom prst="rect">
            <a:avLst/>
          </a:prstGeom>
          <a:noFill/>
          <a:ln w="9360">
            <a:solidFill>
              <a:srgbClr val="cc0000"/>
            </a:solidFill>
            <a:round/>
          </a:ln>
        </p:spPr>
        <p:txBody>
          <a:bodyPr tIns="91440" bIns="91440">
            <a:noAutofit/>
          </a:bodyPr>
          <a:p>
            <a:pPr>
              <a:lnSpc>
                <a:spcPct val="135000"/>
              </a:lnSpc>
            </a:pPr>
            <a:endParaRPr b="0" lang="en-IN" sz="1400" spc="-1" strike="noStrike">
              <a:solidFill>
                <a:srgbClr val="000000"/>
              </a:solidFill>
              <a:latin typeface="Arial"/>
            </a:endParaRPr>
          </a:p>
          <a:p>
            <a:pPr>
              <a:lnSpc>
                <a:spcPct val="100000"/>
              </a:lnSpc>
            </a:pPr>
            <a:r>
              <a:rPr b="1" lang="en-IN" sz="1800" spc="-1" strike="noStrike" u="sng">
                <a:solidFill>
                  <a:srgbClr val="134f5c"/>
                </a:solidFill>
                <a:uFillTx/>
                <a:latin typeface="Montserrat"/>
                <a:ea typeface="Montserrat"/>
              </a:rPr>
              <a:t>Parameters for GridSearchCV</a:t>
            </a:r>
            <a:endParaRPr b="0" lang="en-IN" sz="1800" spc="-1" strike="noStrike">
              <a:solidFill>
                <a:srgbClr val="000000"/>
              </a:solidFill>
              <a:latin typeface="Arial"/>
            </a:endParaRPr>
          </a:p>
          <a:p>
            <a:pPr>
              <a:lnSpc>
                <a:spcPct val="135000"/>
              </a:lnSpc>
            </a:pPr>
            <a:endParaRPr b="0" lang="en-IN" sz="1800" spc="-1" strike="noStrike">
              <a:solidFill>
                <a:srgbClr val="000000"/>
              </a:solidFill>
              <a:latin typeface="Arial"/>
            </a:endParaRPr>
          </a:p>
          <a:p>
            <a:pPr>
              <a:lnSpc>
                <a:spcPct val="135000"/>
              </a:lnSpc>
            </a:pPr>
            <a:r>
              <a:rPr b="0" lang="en-IN" sz="1800" spc="-1" strike="noStrike">
                <a:solidFill>
                  <a:srgbClr val="134f5c"/>
                </a:solidFill>
                <a:latin typeface="Montserrat Medium"/>
                <a:ea typeface="Montserrat Medium"/>
              </a:rPr>
              <a:t>{'learning_rate': [0.1,0.3,0.5], 'max_depth': [5,7,10], 'n_estimators': [50,100], 'reg_lambda': [0.1,1,10], 'seed': [123]}</a:t>
            </a:r>
            <a:endParaRPr b="0" lang="en-IN" sz="1800" spc="-1" strike="noStrike">
              <a:solidFill>
                <a:srgbClr val="000000"/>
              </a:solidFill>
              <a:latin typeface="Arial"/>
            </a:endParaRPr>
          </a:p>
          <a:p>
            <a:pPr>
              <a:lnSpc>
                <a:spcPct val="135000"/>
              </a:lnSpc>
            </a:pPr>
            <a:endParaRPr b="0" lang="en-IN" sz="1800" spc="-1" strike="noStrike">
              <a:solidFill>
                <a:srgbClr val="000000"/>
              </a:solidFill>
              <a:latin typeface="Arial"/>
            </a:endParaRPr>
          </a:p>
          <a:p>
            <a:pPr>
              <a:lnSpc>
                <a:spcPct val="100000"/>
              </a:lnSpc>
            </a:pPr>
            <a:r>
              <a:rPr b="1" lang="en-IN" sz="1800" spc="-1" strike="noStrike" u="sng">
                <a:solidFill>
                  <a:srgbClr val="134f5c"/>
                </a:solidFill>
                <a:uFillTx/>
                <a:latin typeface="Montserrat"/>
                <a:ea typeface="Montserrat"/>
              </a:rPr>
              <a:t>Best Parameters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134f5c"/>
                </a:solidFill>
                <a:latin typeface="Montserrat Medium"/>
                <a:ea typeface="Montserrat Medium"/>
              </a:rPr>
              <a:t>{'learning_rate': 0.3, 'max_depth': 10, 'n_estimators': 100, 'reg_lambda': 1, 'seed': 123}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Declaring the Winner</a:t>
            </a:r>
            <a:endParaRPr b="0" lang="en-IN" sz="2800" spc="-1" strike="noStrike">
              <a:solidFill>
                <a:srgbClr val="000000"/>
              </a:solidFill>
              <a:latin typeface="Arial"/>
            </a:endParaRPr>
          </a:p>
        </p:txBody>
      </p:sp>
      <p:sp>
        <p:nvSpPr>
          <p:cNvPr id="202" name="CustomShape 2"/>
          <p:cNvSpPr/>
          <p:nvPr/>
        </p:nvSpPr>
        <p:spPr>
          <a:xfrm>
            <a:off x="311760" y="1132200"/>
            <a:ext cx="5292720" cy="3034440"/>
          </a:xfrm>
          <a:prstGeom prst="rect">
            <a:avLst/>
          </a:prstGeom>
          <a:noFill/>
          <a:ln>
            <a:noFill/>
          </a:ln>
        </p:spPr>
        <p:style>
          <a:lnRef idx="0"/>
          <a:fillRef idx="0"/>
          <a:effectRef idx="0"/>
          <a:fontRef idx="minor"/>
        </p:style>
        <p:txBody>
          <a:bodyPr tIns="91440" bIns="91440">
            <a:spAutoFit/>
          </a:bodyPr>
          <a:p>
            <a:pPr marL="457200" indent="-336240">
              <a:lnSpc>
                <a:spcPct val="100000"/>
              </a:lnSpc>
              <a:buClr>
                <a:srgbClr val="134f5c"/>
              </a:buClr>
              <a:buFont typeface="Montserrat SemiBold"/>
              <a:buChar char="●"/>
            </a:pPr>
            <a:r>
              <a:rPr b="0" lang="en-IN" sz="1700" spc="-1" strike="noStrike">
                <a:solidFill>
                  <a:srgbClr val="134f5c"/>
                </a:solidFill>
                <a:latin typeface="Montserrat SemiBold"/>
                <a:ea typeface="Montserrat SemiBold"/>
              </a:rPr>
              <a:t>As seen from all the metric above , the best metric to measure the goodness of the model is AUC-ROC and Accuracy(as we have a balanced data set after using SMOTE).</a:t>
            </a:r>
            <a:endParaRPr b="0" lang="en-IN" sz="1700" spc="-1" strike="noStrike">
              <a:latin typeface="Arial"/>
            </a:endParaRPr>
          </a:p>
          <a:p>
            <a:pPr marL="457200">
              <a:lnSpc>
                <a:spcPct val="100000"/>
              </a:lnSpc>
            </a:pPr>
            <a:endParaRPr b="0" lang="en-IN" sz="1700" spc="-1" strike="noStrike">
              <a:latin typeface="Arial"/>
            </a:endParaRPr>
          </a:p>
          <a:p>
            <a:pPr marL="457200" indent="-336240">
              <a:lnSpc>
                <a:spcPct val="100000"/>
              </a:lnSpc>
              <a:buClr>
                <a:srgbClr val="134f5c"/>
              </a:buClr>
              <a:buFont typeface="Montserrat SemiBold"/>
              <a:buChar char="●"/>
            </a:pPr>
            <a:r>
              <a:rPr b="0" lang="en-IN" sz="1700" spc="-1" strike="noStrike">
                <a:solidFill>
                  <a:srgbClr val="134f5c"/>
                </a:solidFill>
                <a:latin typeface="Montserrat SemiBold"/>
                <a:ea typeface="Montserrat SemiBold"/>
              </a:rPr>
              <a:t>Thus,we would declare XG Boost as the winner among all the models having the best accuracy and AUC-ROC, taking a decent amount of time for training as shown above.</a:t>
            </a:r>
            <a:endParaRPr b="0" lang="en-IN" sz="1700" spc="-1" strike="noStrike">
              <a:latin typeface="Arial"/>
            </a:endParaRPr>
          </a:p>
        </p:txBody>
      </p:sp>
      <p:pic>
        <p:nvPicPr>
          <p:cNvPr id="203" name="Google Shape;217;p33" descr=""/>
          <p:cNvPicPr/>
          <p:nvPr/>
        </p:nvPicPr>
        <p:blipFill>
          <a:blip r:embed="rId1"/>
          <a:stretch/>
        </p:blipFill>
        <p:spPr>
          <a:xfrm>
            <a:off x="6031800" y="1017720"/>
            <a:ext cx="2800080" cy="2771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Stacking</a:t>
            </a:r>
            <a:endParaRPr b="0" lang="en-IN" sz="2800" spc="-1" strike="noStrike">
              <a:solidFill>
                <a:srgbClr val="000000"/>
              </a:solidFill>
              <a:latin typeface="Arial"/>
            </a:endParaRPr>
          </a:p>
        </p:txBody>
      </p:sp>
      <p:pic>
        <p:nvPicPr>
          <p:cNvPr id="205" name="Google Shape;223;p34" descr=""/>
          <p:cNvPicPr/>
          <p:nvPr/>
        </p:nvPicPr>
        <p:blipFill>
          <a:blip r:embed="rId1"/>
          <a:stretch/>
        </p:blipFill>
        <p:spPr>
          <a:xfrm>
            <a:off x="311760" y="1773360"/>
            <a:ext cx="5149080" cy="3298320"/>
          </a:xfrm>
          <a:prstGeom prst="rect">
            <a:avLst/>
          </a:prstGeom>
          <a:ln>
            <a:noFill/>
          </a:ln>
        </p:spPr>
      </p:pic>
      <p:sp>
        <p:nvSpPr>
          <p:cNvPr id="206" name="CustomShape 2"/>
          <p:cNvSpPr/>
          <p:nvPr/>
        </p:nvSpPr>
        <p:spPr>
          <a:xfrm>
            <a:off x="311760" y="1164600"/>
            <a:ext cx="5794920" cy="552600"/>
          </a:xfrm>
          <a:prstGeom prst="rect">
            <a:avLst/>
          </a:prstGeom>
          <a:noFill/>
          <a:ln>
            <a:noFill/>
          </a:ln>
        </p:spPr>
        <p:style>
          <a:lnRef idx="0"/>
          <a:fillRef idx="0"/>
          <a:effectRef idx="0"/>
          <a:fontRef idx="minor"/>
        </p:style>
        <p:txBody>
          <a:bodyPr tIns="91440" bIns="91440">
            <a:spAutoFit/>
          </a:bodyPr>
          <a:p>
            <a:pPr marL="457200" indent="-342720">
              <a:lnSpc>
                <a:spcPct val="135000"/>
              </a:lnSpc>
              <a:buClr>
                <a:srgbClr val="134f5c"/>
              </a:buClr>
              <a:buFont typeface="Montserrat Medium"/>
              <a:buChar char="●"/>
            </a:pPr>
            <a:r>
              <a:rPr b="0" lang="en-IN" sz="1800" spc="-1" strike="noStrike">
                <a:solidFill>
                  <a:srgbClr val="134f5c"/>
                </a:solidFill>
                <a:latin typeface="Montserrat Medium"/>
                <a:ea typeface="Montserrat Medium"/>
              </a:rPr>
              <a:t>Used logistic regression as the meta model.</a:t>
            </a:r>
            <a:endParaRPr b="0" lang="en-IN" sz="1800" spc="-1" strike="noStrike">
              <a:latin typeface="Arial"/>
            </a:endParaRPr>
          </a:p>
        </p:txBody>
      </p:sp>
      <p:sp>
        <p:nvSpPr>
          <p:cNvPr id="207" name="CustomShape 3"/>
          <p:cNvSpPr/>
          <p:nvPr/>
        </p:nvSpPr>
        <p:spPr>
          <a:xfrm>
            <a:off x="1257120" y="2571840"/>
            <a:ext cx="591120" cy="396360"/>
          </a:xfrm>
          <a:prstGeom prst="rect">
            <a:avLst/>
          </a:prstGeom>
          <a:noFill/>
          <a:ln>
            <a:noFill/>
          </a:ln>
        </p:spPr>
        <p:style>
          <a:lnRef idx="0"/>
          <a:fillRef idx="0"/>
          <a:effectRef idx="0"/>
          <a:fontRef idx="minor"/>
        </p:style>
        <p:txBody>
          <a:bodyPr tIns="91440" bIns="91440">
            <a:spAutoFit/>
          </a:bodyPr>
          <a:p>
            <a:pPr>
              <a:lnSpc>
                <a:spcPct val="100000"/>
              </a:lnSpc>
            </a:pPr>
            <a:r>
              <a:rPr b="0" lang="en-IN" sz="1400" spc="-1" strike="noStrike">
                <a:solidFill>
                  <a:srgbClr val="ffffff"/>
                </a:solidFill>
                <a:latin typeface="Arial"/>
                <a:ea typeface="Arial"/>
              </a:rPr>
              <a:t>6286</a:t>
            </a:r>
            <a:endParaRPr b="0" lang="en-IN" sz="1400" spc="-1" strike="noStrike">
              <a:latin typeface="Arial"/>
            </a:endParaRPr>
          </a:p>
        </p:txBody>
      </p:sp>
      <p:sp>
        <p:nvSpPr>
          <p:cNvPr id="208" name="CustomShape 4"/>
          <p:cNvSpPr/>
          <p:nvPr/>
        </p:nvSpPr>
        <p:spPr>
          <a:xfrm>
            <a:off x="3319560" y="2571840"/>
            <a:ext cx="591120" cy="396360"/>
          </a:xfrm>
          <a:prstGeom prst="rect">
            <a:avLst/>
          </a:prstGeom>
          <a:noFill/>
          <a:ln>
            <a:noFill/>
          </a:ln>
        </p:spPr>
        <p:style>
          <a:lnRef idx="0"/>
          <a:fillRef idx="0"/>
          <a:effectRef idx="0"/>
          <a:fontRef idx="minor"/>
        </p:style>
        <p:txBody>
          <a:bodyPr tIns="91440" bIns="91440">
            <a:spAutoFit/>
          </a:bodyPr>
          <a:p>
            <a:pPr>
              <a:lnSpc>
                <a:spcPct val="100000"/>
              </a:lnSpc>
            </a:pPr>
            <a:r>
              <a:rPr b="0" lang="en-IN" sz="1400" spc="-1" strike="noStrike">
                <a:solidFill>
                  <a:srgbClr val="ffffff"/>
                </a:solidFill>
                <a:latin typeface="Arial"/>
                <a:ea typeface="Arial"/>
              </a:rPr>
              <a:t>791</a:t>
            </a:r>
            <a:endParaRPr b="0" lang="en-IN" sz="1400" spc="-1" strike="noStrike">
              <a:latin typeface="Arial"/>
            </a:endParaRPr>
          </a:p>
        </p:txBody>
      </p:sp>
      <p:sp>
        <p:nvSpPr>
          <p:cNvPr id="209" name="CustomShape 5"/>
          <p:cNvSpPr/>
          <p:nvPr/>
        </p:nvSpPr>
        <p:spPr>
          <a:xfrm>
            <a:off x="1257120" y="4087440"/>
            <a:ext cx="591120" cy="396360"/>
          </a:xfrm>
          <a:prstGeom prst="rect">
            <a:avLst/>
          </a:prstGeom>
          <a:noFill/>
          <a:ln>
            <a:noFill/>
          </a:ln>
        </p:spPr>
        <p:style>
          <a:lnRef idx="0"/>
          <a:fillRef idx="0"/>
          <a:effectRef idx="0"/>
          <a:fontRef idx="minor"/>
        </p:style>
        <p:txBody>
          <a:bodyPr tIns="91440" bIns="91440">
            <a:spAutoFit/>
          </a:bodyPr>
          <a:p>
            <a:pPr>
              <a:lnSpc>
                <a:spcPct val="100000"/>
              </a:lnSpc>
            </a:pPr>
            <a:r>
              <a:rPr b="0" lang="en-IN" sz="1400" spc="-1" strike="noStrike">
                <a:solidFill>
                  <a:srgbClr val="ffffff"/>
                </a:solidFill>
                <a:latin typeface="Arial"/>
                <a:ea typeface="Arial"/>
              </a:rPr>
              <a:t>953</a:t>
            </a:r>
            <a:endParaRPr b="0" lang="en-IN" sz="1400" spc="-1" strike="noStrike">
              <a:latin typeface="Arial"/>
            </a:endParaRPr>
          </a:p>
        </p:txBody>
      </p:sp>
      <p:sp>
        <p:nvSpPr>
          <p:cNvPr id="210" name="CustomShape 6"/>
          <p:cNvSpPr/>
          <p:nvPr/>
        </p:nvSpPr>
        <p:spPr>
          <a:xfrm>
            <a:off x="3319560" y="4087440"/>
            <a:ext cx="591120" cy="396360"/>
          </a:xfrm>
          <a:prstGeom prst="rect">
            <a:avLst/>
          </a:prstGeom>
          <a:noFill/>
          <a:ln>
            <a:noFill/>
          </a:ln>
        </p:spPr>
        <p:style>
          <a:lnRef idx="0"/>
          <a:fillRef idx="0"/>
          <a:effectRef idx="0"/>
          <a:fontRef idx="minor"/>
        </p:style>
        <p:txBody>
          <a:bodyPr tIns="91440" bIns="91440">
            <a:spAutoFit/>
          </a:bodyPr>
          <a:p>
            <a:pPr>
              <a:lnSpc>
                <a:spcPct val="100000"/>
              </a:lnSpc>
            </a:pPr>
            <a:r>
              <a:rPr b="0" lang="en-IN" sz="1400" spc="-1" strike="noStrike">
                <a:solidFill>
                  <a:srgbClr val="ffffff"/>
                </a:solidFill>
                <a:latin typeface="Arial"/>
                <a:ea typeface="Arial"/>
              </a:rPr>
              <a:t>6114</a:t>
            </a:r>
            <a:endParaRPr b="0" lang="en-IN" sz="1400" spc="-1" strike="noStrike">
              <a:latin typeface="Arial"/>
            </a:endParaRPr>
          </a:p>
        </p:txBody>
      </p:sp>
      <p:sp>
        <p:nvSpPr>
          <p:cNvPr id="211" name="CustomShape 7"/>
          <p:cNvSpPr/>
          <p:nvPr/>
        </p:nvSpPr>
        <p:spPr>
          <a:xfrm>
            <a:off x="5675760" y="1910520"/>
            <a:ext cx="2587320" cy="2591640"/>
          </a:xfrm>
          <a:prstGeom prst="rect">
            <a:avLst/>
          </a:prstGeom>
          <a:noFill/>
          <a:ln>
            <a:noFill/>
          </a:ln>
        </p:spPr>
        <p:style>
          <a:lnRef idx="0"/>
          <a:fillRef idx="0"/>
          <a:effectRef idx="0"/>
          <a:fontRef idx="minor"/>
        </p:style>
        <p:txBody>
          <a:bodyPr tIns="91440" bIns="91440">
            <a:spAutoFit/>
          </a:bodyPr>
          <a:p>
            <a:pPr>
              <a:lnSpc>
                <a:spcPct val="100000"/>
              </a:lnSpc>
            </a:pPr>
            <a:r>
              <a:rPr b="0" lang="en-IN" sz="1800" spc="-1" strike="noStrike">
                <a:solidFill>
                  <a:srgbClr val="134f5c"/>
                </a:solidFill>
                <a:latin typeface="Montserrat Medium"/>
                <a:ea typeface="Montserrat Medium"/>
              </a:rPr>
              <a:t>Stacking Accuracy : 0.8760</a:t>
            </a:r>
            <a:endParaRPr b="0" lang="en-IN" sz="1800" spc="-1" strike="noStrike">
              <a:latin typeface="Arial"/>
            </a:endParaRPr>
          </a:p>
          <a:p>
            <a:pPr>
              <a:lnSpc>
                <a:spcPct val="100000"/>
              </a:lnSpc>
            </a:pPr>
            <a:r>
              <a:rPr b="0" lang="en-IN" sz="1800" spc="-1" strike="noStrike">
                <a:solidFill>
                  <a:srgbClr val="134f5c"/>
                </a:solidFill>
                <a:latin typeface="Montserrat Medium"/>
                <a:ea typeface="Montserrat Medium"/>
              </a:rPr>
              <a:t>Stacking Precision:</a:t>
            </a:r>
            <a:endParaRPr b="0" lang="en-IN" sz="1800" spc="-1" strike="noStrike">
              <a:latin typeface="Arial"/>
            </a:endParaRPr>
          </a:p>
          <a:p>
            <a:pPr>
              <a:lnSpc>
                <a:spcPct val="100000"/>
              </a:lnSpc>
            </a:pPr>
            <a:r>
              <a:rPr b="0" lang="en-IN" sz="1800" spc="-1" strike="noStrike">
                <a:solidFill>
                  <a:srgbClr val="134f5c"/>
                </a:solidFill>
                <a:latin typeface="Montserrat Medium"/>
                <a:ea typeface="Montserrat Medium"/>
              </a:rPr>
              <a:t>0.8854</a:t>
            </a:r>
            <a:endParaRPr b="0" lang="en-IN" sz="1800" spc="-1" strike="noStrike">
              <a:latin typeface="Arial"/>
            </a:endParaRPr>
          </a:p>
          <a:p>
            <a:pPr>
              <a:lnSpc>
                <a:spcPct val="115000"/>
              </a:lnSpc>
              <a:spcBef>
                <a:spcPts val="99"/>
              </a:spcBef>
            </a:pPr>
            <a:r>
              <a:rPr b="0" lang="en-IN" sz="1800" spc="-1" strike="noStrike">
                <a:solidFill>
                  <a:srgbClr val="134f5c"/>
                </a:solidFill>
                <a:latin typeface="Montserrat Medium"/>
                <a:ea typeface="Montserrat Medium"/>
              </a:rPr>
              <a:t>Stacking Recall :</a:t>
            </a:r>
            <a:endParaRPr b="0" lang="en-IN" sz="1800" spc="-1" strike="noStrike">
              <a:latin typeface="Arial"/>
            </a:endParaRPr>
          </a:p>
          <a:p>
            <a:pPr>
              <a:lnSpc>
                <a:spcPct val="115000"/>
              </a:lnSpc>
              <a:spcBef>
                <a:spcPts val="99"/>
              </a:spcBef>
            </a:pPr>
            <a:r>
              <a:rPr b="0" lang="en-IN" sz="1800" spc="-1" strike="noStrike">
                <a:solidFill>
                  <a:srgbClr val="134f5c"/>
                </a:solidFill>
                <a:latin typeface="Montserrat Medium"/>
                <a:ea typeface="Montserrat Medium"/>
              </a:rPr>
              <a:t>0.8651</a:t>
            </a:r>
            <a:endParaRPr b="0" lang="en-IN" sz="1800" spc="-1" strike="noStrike">
              <a:latin typeface="Arial"/>
            </a:endParaRPr>
          </a:p>
          <a:p>
            <a:pPr>
              <a:lnSpc>
                <a:spcPct val="115000"/>
              </a:lnSpc>
              <a:spcBef>
                <a:spcPts val="99"/>
              </a:spcBef>
            </a:pPr>
            <a:r>
              <a:rPr b="0" lang="en-IN" sz="1800" spc="-1" strike="noStrike">
                <a:solidFill>
                  <a:srgbClr val="134f5c"/>
                </a:solidFill>
                <a:latin typeface="Montserrat Medium"/>
                <a:ea typeface="Montserrat Medium"/>
              </a:rPr>
              <a:t>Stacking AUC :</a:t>
            </a:r>
            <a:endParaRPr b="0" lang="en-IN" sz="1800" spc="-1" strike="noStrike">
              <a:latin typeface="Arial"/>
            </a:endParaRPr>
          </a:p>
          <a:p>
            <a:pPr>
              <a:lnSpc>
                <a:spcPct val="115000"/>
              </a:lnSpc>
              <a:spcBef>
                <a:spcPts val="99"/>
              </a:spcBef>
            </a:pPr>
            <a:r>
              <a:rPr b="0" lang="en-IN" sz="1800" spc="-1" strike="noStrike">
                <a:solidFill>
                  <a:srgbClr val="134f5c"/>
                </a:solidFill>
                <a:latin typeface="Montserrat Medium"/>
                <a:ea typeface="Montserrat Medium"/>
              </a:rPr>
              <a:t>0.8761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Feature Importance</a:t>
            </a:r>
            <a:r>
              <a:rPr b="1" lang="en-IN" sz="2000" spc="-1" strike="noStrike">
                <a:solidFill>
                  <a:srgbClr val="cc0000"/>
                </a:solidFill>
                <a:latin typeface="Montserrat"/>
                <a:ea typeface="Montserrat"/>
              </a:rPr>
              <a:t>(Using Shapley Value)</a:t>
            </a:r>
            <a:endParaRPr b="0" lang="en-IN" sz="2000" spc="-1" strike="noStrike">
              <a:solidFill>
                <a:srgbClr val="000000"/>
              </a:solidFill>
              <a:latin typeface="Arial"/>
            </a:endParaRPr>
          </a:p>
        </p:txBody>
      </p:sp>
      <p:pic>
        <p:nvPicPr>
          <p:cNvPr id="213" name="Google Shape;235;p35" descr=""/>
          <p:cNvPicPr/>
          <p:nvPr/>
        </p:nvPicPr>
        <p:blipFill>
          <a:blip r:embed="rId1"/>
          <a:stretch/>
        </p:blipFill>
        <p:spPr>
          <a:xfrm>
            <a:off x="2312640" y="1143360"/>
            <a:ext cx="4884840" cy="38206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Feature Importance</a:t>
            </a:r>
            <a:r>
              <a:rPr b="1" lang="en-IN" sz="2000" spc="-1" strike="noStrike">
                <a:solidFill>
                  <a:srgbClr val="cc0000"/>
                </a:solidFill>
                <a:latin typeface="Montserrat"/>
                <a:ea typeface="Montserrat"/>
              </a:rPr>
              <a:t>(Using Shapley Value)</a:t>
            </a:r>
            <a:endParaRPr b="0" lang="en-IN" sz="2000" spc="-1" strike="noStrike">
              <a:solidFill>
                <a:srgbClr val="000000"/>
              </a:solidFill>
              <a:latin typeface="Arial"/>
            </a:endParaRPr>
          </a:p>
        </p:txBody>
      </p:sp>
      <p:pic>
        <p:nvPicPr>
          <p:cNvPr id="215" name="Google Shape;241;p36" descr=""/>
          <p:cNvPicPr/>
          <p:nvPr/>
        </p:nvPicPr>
        <p:blipFill>
          <a:blip r:embed="rId1"/>
          <a:stretch/>
        </p:blipFill>
        <p:spPr>
          <a:xfrm>
            <a:off x="2180520" y="1104120"/>
            <a:ext cx="4849560" cy="36529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Feature Importance</a:t>
            </a:r>
            <a:r>
              <a:rPr b="1" lang="en-IN" sz="2000" spc="-1" strike="noStrike">
                <a:solidFill>
                  <a:srgbClr val="cc0000"/>
                </a:solidFill>
                <a:latin typeface="Montserrat"/>
                <a:ea typeface="Montserrat"/>
              </a:rPr>
              <a:t>(Using Shapley Value)</a:t>
            </a:r>
            <a:endParaRPr b="0" lang="en-IN" sz="2000" spc="-1" strike="noStrike">
              <a:solidFill>
                <a:srgbClr val="000000"/>
              </a:solidFill>
              <a:latin typeface="Arial"/>
            </a:endParaRPr>
          </a:p>
        </p:txBody>
      </p:sp>
      <p:pic>
        <p:nvPicPr>
          <p:cNvPr id="217" name="Google Shape;247;p37" descr=""/>
          <p:cNvPicPr/>
          <p:nvPr/>
        </p:nvPicPr>
        <p:blipFill>
          <a:blip r:embed="rId1"/>
          <a:stretch/>
        </p:blipFill>
        <p:spPr>
          <a:xfrm>
            <a:off x="1873080" y="1212120"/>
            <a:ext cx="4695840" cy="3820680"/>
          </a:xfrm>
          <a:prstGeom prst="rect">
            <a:avLst/>
          </a:prstGeom>
          <a:ln>
            <a:noFill/>
          </a:ln>
        </p:spPr>
      </p:pic>
      <p:sp>
        <p:nvSpPr>
          <p:cNvPr id="218" name="CustomShape 2"/>
          <p:cNvSpPr/>
          <p:nvPr/>
        </p:nvSpPr>
        <p:spPr>
          <a:xfrm>
            <a:off x="0" y="0"/>
            <a:ext cx="2999520" cy="396360"/>
          </a:xfrm>
          <a:prstGeom prst="rect">
            <a:avLst/>
          </a:prstGeom>
          <a:noFill/>
          <a:ln>
            <a:noFill/>
          </a:ln>
        </p:spPr>
        <p:style>
          <a:lnRef idx="0"/>
          <a:fillRef idx="0"/>
          <a:effectRef idx="0"/>
          <a:fontRef idx="minor"/>
        </p:style>
        <p:txBody>
          <a:bodyPr tIns="91440" bIns="91440">
            <a:spAutoFit/>
          </a:bodyPr>
          <a:p>
            <a:pPr>
              <a:lnSpc>
                <a:spcPct val="100000"/>
              </a:lnSpc>
            </a:pPr>
            <a:r>
              <a:rPr b="0" lang="en-IN" sz="1400" spc="-1" strike="noStrike">
                <a:solidFill>
                  <a:srgbClr val="000000"/>
                </a:solidFill>
                <a:latin typeface="Arial"/>
                <a:ea typeface="Arial"/>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Conclusion</a:t>
            </a:r>
            <a:endParaRPr b="0" lang="en-IN" sz="2800" spc="-1" strike="noStrike">
              <a:solidFill>
                <a:srgbClr val="000000"/>
              </a:solidFill>
              <a:latin typeface="Arial"/>
            </a:endParaRPr>
          </a:p>
        </p:txBody>
      </p:sp>
      <p:sp>
        <p:nvSpPr>
          <p:cNvPr id="220" name="CustomShape 2"/>
          <p:cNvSpPr/>
          <p:nvPr/>
        </p:nvSpPr>
        <p:spPr>
          <a:xfrm>
            <a:off x="642960" y="1080720"/>
            <a:ext cx="8078400" cy="3542760"/>
          </a:xfrm>
          <a:prstGeom prst="rect">
            <a:avLst/>
          </a:prstGeom>
          <a:noFill/>
          <a:ln>
            <a:noFill/>
          </a:ln>
        </p:spPr>
        <p:style>
          <a:lnRef idx="0"/>
          <a:fillRef idx="0"/>
          <a:effectRef idx="0"/>
          <a:fontRef idx="minor"/>
        </p:style>
        <p:txBody>
          <a:bodyPr tIns="91440" bIns="91440">
            <a:spAutoFit/>
          </a:bodyPr>
          <a:p>
            <a:pPr marL="457200" indent="-320400">
              <a:lnSpc>
                <a:spcPct val="135000"/>
              </a:lnSpc>
              <a:buClr>
                <a:srgbClr val="134f5c"/>
              </a:buClr>
              <a:buFont typeface="Montserrat Medium"/>
              <a:buChar char="●"/>
            </a:pPr>
            <a:r>
              <a:rPr b="0" lang="en-IN" sz="1450" spc="-1" strike="noStrike">
                <a:solidFill>
                  <a:srgbClr val="134f5c"/>
                </a:solidFill>
                <a:latin typeface="Montserrat Medium"/>
                <a:ea typeface="Montserrat Medium"/>
              </a:rPr>
              <a:t>XGBoost has shown the best performance, but in the end it was able to identify slightly more that a half of positive outcomes, which tells me there must be ways to improve it.</a:t>
            </a:r>
            <a:endParaRPr b="0" lang="en-IN" sz="1450" spc="-1" strike="noStrike">
              <a:latin typeface="Arial"/>
            </a:endParaRPr>
          </a:p>
          <a:p>
            <a:pPr marL="457200" indent="-320400">
              <a:lnSpc>
                <a:spcPct val="170000"/>
              </a:lnSpc>
              <a:buClr>
                <a:srgbClr val="134f5c"/>
              </a:buClr>
              <a:buFont typeface="Montserrat Medium"/>
              <a:buChar char="●"/>
            </a:pPr>
            <a:r>
              <a:rPr b="0" lang="en-IN" sz="1450" spc="-1" strike="noStrike">
                <a:solidFill>
                  <a:srgbClr val="134f5c"/>
                </a:solidFill>
                <a:latin typeface="Montserrat Medium"/>
                <a:ea typeface="Montserrat Medium"/>
              </a:rPr>
              <a:t>The customer's account balance has a huge influence on the campaign's outcome. People with account balance above 1490$ are more likely to subscribe for term deposit, so future address those customers.</a:t>
            </a:r>
            <a:endParaRPr b="0" lang="en-IN" sz="1450" spc="-1" strike="noStrike">
              <a:latin typeface="Arial"/>
            </a:endParaRPr>
          </a:p>
          <a:p>
            <a:pPr marL="457200" indent="-320400">
              <a:lnSpc>
                <a:spcPct val="115000"/>
              </a:lnSpc>
              <a:buClr>
                <a:srgbClr val="134f5c"/>
              </a:buClr>
              <a:buFont typeface="Montserrat Medium"/>
              <a:buChar char="●"/>
            </a:pPr>
            <a:r>
              <a:rPr b="0" lang="en-IN" sz="1450" spc="-1" strike="noStrike">
                <a:solidFill>
                  <a:srgbClr val="134f5c"/>
                </a:solidFill>
                <a:latin typeface="Montserrat Medium"/>
                <a:ea typeface="Montserrat Medium"/>
              </a:rPr>
              <a:t>The customer's age affects campaign outcome as well. Future campaigns should concentrate on customers from age categories below 30 years old and above 50 years old.</a:t>
            </a:r>
            <a:endParaRPr b="0" lang="en-IN" sz="1450" spc="-1" strike="noStrike">
              <a:latin typeface="Arial"/>
            </a:endParaRPr>
          </a:p>
          <a:p>
            <a:pPr marL="457200" indent="-320400">
              <a:lnSpc>
                <a:spcPct val="115000"/>
              </a:lnSpc>
              <a:buClr>
                <a:srgbClr val="134f5c"/>
              </a:buClr>
              <a:buFont typeface="Montserrat Medium"/>
              <a:buChar char="●"/>
            </a:pPr>
            <a:r>
              <a:rPr b="0" lang="en-IN" sz="1450" spc="-1" strike="noStrike">
                <a:solidFill>
                  <a:srgbClr val="134f5c"/>
                </a:solidFill>
                <a:latin typeface="Montserrat Medium"/>
                <a:ea typeface="Montserrat Medium"/>
              </a:rPr>
              <a:t>Number of contacts with the customer during the campaign is also crucial. The number of contacts with the customer shouldn't exceed 4.</a:t>
            </a:r>
            <a:endParaRPr b="0" lang="en-IN" sz="1450" spc="-1" strike="noStrike">
              <a:latin typeface="Arial"/>
            </a:endParaRPr>
          </a:p>
          <a:p>
            <a:pPr marL="457200">
              <a:lnSpc>
                <a:spcPct val="135000"/>
              </a:lnSpc>
              <a:spcBef>
                <a:spcPts val="2701"/>
              </a:spcBef>
            </a:pPr>
            <a:endParaRPr b="0" lang="en-IN" sz="14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1760" y="744480"/>
            <a:ext cx="8520120" cy="2052360"/>
          </a:xfrm>
          <a:prstGeom prst="rect">
            <a:avLst/>
          </a:prstGeom>
          <a:noFill/>
          <a:ln>
            <a:noFill/>
          </a:ln>
        </p:spPr>
        <p:txBody>
          <a:bodyPr tIns="91440" bIns="91440" anchor="b">
            <a:noAutofit/>
          </a:bodyPr>
          <a:p>
            <a:pPr algn="ctr">
              <a:lnSpc>
                <a:spcPct val="100000"/>
              </a:lnSpc>
            </a:pPr>
            <a:r>
              <a:rPr b="1" lang="en-IN" sz="5200" spc="-1" strike="noStrike">
                <a:solidFill>
                  <a:srgbClr val="cc0000"/>
                </a:solidFill>
                <a:latin typeface="Montserrat"/>
                <a:ea typeface="Montserrat"/>
              </a:rPr>
              <a:t>Q &amp; A</a:t>
            </a:r>
            <a:endParaRPr b="0" lang="en-IN" sz="5200" spc="-1" strike="noStrike">
              <a:solidFill>
                <a:srgbClr val="000000"/>
              </a:solidFill>
              <a:latin typeface="Arial"/>
            </a:endParaRPr>
          </a:p>
        </p:txBody>
      </p:sp>
      <p:sp>
        <p:nvSpPr>
          <p:cNvPr id="222" name="TextShape 2"/>
          <p:cNvSpPr txBox="1"/>
          <p:nvPr/>
        </p:nvSpPr>
        <p:spPr>
          <a:xfrm>
            <a:off x="311760" y="2834280"/>
            <a:ext cx="8520120" cy="792360"/>
          </a:xfrm>
          <a:prstGeom prst="rect">
            <a:avLst/>
          </a:prstGeom>
          <a:noFill/>
          <a:ln>
            <a:noFill/>
          </a:ln>
        </p:spPr>
        <p:txBody>
          <a:bodyPr tIns="91440" bIns="91440">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What to achieve?</a:t>
            </a:r>
            <a:br/>
            <a:endParaRPr b="0" lang="en-IN" sz="2800" spc="-1" strike="noStrike">
              <a:solidFill>
                <a:srgbClr val="000000"/>
              </a:solidFill>
              <a:latin typeface="Arial"/>
            </a:endParaRPr>
          </a:p>
        </p:txBody>
      </p:sp>
      <p:sp>
        <p:nvSpPr>
          <p:cNvPr id="128" name="TextShape 2"/>
          <p:cNvSpPr txBox="1"/>
          <p:nvPr/>
        </p:nvSpPr>
        <p:spPr>
          <a:xfrm>
            <a:off x="167760" y="1152360"/>
            <a:ext cx="5775480" cy="3811320"/>
          </a:xfrm>
          <a:prstGeom prst="rect">
            <a:avLst/>
          </a:prstGeom>
          <a:noFill/>
          <a:ln>
            <a:noFill/>
          </a:ln>
        </p:spPr>
        <p:txBody>
          <a:bodyPr tIns="91440" bIns="91440">
            <a:noAutofit/>
          </a:bodyPr>
          <a:p>
            <a:pPr marL="457200" indent="-342720">
              <a:lnSpc>
                <a:spcPct val="115000"/>
              </a:lnSpc>
              <a:buClr>
                <a:srgbClr val="134f5c"/>
              </a:buClr>
              <a:buFont typeface="Noto Sans Symbols"/>
              <a:buChar char="▪"/>
            </a:pPr>
            <a:r>
              <a:rPr b="1" lang="en-IN" sz="1600" spc="-1" strike="noStrike">
                <a:solidFill>
                  <a:srgbClr val="134f5c"/>
                </a:solidFill>
                <a:latin typeface="Montserrat"/>
                <a:ea typeface="Montserrat"/>
              </a:rPr>
              <a:t>Main Objective</a:t>
            </a:r>
            <a:r>
              <a:rPr b="0" lang="en-IN" sz="1800" spc="-1" strike="noStrike">
                <a:solidFill>
                  <a:srgbClr val="134f5c"/>
                </a:solidFill>
                <a:latin typeface="Montserrat"/>
                <a:ea typeface="Montserrat"/>
              </a:rPr>
              <a:t>:</a:t>
            </a:r>
            <a:r>
              <a:rPr b="0" lang="en-IN" sz="1800" spc="-1" strike="noStrike">
                <a:solidFill>
                  <a:srgbClr val="134f5c"/>
                </a:solidFill>
                <a:latin typeface="Montserrat Medium"/>
                <a:ea typeface="Montserrat Medium"/>
              </a:rPr>
              <a:t> </a:t>
            </a:r>
            <a:r>
              <a:rPr b="0" lang="en-IN" sz="1600" spc="-1" strike="noStrike">
                <a:solidFill>
                  <a:srgbClr val="134f5c"/>
                </a:solidFill>
                <a:latin typeface="Montserrat Medium"/>
                <a:ea typeface="Montserrat Medium"/>
              </a:rPr>
              <a:t>Increase the effectiveness of the bank's telemarketing campaign.</a:t>
            </a:r>
            <a:endParaRPr b="0" lang="en-IN" sz="1600" spc="-1" strike="noStrike">
              <a:solidFill>
                <a:srgbClr val="000000"/>
              </a:solidFill>
              <a:latin typeface="Arial"/>
            </a:endParaRPr>
          </a:p>
          <a:p>
            <a:pPr marL="457200" indent="-228240">
              <a:lnSpc>
                <a:spcPct val="115000"/>
              </a:lnSpc>
            </a:pPr>
            <a:endParaRPr b="0" lang="en-IN" sz="1600" spc="-1" strike="noStrike">
              <a:solidFill>
                <a:srgbClr val="000000"/>
              </a:solidFill>
              <a:latin typeface="Arial"/>
            </a:endParaRPr>
          </a:p>
          <a:p>
            <a:pPr marL="457200" indent="-342720">
              <a:lnSpc>
                <a:spcPct val="115000"/>
              </a:lnSpc>
              <a:buClr>
                <a:srgbClr val="134f5c"/>
              </a:buClr>
              <a:buFont typeface="Noto Sans Symbols"/>
              <a:buChar char="▪"/>
            </a:pPr>
            <a:r>
              <a:rPr b="1" lang="en-IN" sz="1600" spc="-1" strike="noStrike">
                <a:solidFill>
                  <a:srgbClr val="134f5c"/>
                </a:solidFill>
                <a:latin typeface="Montserrat"/>
                <a:ea typeface="Montserrat"/>
              </a:rPr>
              <a:t>Problem Statement: </a:t>
            </a:r>
            <a:r>
              <a:rPr b="0" lang="en-IN" sz="1600" spc="-1" strike="noStrike">
                <a:solidFill>
                  <a:srgbClr val="134f5c"/>
                </a:solidFill>
                <a:latin typeface="Montserrat Medium"/>
                <a:ea typeface="Montserrat Medium"/>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subscribed.The classification goal is to predict if the client will subscribe a term deposit (variable ‘y’).</a:t>
            </a:r>
            <a:endParaRPr b="0" lang="en-IN" sz="1600" spc="-1" strike="noStrike">
              <a:solidFill>
                <a:srgbClr val="000000"/>
              </a:solidFill>
              <a:latin typeface="Arial"/>
            </a:endParaRPr>
          </a:p>
          <a:p>
            <a:pPr marL="457200">
              <a:lnSpc>
                <a:spcPct val="115000"/>
              </a:lnSpc>
            </a:pPr>
            <a:endParaRPr b="0" lang="en-IN" sz="1600" spc="-1" strike="noStrike">
              <a:solidFill>
                <a:srgbClr val="000000"/>
              </a:solidFill>
              <a:latin typeface="Arial"/>
            </a:endParaRPr>
          </a:p>
          <a:p>
            <a:pPr marL="457200" indent="-228240">
              <a:lnSpc>
                <a:spcPct val="115000"/>
              </a:lnSpc>
            </a:pPr>
            <a:endParaRPr b="0" lang="en-IN" sz="1600" spc="-1" strike="noStrike">
              <a:solidFill>
                <a:srgbClr val="000000"/>
              </a:solidFill>
              <a:latin typeface="Arial"/>
            </a:endParaRPr>
          </a:p>
        </p:txBody>
      </p:sp>
      <p:pic>
        <p:nvPicPr>
          <p:cNvPr id="129" name="Google Shape;71;p15" descr=""/>
          <p:cNvPicPr/>
          <p:nvPr/>
        </p:nvPicPr>
        <p:blipFill>
          <a:blip r:embed="rId1">
            <a:alphaModFix amt="96000"/>
          </a:blip>
          <a:stretch/>
        </p:blipFill>
        <p:spPr>
          <a:xfrm>
            <a:off x="6081480" y="1152360"/>
            <a:ext cx="2849400" cy="3124800"/>
          </a:xfrm>
          <a:prstGeom prst="rect">
            <a:avLst/>
          </a:prstGeom>
          <a:ln>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29"/>
                                        </p:tgtEl>
                                        <p:attrNameLst>
                                          <p:attrName>style.visibility</p:attrName>
                                        </p:attrNameLst>
                                      </p:cBhvr>
                                      <p:to>
                                        <p:strVal val="visible"/>
                                      </p:to>
                                    </p:set>
                                    <p:animEffect filter="fade" transition="in">
                                      <p:cBhvr additive="repl">
                                        <p:cTn id="59" dur="1000"/>
                                        <p:tgtEl>
                                          <p:spTgt spid="1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744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Data Menu</a:t>
            </a:r>
            <a:endParaRPr b="0" lang="en-IN" sz="2800" spc="-1" strike="noStrike">
              <a:solidFill>
                <a:srgbClr val="000000"/>
              </a:solidFill>
              <a:latin typeface="Arial"/>
            </a:endParaRPr>
          </a:p>
        </p:txBody>
      </p:sp>
      <p:sp>
        <p:nvSpPr>
          <p:cNvPr id="131" name="TextShape 2"/>
          <p:cNvSpPr txBox="1"/>
          <p:nvPr/>
        </p:nvSpPr>
        <p:spPr>
          <a:xfrm>
            <a:off x="311760" y="1152360"/>
            <a:ext cx="4789800" cy="3545640"/>
          </a:xfrm>
          <a:prstGeom prst="rect">
            <a:avLst/>
          </a:prstGeom>
          <a:noFill/>
          <a:ln>
            <a:noFill/>
          </a:ln>
        </p:spPr>
        <p:txBody>
          <a:bodyPr tIns="91440" bIns="91440">
            <a:noAutofit/>
          </a:bodyPr>
          <a:p>
            <a:pPr>
              <a:lnSpc>
                <a:spcPct val="115000"/>
              </a:lnSpc>
            </a:pPr>
            <a:r>
              <a:rPr b="0" lang="en-IN" sz="1800" spc="-1" strike="noStrike">
                <a:solidFill>
                  <a:srgbClr val="134f5c"/>
                </a:solidFill>
                <a:latin typeface="Montserrat ExtraBold"/>
                <a:ea typeface="Montserrat ExtraBold"/>
              </a:rPr>
              <a:t>Categorical Features</a:t>
            </a:r>
            <a:endParaRPr b="0" lang="en-IN" sz="1800" spc="-1" strike="noStrike">
              <a:solidFill>
                <a:srgbClr val="000000"/>
              </a:solidFill>
              <a:latin typeface="Arial"/>
            </a:endParaRPr>
          </a:p>
          <a:p>
            <a:pPr marL="171360" indent="-82080">
              <a:lnSpc>
                <a:spcPct val="115000"/>
              </a:lnSpc>
            </a:pPr>
            <a:endParaRPr b="0" lang="en-IN" sz="18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Marital - (Married , Single , Divorced)</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Job-(Management,BlueCollar,retired etc)</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Contact - (Telephone,Cellular,Unknown)</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Education (Primary,Secondary,Tertiary)</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Month-(Jan,Feb,Mar,Apr,May etc)</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Poutcome - (Success,Failure,Other,Unknown)</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Housing - (Yes/No)</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Loan - (Yes/No)</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Default - (Yes/No)</a:t>
            </a:r>
            <a:endParaRPr b="0" lang="en-IN" sz="1400" spc="-1" strike="noStrike">
              <a:solidFill>
                <a:srgbClr val="000000"/>
              </a:solidFill>
              <a:latin typeface="Arial"/>
            </a:endParaRPr>
          </a:p>
          <a:p>
            <a:pPr>
              <a:lnSpc>
                <a:spcPct val="115000"/>
              </a:lnSpc>
            </a:pPr>
            <a:endParaRPr b="0" lang="en-IN" sz="1400" spc="-1" strike="noStrike">
              <a:solidFill>
                <a:srgbClr val="000000"/>
              </a:solidFill>
              <a:latin typeface="Arial"/>
            </a:endParaRPr>
          </a:p>
        </p:txBody>
      </p:sp>
      <p:sp>
        <p:nvSpPr>
          <p:cNvPr id="132" name="TextShape 3"/>
          <p:cNvSpPr txBox="1"/>
          <p:nvPr/>
        </p:nvSpPr>
        <p:spPr>
          <a:xfrm>
            <a:off x="5101920" y="1228680"/>
            <a:ext cx="3730320" cy="3416040"/>
          </a:xfrm>
          <a:prstGeom prst="rect">
            <a:avLst/>
          </a:prstGeom>
          <a:noFill/>
          <a:ln>
            <a:noFill/>
          </a:ln>
        </p:spPr>
        <p:txBody>
          <a:bodyPr tIns="91440" bIns="91440">
            <a:noAutofit/>
          </a:bodyPr>
          <a:p>
            <a:pPr marL="457200" indent="-317160">
              <a:lnSpc>
                <a:spcPct val="115000"/>
              </a:lnSpc>
              <a:buClr>
                <a:srgbClr val="f5fdff"/>
              </a:buClr>
              <a:buFont typeface="Arial"/>
              <a:buChar char="●"/>
            </a:pPr>
            <a:r>
              <a:rPr b="0" lang="en-IN" sz="1800" spc="-1" strike="noStrike">
                <a:solidFill>
                  <a:srgbClr val="134f5c"/>
                </a:solidFill>
                <a:latin typeface="Montserrat ExtraBold"/>
                <a:ea typeface="Montserrat ExtraBold"/>
              </a:rPr>
              <a:t>Numerical Features</a:t>
            </a:r>
            <a:endParaRPr b="0" lang="en-IN" sz="18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Age</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Balance</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Day</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Duration</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Campaign</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Pdays</a:t>
            </a:r>
            <a:endParaRPr b="0" lang="en-IN" sz="1400" spc="-1" strike="noStrike">
              <a:solidFill>
                <a:srgbClr val="000000"/>
              </a:solidFill>
              <a:latin typeface="Arial"/>
            </a:endParaRPr>
          </a:p>
          <a:p>
            <a:pPr marL="457200" indent="-317160">
              <a:lnSpc>
                <a:spcPct val="115000"/>
              </a:lnSpc>
              <a:buClr>
                <a:srgbClr val="134f5c"/>
              </a:buClr>
              <a:buFont typeface="Noto Sans Symbols"/>
              <a:buChar char="▪"/>
            </a:pPr>
            <a:r>
              <a:rPr b="0" lang="en-IN" sz="1400" spc="-1" strike="noStrike">
                <a:solidFill>
                  <a:srgbClr val="134f5c"/>
                </a:solidFill>
                <a:latin typeface="Montserrat Medium"/>
                <a:ea typeface="Montserrat Medium"/>
              </a:rPr>
              <a:t>Previous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
                                  <p:stCondLst>
                                    <p:cond delay="0"/>
                                  </p:stCondLst>
                                  <p:childTnLst>
                                    <p:set>
                                      <p:cBhvr>
                                        <p:cTn id="77"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
                                  <p:stCondLst>
                                    <p:cond delay="0"/>
                                  </p:stCondLst>
                                  <p:childTnLst>
                                    <p:set>
                                      <p:cBhvr>
                                        <p:cTn id="81"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
                                  <p:stCondLst>
                                    <p:cond delay="0"/>
                                  </p:stCondLst>
                                  <p:childTnLst>
                                    <p:set>
                                      <p:cBhvr>
                                        <p:cTn id="89" dur="1" fill="hold">
                                          <p:stCondLst>
                                            <p:cond delay="0"/>
                                          </p:stCondLst>
                                        </p:cTn>
                                        <p:tgtEl>
                                          <p:spTgt spid="131">
                                            <p:txEl>
                                              <p:pRg st="6" end="6"/>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
                                  <p:stCondLst>
                                    <p:cond delay="0"/>
                                  </p:stCondLst>
                                  <p:childTnLst>
                                    <p:set>
                                      <p:cBhvr>
                                        <p:cTn id="93" dur="1" fill="hold">
                                          <p:stCondLst>
                                            <p:cond delay="0"/>
                                          </p:stCondLst>
                                        </p:cTn>
                                        <p:tgtEl>
                                          <p:spTgt spid="131">
                                            <p:txEl>
                                              <p:pRg st="7" end="7"/>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
                                  <p:stCondLst>
                                    <p:cond delay="0"/>
                                  </p:stCondLst>
                                  <p:childTnLst>
                                    <p:set>
                                      <p:cBhvr>
                                        <p:cTn id="97" dur="1" fill="hold">
                                          <p:stCondLst>
                                            <p:cond delay="0"/>
                                          </p:stCondLst>
                                        </p:cTn>
                                        <p:tgtEl>
                                          <p:spTgt spid="131">
                                            <p:txEl>
                                              <p:pRg st="8" end="8"/>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
                                  <p:stCondLst>
                                    <p:cond delay="0"/>
                                  </p:stCondLst>
                                  <p:childTnLst>
                                    <p:set>
                                      <p:cBhvr>
                                        <p:cTn id="101" dur="1" fill="hold">
                                          <p:stCondLst>
                                            <p:cond delay="0"/>
                                          </p:stCondLst>
                                        </p:cTn>
                                        <p:tgtEl>
                                          <p:spTgt spid="131">
                                            <p:txEl>
                                              <p:pRg st="9" end="9"/>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
                                  <p:stCondLst>
                                    <p:cond delay="0"/>
                                  </p:stCondLst>
                                  <p:childTnLst>
                                    <p:set>
                                      <p:cBhvr>
                                        <p:cTn id="105" dur="1" fill="hold">
                                          <p:stCondLst>
                                            <p:cond delay="0"/>
                                          </p:stCondLst>
                                        </p:cTn>
                                        <p:tgtEl>
                                          <p:spTgt spid="131">
                                            <p:txEl>
                                              <p:pRg st="10" end="10"/>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
                                  <p:stCondLst>
                                    <p:cond delay="0"/>
                                  </p:stCondLst>
                                  <p:childTnLst>
                                    <p:set>
                                      <p:cBhvr>
                                        <p:cTn id="109" dur="1" fill="hold">
                                          <p:stCondLst>
                                            <p:cond delay="0"/>
                                          </p:stCondLst>
                                        </p:cTn>
                                        <p:tgtEl>
                                          <p:spTgt spid="131">
                                            <p:txEl>
                                              <p:pRg st="11" end="11"/>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1">
                                  <p:stCondLst>
                                    <p:cond delay="0"/>
                                  </p:stCondLst>
                                  <p:childTnLst>
                                    <p:set>
                                      <p:cBhvr>
                                        <p:cTn id="113" dur="1" fill="hold">
                                          <p:stCondLst>
                                            <p:cond delay="0"/>
                                          </p:stCondLst>
                                        </p:cTn>
                                        <p:tgtEl>
                                          <p:spTgt spid="131">
                                            <p:txEl>
                                              <p:pRg st="12" end="12"/>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
                                  <p:stCondLst>
                                    <p:cond delay="0"/>
                                  </p:stCondLst>
                                  <p:childTnLst>
                                    <p:set>
                                      <p:cBhvr>
                                        <p:cTn id="117"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
                                  <p:stCondLst>
                                    <p:cond delay="0"/>
                                  </p:stCondLst>
                                  <p:childTnLst>
                                    <p:set>
                                      <p:cBhvr>
                                        <p:cTn id="121"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
                                  <p:stCondLst>
                                    <p:cond delay="0"/>
                                  </p:stCondLst>
                                  <p:childTnLst>
                                    <p:set>
                                      <p:cBhvr>
                                        <p:cTn id="125"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132">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Defining the Target</a:t>
            </a:r>
            <a:endParaRPr b="0" lang="en-IN" sz="2800" spc="-1" strike="noStrike">
              <a:solidFill>
                <a:srgbClr val="000000"/>
              </a:solidFill>
              <a:latin typeface="Arial"/>
            </a:endParaRPr>
          </a:p>
        </p:txBody>
      </p:sp>
      <p:sp>
        <p:nvSpPr>
          <p:cNvPr id="134" name="TextShape 2"/>
          <p:cNvSpPr txBox="1"/>
          <p:nvPr/>
        </p:nvSpPr>
        <p:spPr>
          <a:xfrm>
            <a:off x="311760" y="1213200"/>
            <a:ext cx="8520120" cy="3355200"/>
          </a:xfrm>
          <a:prstGeom prst="rect">
            <a:avLst/>
          </a:prstGeom>
          <a:noFill/>
          <a:ln>
            <a:noFill/>
          </a:ln>
        </p:spPr>
        <p:txBody>
          <a:bodyPr tIns="91440" bIns="91440">
            <a:noAutofit/>
          </a:bodyPr>
          <a:p>
            <a:pPr>
              <a:lnSpc>
                <a:spcPct val="115000"/>
              </a:lnSpc>
            </a:pPr>
            <a:r>
              <a:rPr b="0" lang="en-IN" sz="1800" spc="-1" strike="noStrike">
                <a:solidFill>
                  <a:srgbClr val="134f5c"/>
                </a:solidFill>
                <a:latin typeface="Arial"/>
                <a:ea typeface="Arial"/>
              </a:rPr>
              <a:t>                                                      </a:t>
            </a:r>
            <a:endParaRPr b="0" lang="en-IN" sz="1800" spc="-1" strike="noStrike">
              <a:solidFill>
                <a:srgbClr val="000000"/>
              </a:solidFill>
              <a:latin typeface="Arial"/>
            </a:endParaRPr>
          </a:p>
        </p:txBody>
      </p:sp>
      <p:pic>
        <p:nvPicPr>
          <p:cNvPr id="135" name="Google Shape;85;p17" descr=""/>
          <p:cNvPicPr/>
          <p:nvPr/>
        </p:nvPicPr>
        <p:blipFill>
          <a:blip r:embed="rId1"/>
          <a:stretch/>
        </p:blipFill>
        <p:spPr>
          <a:xfrm>
            <a:off x="404280" y="1408680"/>
            <a:ext cx="4319640" cy="2964600"/>
          </a:xfrm>
          <a:prstGeom prst="rect">
            <a:avLst/>
          </a:prstGeom>
          <a:ln w="9360">
            <a:solidFill>
              <a:schemeClr val="dk1"/>
            </a:solidFill>
            <a:round/>
          </a:ln>
        </p:spPr>
      </p:pic>
      <p:sp>
        <p:nvSpPr>
          <p:cNvPr id="136" name="CustomShape 3"/>
          <p:cNvSpPr/>
          <p:nvPr/>
        </p:nvSpPr>
        <p:spPr>
          <a:xfrm>
            <a:off x="4851360" y="1408680"/>
            <a:ext cx="3841560" cy="2409840"/>
          </a:xfrm>
          <a:prstGeom prst="rect">
            <a:avLst/>
          </a:prstGeom>
          <a:noFill/>
          <a:ln>
            <a:noFill/>
          </a:ln>
        </p:spPr>
        <p:style>
          <a:lnRef idx="0"/>
          <a:fillRef idx="0"/>
          <a:effectRef idx="0"/>
          <a:fontRef idx="minor"/>
        </p:style>
        <p:txBody>
          <a:bodyPr>
            <a:noAutofit/>
          </a:bodyPr>
          <a:p>
            <a:pPr marL="285840" indent="-298080">
              <a:lnSpc>
                <a:spcPct val="100000"/>
              </a:lnSpc>
              <a:buClr>
                <a:srgbClr val="134f5c"/>
              </a:buClr>
              <a:buFont typeface="Arial"/>
              <a:buChar char="•"/>
            </a:pPr>
            <a:r>
              <a:rPr b="0" lang="en-IN" sz="1600" spc="-1" strike="noStrike">
                <a:solidFill>
                  <a:srgbClr val="134f5c"/>
                </a:solidFill>
                <a:latin typeface="Montserrat Medium"/>
                <a:ea typeface="Montserrat Medium"/>
              </a:rPr>
              <a:t>The target variable tells us the outcome of the campaign whether they went ahead for the term deposit or not.</a:t>
            </a:r>
            <a:endParaRPr b="0" lang="en-IN" sz="1600" spc="-1" strike="noStrike">
              <a:latin typeface="Arial"/>
            </a:endParaRPr>
          </a:p>
          <a:p>
            <a:pPr marL="285840" indent="-196560">
              <a:lnSpc>
                <a:spcPct val="100000"/>
              </a:lnSpc>
            </a:pPr>
            <a:endParaRPr b="0" lang="en-IN" sz="1600" spc="-1" strike="noStrike">
              <a:latin typeface="Arial"/>
            </a:endParaRPr>
          </a:p>
          <a:p>
            <a:pPr marL="285840" indent="-298080">
              <a:lnSpc>
                <a:spcPct val="100000"/>
              </a:lnSpc>
              <a:buClr>
                <a:srgbClr val="134f5c"/>
              </a:buClr>
              <a:buFont typeface="Arial"/>
              <a:buChar char="•"/>
            </a:pPr>
            <a:r>
              <a:rPr b="0" lang="en-IN" sz="1600" spc="-1" strike="noStrike">
                <a:solidFill>
                  <a:srgbClr val="134f5c"/>
                </a:solidFill>
                <a:latin typeface="Montserrat Medium"/>
                <a:ea typeface="Montserrat Medium"/>
              </a:rPr>
              <a:t> </a:t>
            </a:r>
            <a:r>
              <a:rPr b="0" lang="en-IN" sz="1600" spc="-1" strike="noStrike">
                <a:solidFill>
                  <a:srgbClr val="134f5c"/>
                </a:solidFill>
                <a:latin typeface="Montserrat Medium"/>
                <a:ea typeface="Montserrat Medium"/>
              </a:rPr>
              <a:t>Looking at the plot below we can say that the percentage of people subscribing for term is deposit is quite low, thus creating an imbalance in the data.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11760" y="36504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EDA</a:t>
            </a:r>
            <a:endParaRPr b="0" lang="en-IN" sz="2800" spc="-1" strike="noStrike">
              <a:solidFill>
                <a:srgbClr val="000000"/>
              </a:solidFill>
              <a:latin typeface="Arial"/>
            </a:endParaRPr>
          </a:p>
        </p:txBody>
      </p:sp>
      <p:sp>
        <p:nvSpPr>
          <p:cNvPr id="138" name="TextShape 2"/>
          <p:cNvSpPr txBox="1"/>
          <p:nvPr/>
        </p:nvSpPr>
        <p:spPr>
          <a:xfrm>
            <a:off x="311760" y="1152360"/>
            <a:ext cx="8520120" cy="3495960"/>
          </a:xfrm>
          <a:prstGeom prst="rect">
            <a:avLst/>
          </a:prstGeom>
          <a:noFill/>
          <a:ln>
            <a:noFill/>
          </a:ln>
        </p:spPr>
        <p:txBody>
          <a:bodyPr tIns="91440" bIns="91440">
            <a:noAutofit/>
          </a:bodyPr>
          <a:p>
            <a:pPr>
              <a:lnSpc>
                <a:spcPct val="115000"/>
              </a:lnSpc>
            </a:pPr>
            <a:r>
              <a:rPr b="0" lang="en-IN" sz="1800" spc="-1" strike="noStrike">
                <a:solidFill>
                  <a:srgbClr val="f5fdff"/>
                </a:solidFill>
                <a:latin typeface="Arial"/>
                <a:ea typeface="Arial"/>
              </a:rPr>
              <a:t>  </a:t>
            </a:r>
            <a:endParaRPr b="0" lang="en-IN" sz="1800" spc="-1" strike="noStrike">
              <a:solidFill>
                <a:srgbClr val="000000"/>
              </a:solidFill>
              <a:latin typeface="Arial"/>
            </a:endParaRPr>
          </a:p>
        </p:txBody>
      </p:sp>
      <p:sp>
        <p:nvSpPr>
          <p:cNvPr id="139" name="CustomShape 3"/>
          <p:cNvSpPr/>
          <p:nvPr/>
        </p:nvSpPr>
        <p:spPr>
          <a:xfrm>
            <a:off x="311760" y="1213200"/>
            <a:ext cx="8520120" cy="3673440"/>
          </a:xfrm>
          <a:prstGeom prst="rect">
            <a:avLst/>
          </a:prstGeom>
          <a:noFill/>
          <a:ln>
            <a:noFill/>
          </a:ln>
        </p:spPr>
        <p:style>
          <a:lnRef idx="0"/>
          <a:fillRef idx="0"/>
          <a:effectRef idx="0"/>
          <a:fontRef idx="minor"/>
        </p:style>
        <p:txBody>
          <a:bodyPr tIns="91440" bIns="91440">
            <a:noAutofit/>
          </a:bodyPr>
          <a:p>
            <a:pPr>
              <a:lnSpc>
                <a:spcPct val="115000"/>
              </a:lnSpc>
            </a:pPr>
            <a:r>
              <a:rPr b="0" lang="en-IN" sz="1800" spc="-1" strike="noStrike">
                <a:solidFill>
                  <a:srgbClr val="134f5c"/>
                </a:solidFill>
                <a:latin typeface="Arial"/>
                <a:ea typeface="Arial"/>
              </a:rPr>
              <a:t>                                                      </a:t>
            </a:r>
            <a:endParaRPr b="0" lang="en-IN" sz="1800" spc="-1" strike="noStrike">
              <a:latin typeface="Arial"/>
            </a:endParaRPr>
          </a:p>
        </p:txBody>
      </p:sp>
      <p:sp>
        <p:nvSpPr>
          <p:cNvPr id="140" name="CustomShape 4"/>
          <p:cNvSpPr/>
          <p:nvPr/>
        </p:nvSpPr>
        <p:spPr>
          <a:xfrm>
            <a:off x="433440" y="3661920"/>
            <a:ext cx="7960320" cy="1323000"/>
          </a:xfrm>
          <a:prstGeom prst="rect">
            <a:avLst/>
          </a:prstGeom>
          <a:noFill/>
          <a:ln>
            <a:noFill/>
          </a:ln>
        </p:spPr>
        <p:style>
          <a:lnRef idx="0"/>
          <a:fillRef idx="0"/>
          <a:effectRef idx="0"/>
          <a:fontRef idx="minor"/>
        </p:style>
      </p:sp>
      <p:pic>
        <p:nvPicPr>
          <p:cNvPr id="141" name="Google Shape;95;p18" descr=""/>
          <p:cNvPicPr/>
          <p:nvPr/>
        </p:nvPicPr>
        <p:blipFill>
          <a:blip r:embed="rId1"/>
          <a:stretch/>
        </p:blipFill>
        <p:spPr>
          <a:xfrm>
            <a:off x="139680" y="937440"/>
            <a:ext cx="4527360" cy="2434320"/>
          </a:xfrm>
          <a:prstGeom prst="rect">
            <a:avLst/>
          </a:prstGeom>
          <a:ln w="9360">
            <a:solidFill>
              <a:srgbClr val="ffffff"/>
            </a:solidFill>
            <a:round/>
          </a:ln>
        </p:spPr>
      </p:pic>
      <p:pic>
        <p:nvPicPr>
          <p:cNvPr id="142" name="Google Shape;96;p18" descr=""/>
          <p:cNvPicPr/>
          <p:nvPr/>
        </p:nvPicPr>
        <p:blipFill>
          <a:blip r:embed="rId2"/>
          <a:stretch/>
        </p:blipFill>
        <p:spPr>
          <a:xfrm>
            <a:off x="4751280" y="2669760"/>
            <a:ext cx="4229640" cy="2315520"/>
          </a:xfrm>
          <a:prstGeom prst="rect">
            <a:avLst/>
          </a:prstGeom>
          <a:ln>
            <a:noFill/>
          </a:ln>
        </p:spPr>
      </p:pic>
      <p:sp>
        <p:nvSpPr>
          <p:cNvPr id="143" name="CustomShape 5"/>
          <p:cNvSpPr/>
          <p:nvPr/>
        </p:nvSpPr>
        <p:spPr>
          <a:xfrm>
            <a:off x="5016600" y="573120"/>
            <a:ext cx="3187440" cy="1631520"/>
          </a:xfrm>
          <a:prstGeom prst="wedgeEllipseCallout">
            <a:avLst>
              <a:gd name="adj1" fmla="val 17552"/>
              <a:gd name="adj2" fmla="val 85340"/>
            </a:avLst>
          </a:prstGeom>
          <a:noFill/>
          <a:ln w="9360">
            <a:solidFill>
              <a:schemeClr val="dk1"/>
            </a:solidFill>
            <a:round/>
          </a:ln>
        </p:spPr>
        <p:style>
          <a:lnRef idx="0"/>
          <a:fillRef idx="0"/>
          <a:effectRef idx="0"/>
          <a:fontRef idx="minor"/>
        </p:style>
        <p:txBody>
          <a:bodyPr tIns="91440" bIns="91440" anchor="ctr">
            <a:noAutofit/>
          </a:bodyPr>
          <a:p>
            <a:pPr>
              <a:lnSpc>
                <a:spcPct val="100000"/>
              </a:lnSpc>
            </a:pPr>
            <a:r>
              <a:rPr b="0" lang="en-IN" sz="1600" spc="-1" strike="noStrike">
                <a:solidFill>
                  <a:srgbClr val="134f5c"/>
                </a:solidFill>
                <a:latin typeface="Montserrat Medium"/>
                <a:ea typeface="Montserrat Medium"/>
              </a:rPr>
              <a:t>The distribution account balance of people deciding to say ‘yes’ or ‘no’ for term deposit.</a:t>
            </a:r>
            <a:endParaRPr b="0" lang="en-IN" sz="1600" spc="-1" strike="noStrike">
              <a:latin typeface="Arial"/>
            </a:endParaRPr>
          </a:p>
        </p:txBody>
      </p:sp>
      <p:sp>
        <p:nvSpPr>
          <p:cNvPr id="144" name="CustomShape 6"/>
          <p:cNvSpPr/>
          <p:nvPr/>
        </p:nvSpPr>
        <p:spPr>
          <a:xfrm>
            <a:off x="1062360" y="3661560"/>
            <a:ext cx="3269880" cy="1323000"/>
          </a:xfrm>
          <a:prstGeom prst="wedgeEllipseCallout">
            <a:avLst>
              <a:gd name="adj1" fmla="val -27782"/>
              <a:gd name="adj2" fmla="val -82734"/>
            </a:avLst>
          </a:prstGeom>
          <a:noFill/>
          <a:ln w="9360">
            <a:solidFill>
              <a:schemeClr val="dk1"/>
            </a:solidFill>
            <a:round/>
          </a:ln>
        </p:spPr>
        <p:style>
          <a:lnRef idx="0"/>
          <a:fillRef idx="0"/>
          <a:effectRef idx="0"/>
          <a:fontRef idx="minor"/>
        </p:style>
        <p:txBody>
          <a:bodyPr tIns="91440" bIns="91440" anchor="ctr">
            <a:noAutofit/>
          </a:bodyPr>
          <a:p>
            <a:pPr>
              <a:lnSpc>
                <a:spcPct val="100000"/>
              </a:lnSpc>
            </a:pPr>
            <a:r>
              <a:rPr b="0" lang="en-IN" sz="1600" spc="-1" strike="noStrike">
                <a:solidFill>
                  <a:srgbClr val="134f5c"/>
                </a:solidFill>
                <a:latin typeface="Montserrat Medium"/>
                <a:ea typeface="Montserrat Medium"/>
              </a:rPr>
              <a:t>The distribution age of people deciding to say ‘yes’ or ‘no’ for term deposit.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EDA</a:t>
            </a:r>
            <a:r>
              <a:rPr b="1" lang="en-IN" sz="2400" spc="-1" strike="noStrike">
                <a:solidFill>
                  <a:srgbClr val="cc0000"/>
                </a:solidFill>
                <a:latin typeface="Montserrat"/>
                <a:ea typeface="Montserrat"/>
              </a:rPr>
              <a:t>(continued)</a:t>
            </a:r>
            <a:endParaRPr b="0" lang="en-IN" sz="2400" spc="-1" strike="noStrike">
              <a:solidFill>
                <a:srgbClr val="000000"/>
              </a:solidFill>
              <a:latin typeface="Arial"/>
            </a:endParaRPr>
          </a:p>
        </p:txBody>
      </p:sp>
      <p:sp>
        <p:nvSpPr>
          <p:cNvPr id="146" name="TextShape 2"/>
          <p:cNvSpPr txBox="1"/>
          <p:nvPr/>
        </p:nvSpPr>
        <p:spPr>
          <a:xfrm>
            <a:off x="311760" y="1152360"/>
            <a:ext cx="8520120" cy="3416040"/>
          </a:xfrm>
          <a:prstGeom prst="rect">
            <a:avLst/>
          </a:prstGeom>
          <a:noFill/>
          <a:ln>
            <a:noFill/>
          </a:ln>
        </p:spPr>
        <p:txBody>
          <a:bodyPr tIns="91440" bIns="91440">
            <a:noAutofit/>
          </a:bodyPr>
          <a:p>
            <a:endParaRPr b="0" lang="en-IN" sz="1400" spc="-1" strike="noStrike">
              <a:solidFill>
                <a:srgbClr val="000000"/>
              </a:solidFill>
              <a:latin typeface="Arial"/>
            </a:endParaRPr>
          </a:p>
        </p:txBody>
      </p:sp>
      <p:pic>
        <p:nvPicPr>
          <p:cNvPr id="147" name="Google Shape;105;p19" descr=""/>
          <p:cNvPicPr/>
          <p:nvPr/>
        </p:nvPicPr>
        <p:blipFill>
          <a:blip r:embed="rId1"/>
          <a:stretch/>
        </p:blipFill>
        <p:spPr>
          <a:xfrm>
            <a:off x="213840" y="1350000"/>
            <a:ext cx="4170600" cy="2852640"/>
          </a:xfrm>
          <a:prstGeom prst="rect">
            <a:avLst/>
          </a:prstGeom>
          <a:ln w="9360">
            <a:solidFill>
              <a:schemeClr val="dk1"/>
            </a:solidFill>
            <a:round/>
          </a:ln>
        </p:spPr>
      </p:pic>
      <p:pic>
        <p:nvPicPr>
          <p:cNvPr id="148" name="Google Shape;106;p19" descr=""/>
          <p:cNvPicPr/>
          <p:nvPr/>
        </p:nvPicPr>
        <p:blipFill>
          <a:blip r:embed="rId2"/>
          <a:stretch/>
        </p:blipFill>
        <p:spPr>
          <a:xfrm>
            <a:off x="4572000" y="1350000"/>
            <a:ext cx="4378680" cy="285264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EDA</a:t>
            </a:r>
            <a:r>
              <a:rPr b="1" lang="en-IN" sz="2400" spc="-1" strike="noStrike">
                <a:solidFill>
                  <a:srgbClr val="cc0000"/>
                </a:solidFill>
                <a:latin typeface="Montserrat"/>
                <a:ea typeface="Montserrat"/>
              </a:rPr>
              <a:t>(continued)</a:t>
            </a:r>
            <a:endParaRPr b="0" lang="en-IN" sz="2400" spc="-1" strike="noStrike">
              <a:solidFill>
                <a:srgbClr val="000000"/>
              </a:solidFill>
              <a:latin typeface="Arial"/>
            </a:endParaRPr>
          </a:p>
        </p:txBody>
      </p:sp>
      <p:pic>
        <p:nvPicPr>
          <p:cNvPr id="150" name="Google Shape;112;p20" descr=""/>
          <p:cNvPicPr/>
          <p:nvPr/>
        </p:nvPicPr>
        <p:blipFill>
          <a:blip r:embed="rId1"/>
          <a:stretch/>
        </p:blipFill>
        <p:spPr>
          <a:xfrm>
            <a:off x="311760" y="1261440"/>
            <a:ext cx="5185080" cy="3067560"/>
          </a:xfrm>
          <a:prstGeom prst="rect">
            <a:avLst/>
          </a:prstGeom>
          <a:ln w="9360">
            <a:solidFill>
              <a:schemeClr val="dk1"/>
            </a:solidFill>
            <a:round/>
          </a:ln>
        </p:spPr>
      </p:pic>
      <p:sp>
        <p:nvSpPr>
          <p:cNvPr id="151" name="CustomShape 2"/>
          <p:cNvSpPr/>
          <p:nvPr/>
        </p:nvSpPr>
        <p:spPr>
          <a:xfrm>
            <a:off x="5702400" y="628920"/>
            <a:ext cx="3046320" cy="3700080"/>
          </a:xfrm>
          <a:prstGeom prst="verticalScroll">
            <a:avLst>
              <a:gd name="adj" fmla="val 12500"/>
            </a:avLst>
          </a:prstGeom>
          <a:noFill/>
          <a:ln w="9360">
            <a:solidFill>
              <a:schemeClr val="dk1"/>
            </a:solidFill>
            <a:round/>
          </a:ln>
        </p:spPr>
        <p:style>
          <a:lnRef idx="0"/>
          <a:fillRef idx="0"/>
          <a:effectRef idx="0"/>
          <a:fontRef idx="minor"/>
        </p:style>
        <p:txBody>
          <a:bodyPr tIns="91440" bIns="91440" anchor="ctr">
            <a:noAutofit/>
          </a:bodyPr>
          <a:p>
            <a:pPr marL="457200">
              <a:lnSpc>
                <a:spcPct val="100000"/>
              </a:lnSpc>
            </a:pPr>
            <a:endParaRPr b="0" lang="en-IN" sz="1800" spc="-1" strike="noStrike">
              <a:latin typeface="Arial"/>
            </a:endParaRPr>
          </a:p>
          <a:p>
            <a:pPr marL="457200" indent="-323640">
              <a:lnSpc>
                <a:spcPct val="100000"/>
              </a:lnSpc>
              <a:buClr>
                <a:srgbClr val="134f5c"/>
              </a:buClr>
              <a:buFont typeface="Montserrat Medium"/>
              <a:buChar char="●"/>
            </a:pPr>
            <a:r>
              <a:rPr b="0" lang="en-IN" sz="1500" spc="-1" strike="noStrike">
                <a:solidFill>
                  <a:srgbClr val="134f5c"/>
                </a:solidFill>
                <a:latin typeface="Montserrat Medium"/>
                <a:ea typeface="Montserrat Medium"/>
              </a:rPr>
              <a:t>This features on first glance looks of great relevance for the model, but it needs to be dropped as it is futuristic.</a:t>
            </a:r>
            <a:endParaRPr b="0" lang="en-IN" sz="1500" spc="-1" strike="noStrike">
              <a:latin typeface="Arial"/>
            </a:endParaRPr>
          </a:p>
          <a:p>
            <a:pPr marL="457200">
              <a:lnSpc>
                <a:spcPct val="100000"/>
              </a:lnSpc>
            </a:pPr>
            <a:endParaRPr b="0" lang="en-IN" sz="1500" spc="-1" strike="noStrike">
              <a:latin typeface="Arial"/>
            </a:endParaRPr>
          </a:p>
          <a:p>
            <a:pPr marL="457200" indent="-323640">
              <a:lnSpc>
                <a:spcPct val="100000"/>
              </a:lnSpc>
              <a:buClr>
                <a:srgbClr val="134f5c"/>
              </a:buClr>
              <a:buFont typeface="Montserrat Medium"/>
              <a:buChar char="●"/>
            </a:pPr>
            <a:r>
              <a:rPr b="0" lang="en-IN" sz="1500" spc="-1" strike="noStrike">
                <a:solidFill>
                  <a:srgbClr val="134f5c"/>
                </a:solidFill>
                <a:latin typeface="Montserrat Medium"/>
                <a:ea typeface="Montserrat Medium"/>
              </a:rPr>
              <a:t>It has nothing to do with prediction of successful subscriptions.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1" lang="en-IN" sz="2800" spc="-1" strike="noStrike">
                <a:solidFill>
                  <a:srgbClr val="cc0000"/>
                </a:solidFill>
                <a:latin typeface="Montserrat"/>
                <a:ea typeface="Montserrat"/>
              </a:rPr>
              <a:t>Feature Engineering</a:t>
            </a:r>
            <a:endParaRPr b="0" lang="en-IN" sz="2800" spc="-1" strike="noStrike">
              <a:solidFill>
                <a:srgbClr val="000000"/>
              </a:solidFill>
              <a:latin typeface="Arial"/>
            </a:endParaRPr>
          </a:p>
        </p:txBody>
      </p:sp>
      <p:pic>
        <p:nvPicPr>
          <p:cNvPr id="153" name="Google Shape;119;p21" descr=""/>
          <p:cNvPicPr/>
          <p:nvPr/>
        </p:nvPicPr>
        <p:blipFill>
          <a:blip r:embed="rId1"/>
          <a:stretch/>
        </p:blipFill>
        <p:spPr>
          <a:xfrm>
            <a:off x="731160" y="1017720"/>
            <a:ext cx="3363840" cy="1949400"/>
          </a:xfrm>
          <a:prstGeom prst="rect">
            <a:avLst/>
          </a:prstGeom>
          <a:ln w="9360">
            <a:solidFill>
              <a:schemeClr val="dk1"/>
            </a:solidFill>
            <a:round/>
          </a:ln>
        </p:spPr>
      </p:pic>
      <p:pic>
        <p:nvPicPr>
          <p:cNvPr id="154" name="Google Shape;120;p21" descr=""/>
          <p:cNvPicPr/>
          <p:nvPr/>
        </p:nvPicPr>
        <p:blipFill>
          <a:blip r:embed="rId2"/>
          <a:stretch/>
        </p:blipFill>
        <p:spPr>
          <a:xfrm>
            <a:off x="4410360" y="1017720"/>
            <a:ext cx="3528000" cy="1949400"/>
          </a:xfrm>
          <a:prstGeom prst="rect">
            <a:avLst/>
          </a:prstGeom>
          <a:ln w="9360">
            <a:solidFill>
              <a:schemeClr val="dk1"/>
            </a:solidFill>
            <a:round/>
          </a:ln>
        </p:spPr>
      </p:pic>
      <p:pic>
        <p:nvPicPr>
          <p:cNvPr id="155" name="Google Shape;121;p21" descr=""/>
          <p:cNvPicPr/>
          <p:nvPr/>
        </p:nvPicPr>
        <p:blipFill>
          <a:blip r:embed="rId3"/>
          <a:stretch/>
        </p:blipFill>
        <p:spPr>
          <a:xfrm>
            <a:off x="731160" y="3158640"/>
            <a:ext cx="3363840" cy="1838880"/>
          </a:xfrm>
          <a:prstGeom prst="rect">
            <a:avLst/>
          </a:prstGeom>
          <a:ln w="9360">
            <a:solidFill>
              <a:schemeClr val="dk1"/>
            </a:solidFill>
            <a:round/>
          </a:ln>
        </p:spPr>
      </p:pic>
      <p:pic>
        <p:nvPicPr>
          <p:cNvPr id="156" name="Google Shape;122;p21" descr=""/>
          <p:cNvPicPr/>
          <p:nvPr/>
        </p:nvPicPr>
        <p:blipFill>
          <a:blip r:embed="rId4"/>
          <a:stretch/>
        </p:blipFill>
        <p:spPr>
          <a:xfrm>
            <a:off x="4410360" y="3158640"/>
            <a:ext cx="3528000" cy="1838880"/>
          </a:xfrm>
          <a:prstGeom prst="rect">
            <a:avLst/>
          </a:prstGeom>
          <a:ln w="9360">
            <a:solidFill>
              <a:schemeClr val="dk1"/>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Neat_Office/6.2.8.2$Windows_x86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2021-07-03T00:58:57Z</dcterms:modified>
  <cp:revision>1</cp:revision>
  <dc:subject/>
  <dc:title/>
</cp:coreProperties>
</file>