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Hammersmith One"/>
      <p:regular r:id="rId27"/>
    </p:embeddedFont>
    <p:embeddedFont>
      <p:font typeface="Manjar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anjari-regular.fntdata"/><Relationship Id="rId27" Type="http://schemas.openxmlformats.org/officeDocument/2006/relationships/font" Target="fonts/HammersmithOne-regular.fntdata"/><Relationship Id="rId29" Type="http://schemas.openxmlformats.org/officeDocument/2006/relationships/font" Target="fonts/Manjari-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g22cd34a611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5" name="Google Shape;2065;g22cd34a611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2182230c452_1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2182230c452_1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22cd34a61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22cd34a61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2cd34a611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22cd34a611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10363c24f6e_1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10363c24f6e_1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22cd34a61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22cd34a61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c3325048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7" name="Google Shape;2107;gc3325048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22cd34a61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22cd34a61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22cd34a611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22cd34a611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22cd34a61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22cd34a61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22cd34a61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22cd34a61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c72ba98ae8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c72ba98ae8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2182230c452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2182230c452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10363c24f6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10363c24f6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c33250489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c3325048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c6a01074ef_0_2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c6a01074ef_0_2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2cd34a611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22cd34a611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22cd34a611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22cd34a611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22cd34a61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22cd34a61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10363c24f6e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10363c24f6e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9" name="Shape 169"/>
        <p:cNvGrpSpPr/>
        <p:nvPr/>
      </p:nvGrpSpPr>
      <p:grpSpPr>
        <a:xfrm>
          <a:off x="0" y="0"/>
          <a:ext cx="0" cy="0"/>
          <a:chOff x="0" y="0"/>
          <a:chExt cx="0" cy="0"/>
        </a:xfrm>
      </p:grpSpPr>
      <p:sp>
        <p:nvSpPr>
          <p:cNvPr id="170" name="Google Shape;170;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flipH="1" rot="10800000">
            <a:off x="-135159" y="-547193"/>
            <a:ext cx="1696762" cy="1688828"/>
            <a:chOff x="2414491" y="671177"/>
            <a:chExt cx="1830972" cy="1822411"/>
          </a:xfrm>
        </p:grpSpPr>
        <p:sp>
          <p:nvSpPr>
            <p:cNvPr id="173" name="Google Shape;173;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11" name="Shape 211"/>
        <p:cNvGrpSpPr/>
        <p:nvPr/>
      </p:nvGrpSpPr>
      <p:grpSpPr>
        <a:xfrm>
          <a:off x="0" y="0"/>
          <a:ext cx="0" cy="0"/>
          <a:chOff x="0" y="0"/>
          <a:chExt cx="0" cy="0"/>
        </a:xfrm>
      </p:grpSpPr>
      <p:sp>
        <p:nvSpPr>
          <p:cNvPr id="212" name="Google Shape;212;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 name="Google Shape;217;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0" name="Google Shape;220;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1" name="Google Shape;221;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 name="Google Shape;222;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3" name="Google Shape;223;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6" name="Google Shape;226;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7" name="Google Shape;227;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8" name="Google Shape;228;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9" name="Google Shape;229;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30" name="Google Shape;230;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2" name="Google Shape;232;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233"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4"/>
          <p:cNvGrpSpPr/>
          <p:nvPr/>
        </p:nvGrpSpPr>
        <p:grpSpPr>
          <a:xfrm flipH="1" rot="10800000">
            <a:off x="5207341" y="-686580"/>
            <a:ext cx="1696762" cy="1688828"/>
            <a:chOff x="2414491" y="671177"/>
            <a:chExt cx="1830972" cy="1822411"/>
          </a:xfrm>
        </p:grpSpPr>
        <p:sp>
          <p:nvSpPr>
            <p:cNvPr id="236" name="Google Shape;236;p1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4"/>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txBox="1"/>
          <p:nvPr>
            <p:ph idx="1" type="subTitle"/>
          </p:nvPr>
        </p:nvSpPr>
        <p:spPr>
          <a:xfrm>
            <a:off x="4024200" y="3684975"/>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14"/>
          <p:cNvSpPr txBox="1"/>
          <p:nvPr>
            <p:ph idx="2" type="subTitle"/>
          </p:nvPr>
        </p:nvSpPr>
        <p:spPr>
          <a:xfrm>
            <a:off x="941850" y="3684975"/>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1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5" name="Google Shape;275;p14">
            <a:hlinkClick/>
          </p:cNvPr>
          <p:cNvSpPr txBox="1"/>
          <p:nvPr>
            <p:ph idx="3" type="subTitle"/>
          </p:nvPr>
        </p:nvSpPr>
        <p:spPr>
          <a:xfrm>
            <a:off x="941850" y="1739275"/>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6" name="Google Shape;276;p14">
            <a:hlinkClick/>
          </p:cNvPr>
          <p:cNvSpPr txBox="1"/>
          <p:nvPr>
            <p:ph idx="4" type="subTitle"/>
          </p:nvPr>
        </p:nvSpPr>
        <p:spPr>
          <a:xfrm>
            <a:off x="4024200" y="1739275"/>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7" name="Google Shape;277;p14">
            <a:hlinkClick/>
          </p:cNvPr>
          <p:cNvSpPr txBox="1"/>
          <p:nvPr>
            <p:ph idx="5" type="subTitle"/>
          </p:nvPr>
        </p:nvSpPr>
        <p:spPr>
          <a:xfrm>
            <a:off x="941850" y="3297074"/>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8" name="Google Shape;278;p14">
            <a:hlinkClick/>
          </p:cNvPr>
          <p:cNvSpPr txBox="1"/>
          <p:nvPr>
            <p:ph idx="6" type="subTitle"/>
          </p:nvPr>
        </p:nvSpPr>
        <p:spPr>
          <a:xfrm>
            <a:off x="4024200" y="3297087"/>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9" name="Google Shape;279;p14"/>
          <p:cNvSpPr txBox="1"/>
          <p:nvPr>
            <p:ph idx="7" type="subTitle"/>
          </p:nvPr>
        </p:nvSpPr>
        <p:spPr>
          <a:xfrm>
            <a:off x="945650" y="2130000"/>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 name="Google Shape;280;p14"/>
          <p:cNvSpPr txBox="1"/>
          <p:nvPr>
            <p:ph idx="8" type="subTitle"/>
          </p:nvPr>
        </p:nvSpPr>
        <p:spPr>
          <a:xfrm>
            <a:off x="4027952" y="2130000"/>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1" name="Google Shape;281;p14">
            <a:hlinkClick/>
          </p:cNvPr>
          <p:cNvSpPr txBox="1"/>
          <p:nvPr>
            <p:ph hasCustomPrompt="1" idx="9" type="title"/>
          </p:nvPr>
        </p:nvSpPr>
        <p:spPr>
          <a:xfrm>
            <a:off x="94565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2" name="Google Shape;282;p14">
            <a:hlinkClick/>
          </p:cNvPr>
          <p:cNvSpPr txBox="1"/>
          <p:nvPr>
            <p:ph hasCustomPrompt="1" idx="13" type="title"/>
          </p:nvPr>
        </p:nvSpPr>
        <p:spPr>
          <a:xfrm>
            <a:off x="402420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3" name="Google Shape;283;p14">
            <a:hlinkClick/>
          </p:cNvPr>
          <p:cNvSpPr txBox="1"/>
          <p:nvPr>
            <p:ph hasCustomPrompt="1" idx="14" type="title"/>
          </p:nvPr>
        </p:nvSpPr>
        <p:spPr>
          <a:xfrm>
            <a:off x="94565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4" name="Google Shape;284;p14">
            <a:hlinkClick/>
          </p:cNvPr>
          <p:cNvSpPr txBox="1"/>
          <p:nvPr>
            <p:ph hasCustomPrompt="1" idx="15" type="title"/>
          </p:nvPr>
        </p:nvSpPr>
        <p:spPr>
          <a:xfrm>
            <a:off x="402420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85" name="Shape 285"/>
        <p:cNvGrpSpPr/>
        <p:nvPr/>
      </p:nvGrpSpPr>
      <p:grpSpPr>
        <a:xfrm>
          <a:off x="0" y="0"/>
          <a:ext cx="0" cy="0"/>
          <a:chOff x="0" y="0"/>
          <a:chExt cx="0" cy="0"/>
        </a:xfrm>
      </p:grpSpPr>
      <p:sp>
        <p:nvSpPr>
          <p:cNvPr id="286" name="Google Shape;286;p15"/>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87" name="Google Shape;287;p15"/>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15"/>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317" name="Shape 317"/>
        <p:cNvGrpSpPr/>
        <p:nvPr/>
      </p:nvGrpSpPr>
      <p:grpSpPr>
        <a:xfrm>
          <a:off x="0" y="0"/>
          <a:ext cx="0" cy="0"/>
          <a:chOff x="0" y="0"/>
          <a:chExt cx="0" cy="0"/>
        </a:xfrm>
      </p:grpSpPr>
      <p:sp>
        <p:nvSpPr>
          <p:cNvPr id="318" name="Google Shape;318;p16"/>
          <p:cNvSpPr txBox="1"/>
          <p:nvPr>
            <p:ph type="title"/>
          </p:nvPr>
        </p:nvSpPr>
        <p:spPr>
          <a:xfrm>
            <a:off x="713225" y="428875"/>
            <a:ext cx="3447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323" name="Shape 323"/>
        <p:cNvGrpSpPr/>
        <p:nvPr/>
      </p:nvGrpSpPr>
      <p:grpSpPr>
        <a:xfrm>
          <a:off x="0" y="0"/>
          <a:ext cx="0" cy="0"/>
          <a:chOff x="0" y="0"/>
          <a:chExt cx="0" cy="0"/>
        </a:xfrm>
      </p:grpSpPr>
      <p:sp>
        <p:nvSpPr>
          <p:cNvPr id="324" name="Google Shape;324;p17"/>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8" name="Google Shape;328;p17"/>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17"/>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17"/>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17"/>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2" name="Google Shape;332;p17"/>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3" name="Google Shape;333;p17"/>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17"/>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17"/>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6" name="Google Shape;336;p17"/>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337"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8"/>
          <p:cNvGrpSpPr/>
          <p:nvPr/>
        </p:nvGrpSpPr>
        <p:grpSpPr>
          <a:xfrm flipH="1" rot="10800000">
            <a:off x="430416" y="1844182"/>
            <a:ext cx="1696762" cy="1688828"/>
            <a:chOff x="2414491" y="671177"/>
            <a:chExt cx="1830972" cy="1822411"/>
          </a:xfrm>
        </p:grpSpPr>
        <p:sp>
          <p:nvSpPr>
            <p:cNvPr id="341" name="Google Shape;341;p1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8"/>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7" name="Google Shape;377;p18"/>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78" name="Google Shape;378;p18"/>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9" name="Google Shape;379;p18"/>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80" name="Google Shape;380;p18"/>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81" name="Google Shape;381;p18"/>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382" name="Shape 382"/>
        <p:cNvGrpSpPr/>
        <p:nvPr/>
      </p:nvGrpSpPr>
      <p:grpSpPr>
        <a:xfrm>
          <a:off x="0" y="0"/>
          <a:ext cx="0" cy="0"/>
          <a:chOff x="0" y="0"/>
          <a:chExt cx="0" cy="0"/>
        </a:xfrm>
      </p:grpSpPr>
      <p:sp>
        <p:nvSpPr>
          <p:cNvPr id="383" name="Google Shape;383;p19"/>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flipH="1" rot="10800000">
            <a:off x="6689741" y="646757"/>
            <a:ext cx="1696762" cy="1688828"/>
            <a:chOff x="2414491" y="671177"/>
            <a:chExt cx="1830972" cy="1822411"/>
          </a:xfrm>
        </p:grpSpPr>
        <p:sp>
          <p:nvSpPr>
            <p:cNvPr id="386" name="Google Shape;386;p1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9"/>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txBox="1"/>
          <p:nvPr>
            <p:ph idx="1" type="subTitle"/>
          </p:nvPr>
        </p:nvSpPr>
        <p:spPr>
          <a:xfrm>
            <a:off x="1817226" y="1367900"/>
            <a:ext cx="21678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2" name="Google Shape;422;p19"/>
          <p:cNvSpPr txBox="1"/>
          <p:nvPr>
            <p:ph idx="2" type="subTitle"/>
          </p:nvPr>
        </p:nvSpPr>
        <p:spPr>
          <a:xfrm>
            <a:off x="5158650" y="3076250"/>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3" name="Google Shape;423;p19"/>
          <p:cNvSpPr txBox="1"/>
          <p:nvPr>
            <p:ph idx="3" type="subTitle"/>
          </p:nvPr>
        </p:nvSpPr>
        <p:spPr>
          <a:xfrm>
            <a:off x="1817225" y="1835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19"/>
          <p:cNvSpPr txBox="1"/>
          <p:nvPr>
            <p:ph idx="4" type="subTitle"/>
          </p:nvPr>
        </p:nvSpPr>
        <p:spPr>
          <a:xfrm>
            <a:off x="5158650" y="35439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5" name="Google Shape;425;p19"/>
          <p:cNvSpPr txBox="1"/>
          <p:nvPr>
            <p:ph hasCustomPrompt="1" type="title"/>
          </p:nvPr>
        </p:nvSpPr>
        <p:spPr>
          <a:xfrm>
            <a:off x="713225" y="168247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6" name="Google Shape;426;p19"/>
          <p:cNvSpPr txBox="1"/>
          <p:nvPr>
            <p:ph hasCustomPrompt="1" idx="5" type="title"/>
          </p:nvPr>
        </p:nvSpPr>
        <p:spPr>
          <a:xfrm>
            <a:off x="7326450" y="339082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7" name="Google Shape;427;p19"/>
          <p:cNvSpPr txBox="1"/>
          <p:nvPr>
            <p:ph idx="6"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428" name="Shape 428"/>
        <p:cNvGrpSpPr/>
        <p:nvPr/>
      </p:nvGrpSpPr>
      <p:grpSpPr>
        <a:xfrm>
          <a:off x="0" y="0"/>
          <a:ext cx="0" cy="0"/>
          <a:chOff x="0" y="0"/>
          <a:chExt cx="0" cy="0"/>
        </a:xfrm>
      </p:grpSpPr>
      <p:sp>
        <p:nvSpPr>
          <p:cNvPr id="429" name="Google Shape;429;p20"/>
          <p:cNvSpPr txBox="1"/>
          <p:nvPr>
            <p:ph idx="1" type="subTitle"/>
          </p:nvPr>
        </p:nvSpPr>
        <p:spPr>
          <a:xfrm>
            <a:off x="924775" y="2021538"/>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0" name="Google Shape;430;p20"/>
          <p:cNvSpPr txBox="1"/>
          <p:nvPr>
            <p:ph hasCustomPrompt="1" type="title"/>
          </p:nvPr>
        </p:nvSpPr>
        <p:spPr>
          <a:xfrm>
            <a:off x="924775" y="1415738"/>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p:nvPr>
            <p:ph idx="2" type="subTitle"/>
          </p:nvPr>
        </p:nvSpPr>
        <p:spPr>
          <a:xfrm>
            <a:off x="924775" y="3155063"/>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2" name="Google Shape;432;p20"/>
          <p:cNvSpPr txBox="1"/>
          <p:nvPr>
            <p:ph hasCustomPrompt="1" idx="3" type="title"/>
          </p:nvPr>
        </p:nvSpPr>
        <p:spPr>
          <a:xfrm>
            <a:off x="924775" y="2549236"/>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0"/>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459"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21"/>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65" name="Google Shape;465;p21"/>
          <p:cNvGrpSpPr/>
          <p:nvPr/>
        </p:nvGrpSpPr>
        <p:grpSpPr>
          <a:xfrm flipH="1" rot="10800000">
            <a:off x="4776891" y="3572332"/>
            <a:ext cx="1696762" cy="1688828"/>
            <a:chOff x="2414491" y="671177"/>
            <a:chExt cx="1830972" cy="1822411"/>
          </a:xfrm>
        </p:grpSpPr>
        <p:sp>
          <p:nvSpPr>
            <p:cNvPr id="466" name="Google Shape;466;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500"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2"/>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8" name="Google Shape;538;p22"/>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539" name="Shape 539"/>
        <p:cNvGrpSpPr/>
        <p:nvPr/>
      </p:nvGrpSpPr>
      <p:grpSpPr>
        <a:xfrm>
          <a:off x="0" y="0"/>
          <a:ext cx="0" cy="0"/>
          <a:chOff x="0" y="0"/>
          <a:chExt cx="0" cy="0"/>
        </a:xfrm>
      </p:grpSpPr>
      <p:sp>
        <p:nvSpPr>
          <p:cNvPr id="540" name="Google Shape;540;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1" name="Google Shape;541;p23"/>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542" name="Google Shape;542;p23"/>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578" name="Shape 578"/>
        <p:cNvGrpSpPr/>
        <p:nvPr/>
      </p:nvGrpSpPr>
      <p:grpSpPr>
        <a:xfrm>
          <a:off x="0" y="0"/>
          <a:ext cx="0" cy="0"/>
          <a:chOff x="0" y="0"/>
          <a:chExt cx="0" cy="0"/>
        </a:xfrm>
      </p:grpSpPr>
      <p:sp>
        <p:nvSpPr>
          <p:cNvPr id="579" name="Google Shape;579;p24"/>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0" name="Google Shape;580;p24"/>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4"/>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609"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5"/>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9" name="Google Shape;649;p25"/>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650" name="Shape 650"/>
        <p:cNvGrpSpPr/>
        <p:nvPr/>
      </p:nvGrpSpPr>
      <p:grpSpPr>
        <a:xfrm>
          <a:off x="0" y="0"/>
          <a:ext cx="0" cy="0"/>
          <a:chOff x="0" y="0"/>
          <a:chExt cx="0" cy="0"/>
        </a:xfrm>
      </p:grpSpPr>
      <p:sp>
        <p:nvSpPr>
          <p:cNvPr id="651" name="Google Shape;651;p26"/>
          <p:cNvSpPr txBox="1"/>
          <p:nvPr>
            <p:ph type="title"/>
          </p:nvPr>
        </p:nvSpPr>
        <p:spPr>
          <a:xfrm>
            <a:off x="5104900" y="1400488"/>
            <a:ext cx="3326100" cy="1668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2" name="Google Shape;652;p26"/>
          <p:cNvSpPr txBox="1"/>
          <p:nvPr>
            <p:ph idx="1" type="subTitle"/>
          </p:nvPr>
        </p:nvSpPr>
        <p:spPr>
          <a:xfrm>
            <a:off x="3851850" y="3019100"/>
            <a:ext cx="4579200" cy="7239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
        <p:nvSpPr>
          <p:cNvPr id="653" name="Google Shape;653;p26"/>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6"/>
          <p:cNvGrpSpPr/>
          <p:nvPr/>
        </p:nvGrpSpPr>
        <p:grpSpPr>
          <a:xfrm flipH="1" rot="10800000">
            <a:off x="3260405" y="4169571"/>
            <a:ext cx="2557685" cy="2545726"/>
            <a:chOff x="2414491" y="671177"/>
            <a:chExt cx="1830972" cy="1822411"/>
          </a:xfrm>
        </p:grpSpPr>
        <p:sp>
          <p:nvSpPr>
            <p:cNvPr id="656" name="Google Shape;656;p2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690"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4" name="Google Shape;694;p27"/>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695"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8"/>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5" name="Google Shape;735;p28"/>
          <p:cNvSpPr txBox="1"/>
          <p:nvPr>
            <p:ph idx="1" type="subTitle"/>
          </p:nvPr>
        </p:nvSpPr>
        <p:spPr>
          <a:xfrm>
            <a:off x="713225" y="10918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736"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txBox="1"/>
          <p:nvPr>
            <p:ph type="title"/>
          </p:nvPr>
        </p:nvSpPr>
        <p:spPr>
          <a:xfrm>
            <a:off x="713225" y="520986"/>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1" name="Google Shape;741;p29"/>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742"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0"/>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1" name="Google Shape;771;p30"/>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772"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1"/>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1" name="Google Shape;811;p31"/>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812"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7" name="Google Shape;817;p3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818"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2" name="Google Shape;822;p33"/>
          <p:cNvSpPr txBox="1"/>
          <p:nvPr>
            <p:ph idx="1" type="subTitle"/>
          </p:nvPr>
        </p:nvSpPr>
        <p:spPr>
          <a:xfrm>
            <a:off x="713225" y="10918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823" name="Shape 823"/>
        <p:cNvGrpSpPr/>
        <p:nvPr/>
      </p:nvGrpSpPr>
      <p:grpSpPr>
        <a:xfrm>
          <a:off x="0" y="0"/>
          <a:ext cx="0" cy="0"/>
          <a:chOff x="0" y="0"/>
          <a:chExt cx="0" cy="0"/>
        </a:xfrm>
      </p:grpSpPr>
      <p:sp>
        <p:nvSpPr>
          <p:cNvPr id="824" name="Google Shape;824;p34"/>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2" name="Google Shape;862;p34"/>
          <p:cNvSpPr txBox="1"/>
          <p:nvPr>
            <p:ph idx="1" type="subTitle"/>
          </p:nvPr>
        </p:nvSpPr>
        <p:spPr>
          <a:xfrm>
            <a:off x="713225" y="10918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863"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35"/>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3" name="Google Shape;893;p35"/>
          <p:cNvSpPr txBox="1"/>
          <p:nvPr>
            <p:ph idx="1" type="subTitle"/>
          </p:nvPr>
        </p:nvSpPr>
        <p:spPr>
          <a:xfrm>
            <a:off x="897675" y="1477800"/>
            <a:ext cx="4809300" cy="2751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894"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9" name="Google Shape;899;p36"/>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0" name="Google Shape;900;p36"/>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1" name="Google Shape;901;p36"/>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2" name="Google Shape;902;p36"/>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903"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37"/>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3" name="Google Shape;943;p37"/>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4" name="Google Shape;944;p37"/>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5" name="Google Shape;945;p37"/>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6" name="Google Shape;946;p37"/>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7" name="Google Shape;947;p37"/>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8" name="Google Shape;948;p37"/>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949"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8"/>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9" name="Google Shape;979;p38"/>
          <p:cNvSpPr txBox="1"/>
          <p:nvPr>
            <p:ph idx="1" type="subTitle"/>
          </p:nvPr>
        </p:nvSpPr>
        <p:spPr>
          <a:xfrm>
            <a:off x="1613400" y="132395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0" name="Google Shape;980;p38"/>
          <p:cNvSpPr txBox="1"/>
          <p:nvPr>
            <p:ph idx="2" type="subTitle"/>
          </p:nvPr>
        </p:nvSpPr>
        <p:spPr>
          <a:xfrm>
            <a:off x="1613400" y="2377655"/>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1" name="Google Shape;981;p38"/>
          <p:cNvSpPr txBox="1"/>
          <p:nvPr>
            <p:ph idx="3" type="subTitle"/>
          </p:nvPr>
        </p:nvSpPr>
        <p:spPr>
          <a:xfrm>
            <a:off x="1613400" y="179169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2" name="Google Shape;982;p38"/>
          <p:cNvSpPr txBox="1"/>
          <p:nvPr>
            <p:ph idx="4" type="subTitle"/>
          </p:nvPr>
        </p:nvSpPr>
        <p:spPr>
          <a:xfrm>
            <a:off x="1613400" y="2845395"/>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3" name="Google Shape;983;p38"/>
          <p:cNvSpPr txBox="1"/>
          <p:nvPr>
            <p:ph idx="5" type="subTitle"/>
          </p:nvPr>
        </p:nvSpPr>
        <p:spPr>
          <a:xfrm>
            <a:off x="1613400" y="343136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4" name="Google Shape;984;p38"/>
          <p:cNvSpPr txBox="1"/>
          <p:nvPr>
            <p:ph idx="6" type="subTitle"/>
          </p:nvPr>
        </p:nvSpPr>
        <p:spPr>
          <a:xfrm>
            <a:off x="1613400" y="389910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985"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39"/>
          <p:cNvGrpSpPr/>
          <p:nvPr/>
        </p:nvGrpSpPr>
        <p:grpSpPr>
          <a:xfrm flipH="1" rot="10800000">
            <a:off x="205659" y="2003797"/>
            <a:ext cx="1888282" cy="1879453"/>
            <a:chOff x="2414491" y="671177"/>
            <a:chExt cx="1830972" cy="1822411"/>
          </a:xfrm>
        </p:grpSpPr>
        <p:sp>
          <p:nvSpPr>
            <p:cNvPr id="988" name="Google Shape;988;p3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9"/>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4" name="Google Shape;1024;p39"/>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5" name="Google Shape;1025;p39"/>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6" name="Google Shape;1026;p39"/>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39"/>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39"/>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9" name="Google Shape;1029;p39"/>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0" name="Google Shape;1030;p39"/>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1" name="Google Shape;1031;p39"/>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2" name="Google Shape;1032;p39"/>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033" name="Shape 1033"/>
        <p:cNvGrpSpPr/>
        <p:nvPr/>
      </p:nvGrpSpPr>
      <p:grpSpPr>
        <a:xfrm>
          <a:off x="0" y="0"/>
          <a:ext cx="0" cy="0"/>
          <a:chOff x="0" y="0"/>
          <a:chExt cx="0" cy="0"/>
        </a:xfrm>
      </p:grpSpPr>
      <p:sp>
        <p:nvSpPr>
          <p:cNvPr id="1034" name="Google Shape;1034;p40"/>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0"/>
          <p:cNvGrpSpPr/>
          <p:nvPr/>
        </p:nvGrpSpPr>
        <p:grpSpPr>
          <a:xfrm flipH="1" rot="10800000">
            <a:off x="1162134" y="-902228"/>
            <a:ext cx="1888282" cy="1879453"/>
            <a:chOff x="2414491" y="671177"/>
            <a:chExt cx="1830972" cy="1822411"/>
          </a:xfrm>
        </p:grpSpPr>
        <p:sp>
          <p:nvSpPr>
            <p:cNvPr id="1037" name="Google Shape;1037;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4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2" name="Google Shape;1072;p40"/>
          <p:cNvSpPr txBox="1"/>
          <p:nvPr>
            <p:ph idx="1" type="subTitle"/>
          </p:nvPr>
        </p:nvSpPr>
        <p:spPr>
          <a:xfrm>
            <a:off x="9570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3" name="Google Shape;1073;p40"/>
          <p:cNvSpPr txBox="1"/>
          <p:nvPr>
            <p:ph idx="2" type="subTitle"/>
          </p:nvPr>
        </p:nvSpPr>
        <p:spPr>
          <a:xfrm>
            <a:off x="28026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4" name="Google Shape;1074;p40"/>
          <p:cNvSpPr txBox="1"/>
          <p:nvPr>
            <p:ph idx="3" type="subTitle"/>
          </p:nvPr>
        </p:nvSpPr>
        <p:spPr>
          <a:xfrm>
            <a:off x="957000" y="3317498"/>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5" name="Google Shape;1075;p40"/>
          <p:cNvSpPr txBox="1"/>
          <p:nvPr>
            <p:ph idx="4" type="subTitle"/>
          </p:nvPr>
        </p:nvSpPr>
        <p:spPr>
          <a:xfrm>
            <a:off x="28026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6" name="Google Shape;1076;p40"/>
          <p:cNvSpPr txBox="1"/>
          <p:nvPr>
            <p:ph idx="5" type="subTitle"/>
          </p:nvPr>
        </p:nvSpPr>
        <p:spPr>
          <a:xfrm>
            <a:off x="4648198"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7" name="Google Shape;1077;p40"/>
          <p:cNvSpPr txBox="1"/>
          <p:nvPr>
            <p:ph idx="6" type="subTitle"/>
          </p:nvPr>
        </p:nvSpPr>
        <p:spPr>
          <a:xfrm>
            <a:off x="4648198"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8" name="Google Shape;1078;p40"/>
          <p:cNvSpPr txBox="1"/>
          <p:nvPr>
            <p:ph idx="7" type="subTitle"/>
          </p:nvPr>
        </p:nvSpPr>
        <p:spPr>
          <a:xfrm>
            <a:off x="64938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9" name="Google Shape;1079;p40"/>
          <p:cNvSpPr txBox="1"/>
          <p:nvPr>
            <p:ph idx="8" type="subTitle"/>
          </p:nvPr>
        </p:nvSpPr>
        <p:spPr>
          <a:xfrm>
            <a:off x="64938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080" name="Shape 1080"/>
        <p:cNvGrpSpPr/>
        <p:nvPr/>
      </p:nvGrpSpPr>
      <p:grpSpPr>
        <a:xfrm>
          <a:off x="0" y="0"/>
          <a:ext cx="0" cy="0"/>
          <a:chOff x="0" y="0"/>
          <a:chExt cx="0" cy="0"/>
        </a:xfrm>
      </p:grpSpPr>
      <p:sp>
        <p:nvSpPr>
          <p:cNvPr id="1081" name="Google Shape;1081;p41"/>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85" name="Google Shape;1085;p41"/>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6" name="Google Shape;1086;p41"/>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7" name="Google Shape;1087;p41"/>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8" name="Google Shape;1088;p41"/>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9" name="Google Shape;1089;p41"/>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0" name="Google Shape;1090;p41"/>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1" name="Google Shape;1091;p41"/>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2" name="Google Shape;1092;p41"/>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3" name="Google Shape;1093;p41"/>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41"/>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41"/>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6" name="Google Shape;1096;p41"/>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097"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2"/>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5" name="Google Shape;1135;p42"/>
          <p:cNvSpPr txBox="1"/>
          <p:nvPr>
            <p:ph idx="1" type="subTitle"/>
          </p:nvPr>
        </p:nvSpPr>
        <p:spPr>
          <a:xfrm>
            <a:off x="1741200" y="133777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6" name="Google Shape;1136;p42"/>
          <p:cNvSpPr txBox="1"/>
          <p:nvPr>
            <p:ph idx="2" type="subTitle"/>
          </p:nvPr>
        </p:nvSpPr>
        <p:spPr>
          <a:xfrm>
            <a:off x="1741200" y="172918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7" name="Google Shape;1137;p42"/>
          <p:cNvSpPr txBox="1"/>
          <p:nvPr>
            <p:ph idx="3" type="subTitle"/>
          </p:nvPr>
        </p:nvSpPr>
        <p:spPr>
          <a:xfrm>
            <a:off x="1741200" y="2446100"/>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8" name="Google Shape;1138;p42"/>
          <p:cNvSpPr txBox="1"/>
          <p:nvPr>
            <p:ph idx="4" type="subTitle"/>
          </p:nvPr>
        </p:nvSpPr>
        <p:spPr>
          <a:xfrm>
            <a:off x="1741200" y="2837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9" name="Google Shape;1139;p42"/>
          <p:cNvSpPr txBox="1"/>
          <p:nvPr>
            <p:ph idx="5" type="subTitle"/>
          </p:nvPr>
        </p:nvSpPr>
        <p:spPr>
          <a:xfrm>
            <a:off x="1741200" y="355442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0" name="Google Shape;1140;p42"/>
          <p:cNvSpPr txBox="1"/>
          <p:nvPr>
            <p:ph idx="6" type="subTitle"/>
          </p:nvPr>
        </p:nvSpPr>
        <p:spPr>
          <a:xfrm>
            <a:off x="1741200" y="3945963"/>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1" name="Google Shape;1141;p42"/>
          <p:cNvSpPr txBox="1"/>
          <p:nvPr>
            <p:ph idx="7" type="subTitle"/>
          </p:nvPr>
        </p:nvSpPr>
        <p:spPr>
          <a:xfrm>
            <a:off x="5237775" y="133777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2" name="Google Shape;1142;p42"/>
          <p:cNvSpPr txBox="1"/>
          <p:nvPr>
            <p:ph idx="8" type="subTitle"/>
          </p:nvPr>
        </p:nvSpPr>
        <p:spPr>
          <a:xfrm>
            <a:off x="5237775" y="17291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3" name="Google Shape;1143;p42"/>
          <p:cNvSpPr txBox="1"/>
          <p:nvPr>
            <p:ph idx="9" type="subTitle"/>
          </p:nvPr>
        </p:nvSpPr>
        <p:spPr>
          <a:xfrm>
            <a:off x="5237775" y="2446100"/>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4" name="Google Shape;1144;p42"/>
          <p:cNvSpPr txBox="1"/>
          <p:nvPr>
            <p:ph idx="13" type="subTitle"/>
          </p:nvPr>
        </p:nvSpPr>
        <p:spPr>
          <a:xfrm>
            <a:off x="5237775" y="283763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5" name="Google Shape;1145;p42"/>
          <p:cNvSpPr txBox="1"/>
          <p:nvPr>
            <p:ph idx="14" type="subTitle"/>
          </p:nvPr>
        </p:nvSpPr>
        <p:spPr>
          <a:xfrm>
            <a:off x="5237775" y="355442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6" name="Google Shape;1146;p42"/>
          <p:cNvSpPr txBox="1"/>
          <p:nvPr>
            <p:ph idx="15" type="subTitle"/>
          </p:nvPr>
        </p:nvSpPr>
        <p:spPr>
          <a:xfrm>
            <a:off x="5237775" y="3945963"/>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47" name="Shape 1147"/>
        <p:cNvGrpSpPr/>
        <p:nvPr/>
      </p:nvGrpSpPr>
      <p:grpSpPr>
        <a:xfrm>
          <a:off x="0" y="0"/>
          <a:ext cx="0" cy="0"/>
          <a:chOff x="0" y="0"/>
          <a:chExt cx="0" cy="0"/>
        </a:xfrm>
      </p:grpSpPr>
      <p:sp>
        <p:nvSpPr>
          <p:cNvPr id="1148" name="Google Shape;1148;p43"/>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152" name="Shape 1152"/>
        <p:cNvGrpSpPr/>
        <p:nvPr/>
      </p:nvGrpSpPr>
      <p:grpSpPr>
        <a:xfrm>
          <a:off x="0" y="0"/>
          <a:ext cx="0" cy="0"/>
          <a:chOff x="0" y="0"/>
          <a:chExt cx="0" cy="0"/>
        </a:xfrm>
      </p:grpSpPr>
      <p:sp>
        <p:nvSpPr>
          <p:cNvPr id="1153" name="Google Shape;1153;p44"/>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44"/>
          <p:cNvGrpSpPr/>
          <p:nvPr/>
        </p:nvGrpSpPr>
        <p:grpSpPr>
          <a:xfrm flipH="1" rot="10800000">
            <a:off x="566191" y="1712532"/>
            <a:ext cx="1696762" cy="1688828"/>
            <a:chOff x="2414491" y="671177"/>
            <a:chExt cx="1830972" cy="1822411"/>
          </a:xfrm>
        </p:grpSpPr>
        <p:sp>
          <p:nvSpPr>
            <p:cNvPr id="1156" name="Google Shape;1156;p4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119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1196"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0" name="Google Shape;1200;p46"/>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20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1206" name="Shape 1206"/>
        <p:cNvGrpSpPr/>
        <p:nvPr/>
      </p:nvGrpSpPr>
      <p:grpSpPr>
        <a:xfrm>
          <a:off x="0" y="0"/>
          <a:ext cx="0" cy="0"/>
          <a:chOff x="0" y="0"/>
          <a:chExt cx="0" cy="0"/>
        </a:xfrm>
      </p:grpSpPr>
      <p:sp>
        <p:nvSpPr>
          <p:cNvPr id="1207" name="Google Shape;1207;p48"/>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121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216" name="Shape 1216"/>
        <p:cNvGrpSpPr/>
        <p:nvPr/>
      </p:nvGrpSpPr>
      <p:grpSpPr>
        <a:xfrm>
          <a:off x="0" y="0"/>
          <a:ext cx="0" cy="0"/>
          <a:chOff x="0" y="0"/>
          <a:chExt cx="0" cy="0"/>
        </a:xfrm>
      </p:grpSpPr>
      <p:sp>
        <p:nvSpPr>
          <p:cNvPr id="1217" name="Google Shape;1217;p50"/>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19" name="Google Shape;1219;p50"/>
          <p:cNvGrpSpPr/>
          <p:nvPr/>
        </p:nvGrpSpPr>
        <p:grpSpPr>
          <a:xfrm flipH="1" rot="10800000">
            <a:off x="-776141" y="2015093"/>
            <a:ext cx="2087674" cy="2077913"/>
            <a:chOff x="2414491" y="671177"/>
            <a:chExt cx="1830972" cy="1822411"/>
          </a:xfrm>
        </p:grpSpPr>
        <p:sp>
          <p:nvSpPr>
            <p:cNvPr id="1220" name="Google Shape;1220;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6"/>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1254" name="Shape 1254"/>
        <p:cNvGrpSpPr/>
        <p:nvPr/>
      </p:nvGrpSpPr>
      <p:grpSpPr>
        <a:xfrm>
          <a:off x="0" y="0"/>
          <a:ext cx="0" cy="0"/>
          <a:chOff x="0" y="0"/>
          <a:chExt cx="0" cy="0"/>
        </a:xfrm>
      </p:grpSpPr>
      <p:sp>
        <p:nvSpPr>
          <p:cNvPr id="1255" name="Google Shape;1255;p5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6" name="Google Shape;1256;p51"/>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1258"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126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1265" name="Shape 1265"/>
        <p:cNvGrpSpPr/>
        <p:nvPr/>
      </p:nvGrpSpPr>
      <p:grpSpPr>
        <a:xfrm>
          <a:off x="0" y="0"/>
          <a:ext cx="0" cy="0"/>
          <a:chOff x="0" y="0"/>
          <a:chExt cx="0" cy="0"/>
        </a:xfrm>
      </p:grpSpPr>
      <p:sp>
        <p:nvSpPr>
          <p:cNvPr id="1266" name="Google Shape;1266;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7" name="Google Shape;1267;p54"/>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1268"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5"/>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1272" name="Shape 1272"/>
        <p:cNvGrpSpPr/>
        <p:nvPr/>
      </p:nvGrpSpPr>
      <p:grpSpPr>
        <a:xfrm>
          <a:off x="0" y="0"/>
          <a:ext cx="0" cy="0"/>
          <a:chOff x="0" y="0"/>
          <a:chExt cx="0" cy="0"/>
        </a:xfrm>
      </p:grpSpPr>
      <p:sp>
        <p:nvSpPr>
          <p:cNvPr id="1273" name="Google Shape;1273;p56"/>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6"/>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276"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7"/>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57"/>
          <p:cNvGrpSpPr/>
          <p:nvPr/>
        </p:nvGrpSpPr>
        <p:grpSpPr>
          <a:xfrm flipH="1" rot="10800000">
            <a:off x="955516" y="2266845"/>
            <a:ext cx="1696762" cy="1688828"/>
            <a:chOff x="2414491" y="671177"/>
            <a:chExt cx="1830972" cy="1822411"/>
          </a:xfrm>
        </p:grpSpPr>
        <p:sp>
          <p:nvSpPr>
            <p:cNvPr id="1281" name="Google Shape;1281;p5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7"/>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7" name="Google Shape;1317;p5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1318"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8"/>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5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9" name="Google Shape;1359;p5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1360"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7" name="Google Shape;1387;p59">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8" name="Google Shape;1388;p59"/>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1426"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31" name="Google Shape;1431;p60"/>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432" name="Google Shape;1432;p60"/>
          <p:cNvGrpSpPr/>
          <p:nvPr/>
        </p:nvGrpSpPr>
        <p:grpSpPr>
          <a:xfrm flipH="1" rot="10800000">
            <a:off x="815666" y="1235970"/>
            <a:ext cx="1696762" cy="1688828"/>
            <a:chOff x="2414491" y="671177"/>
            <a:chExt cx="1830972" cy="1822411"/>
          </a:xfrm>
        </p:grpSpPr>
        <p:sp>
          <p:nvSpPr>
            <p:cNvPr id="1433" name="Google Shape;1433;p6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467" name="Shape 1467"/>
        <p:cNvGrpSpPr/>
        <p:nvPr/>
      </p:nvGrpSpPr>
      <p:grpSpPr>
        <a:xfrm>
          <a:off x="0" y="0"/>
          <a:ext cx="0" cy="0"/>
          <a:chOff x="0" y="0"/>
          <a:chExt cx="0" cy="0"/>
        </a:xfrm>
      </p:grpSpPr>
      <p:sp>
        <p:nvSpPr>
          <p:cNvPr id="1468" name="Google Shape;1468;p61"/>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61">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07" name="Google Shape;1507;p61"/>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508" name="Shape 1508"/>
        <p:cNvGrpSpPr/>
        <p:nvPr/>
      </p:nvGrpSpPr>
      <p:grpSpPr>
        <a:xfrm>
          <a:off x="0" y="0"/>
          <a:ext cx="0" cy="0"/>
          <a:chOff x="0" y="0"/>
          <a:chExt cx="0" cy="0"/>
        </a:xfrm>
      </p:grpSpPr>
      <p:sp>
        <p:nvSpPr>
          <p:cNvPr id="1509" name="Google Shape;1509;p62"/>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62"/>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9" name="Google Shape;1549;p62"/>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550" name="Google Shape;1550;p62"/>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551" name="Shape 1551"/>
        <p:cNvGrpSpPr/>
        <p:nvPr/>
      </p:nvGrpSpPr>
      <p:grpSpPr>
        <a:xfrm>
          <a:off x="0" y="0"/>
          <a:ext cx="0" cy="0"/>
          <a:chOff x="0" y="0"/>
          <a:chExt cx="0" cy="0"/>
        </a:xfrm>
      </p:grpSpPr>
      <p:sp>
        <p:nvSpPr>
          <p:cNvPr id="1552" name="Google Shape;1552;p63"/>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8" name="Google Shape;1588;p63"/>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589"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64"/>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618"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5"/>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5"/>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5"/>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5"/>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5"/>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65"/>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5"/>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5"/>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666" name="Shape 1666"/>
        <p:cNvGrpSpPr/>
        <p:nvPr/>
      </p:nvGrpSpPr>
      <p:grpSpPr>
        <a:xfrm>
          <a:off x="0" y="0"/>
          <a:ext cx="0" cy="0"/>
          <a:chOff x="0" y="0"/>
          <a:chExt cx="0" cy="0"/>
        </a:xfrm>
      </p:grpSpPr>
      <p:sp>
        <p:nvSpPr>
          <p:cNvPr id="1667" name="Google Shape;1667;p66"/>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6"/>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6"/>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6"/>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6"/>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6"/>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675"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7"/>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7"/>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7"/>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0" name="Google Shape;1680;p67"/>
          <p:cNvGrpSpPr/>
          <p:nvPr/>
        </p:nvGrpSpPr>
        <p:grpSpPr>
          <a:xfrm flipH="1" rot="10800000">
            <a:off x="2190691" y="1431495"/>
            <a:ext cx="1696762" cy="1688828"/>
            <a:chOff x="2414491" y="671177"/>
            <a:chExt cx="1830972" cy="1822411"/>
          </a:xfrm>
        </p:grpSpPr>
        <p:sp>
          <p:nvSpPr>
            <p:cNvPr id="1681" name="Google Shape;1681;p6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1715"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8"/>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8" name="Google Shape;1718;p68"/>
          <p:cNvGrpSpPr/>
          <p:nvPr/>
        </p:nvGrpSpPr>
        <p:grpSpPr>
          <a:xfrm flipH="1" rot="10800000">
            <a:off x="1647754" y="1740930"/>
            <a:ext cx="1873085" cy="1864327"/>
            <a:chOff x="2414491" y="671177"/>
            <a:chExt cx="1830972" cy="1822411"/>
          </a:xfrm>
        </p:grpSpPr>
        <p:sp>
          <p:nvSpPr>
            <p:cNvPr id="1719" name="Google Shape;1719;p6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68"/>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1767" name="Shape 1767"/>
        <p:cNvGrpSpPr/>
        <p:nvPr/>
      </p:nvGrpSpPr>
      <p:grpSpPr>
        <a:xfrm>
          <a:off x="0" y="0"/>
          <a:ext cx="0" cy="0"/>
          <a:chOff x="0" y="0"/>
          <a:chExt cx="0" cy="0"/>
        </a:xfrm>
      </p:grpSpPr>
      <p:sp>
        <p:nvSpPr>
          <p:cNvPr id="1768" name="Google Shape;1768;p69"/>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9"/>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1804"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06" name="Google Shape;1806;p70"/>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0" name="Shape 150"/>
        <p:cNvGrpSpPr/>
        <p:nvPr/>
      </p:nvGrpSpPr>
      <p:grpSpPr>
        <a:xfrm>
          <a:off x="0" y="0"/>
          <a:ext cx="0" cy="0"/>
          <a:chOff x="0" y="0"/>
          <a:chExt cx="0" cy="0"/>
        </a:xfrm>
      </p:grpSpPr>
      <p:sp>
        <p:nvSpPr>
          <p:cNvPr id="151" name="Google Shape;151;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1868"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0" name="Google Shape;1870;p71"/>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1"/>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1"/>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1"/>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1874"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6" name="Google Shape;1876;p72"/>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2"/>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1912"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14" name="Google Shape;1914;p73"/>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3"/>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3"/>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1917"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919" name="Google Shape;1919;p74"/>
          <p:cNvGrpSpPr/>
          <p:nvPr/>
        </p:nvGrpSpPr>
        <p:grpSpPr>
          <a:xfrm flipH="1" rot="5400000">
            <a:off x="5410792" y="1327438"/>
            <a:ext cx="2277317" cy="5304377"/>
            <a:chOff x="224725" y="566950"/>
            <a:chExt cx="1850875" cy="4311100"/>
          </a:xfrm>
        </p:grpSpPr>
        <p:sp>
          <p:nvSpPr>
            <p:cNvPr id="1920" name="Google Shape;1920;p7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74"/>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4"/>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4"/>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1947"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49" name="Google Shape;1949;p75"/>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5"/>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75"/>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2" name="Google Shape;162;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6" name="Google Shape;166;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theme" Target="../theme/theme2.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0" name="Shape 1990"/>
        <p:cNvGrpSpPr/>
        <p:nvPr/>
      </p:nvGrpSpPr>
      <p:grpSpPr>
        <a:xfrm>
          <a:off x="0" y="0"/>
          <a:ext cx="0" cy="0"/>
          <a:chOff x="0" y="0"/>
          <a:chExt cx="0" cy="0"/>
        </a:xfrm>
      </p:grpSpPr>
      <p:sp>
        <p:nvSpPr>
          <p:cNvPr id="1991" name="Google Shape;1991;p76"/>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rPr>
              <a:t>Using VQE to Find Ground State Energy of LiH</a:t>
            </a:r>
            <a:endParaRPr sz="2200">
              <a:solidFill>
                <a:schemeClr val="accent2"/>
              </a:solidFill>
            </a:endParaRPr>
          </a:p>
          <a:p>
            <a:pPr indent="0" lvl="0" marL="0" rtl="0" algn="ctr">
              <a:spcBef>
                <a:spcPts val="0"/>
              </a:spcBef>
              <a:spcAft>
                <a:spcPts val="0"/>
              </a:spcAft>
              <a:buNone/>
            </a:pPr>
            <a:r>
              <a:rPr lang="en" sz="2200">
                <a:solidFill>
                  <a:schemeClr val="accent2"/>
                </a:solidFill>
              </a:rPr>
              <a:t>Molecule with Parity Mapping and Exploiting the</a:t>
            </a:r>
            <a:endParaRPr sz="2200">
              <a:solidFill>
                <a:schemeClr val="accent2"/>
              </a:solidFill>
            </a:endParaRPr>
          </a:p>
          <a:p>
            <a:pPr indent="0" lvl="0" marL="0" rtl="0" algn="ctr">
              <a:spcBef>
                <a:spcPts val="0"/>
              </a:spcBef>
              <a:spcAft>
                <a:spcPts val="0"/>
              </a:spcAft>
              <a:buNone/>
            </a:pPr>
            <a:r>
              <a:rPr lang="en" sz="2200">
                <a:solidFill>
                  <a:schemeClr val="accent2"/>
                </a:solidFill>
              </a:rPr>
              <a:t>Symmetry of Molecule to Reduce the Number of</a:t>
            </a:r>
            <a:endParaRPr sz="2200">
              <a:solidFill>
                <a:schemeClr val="accent2"/>
              </a:solidFill>
            </a:endParaRPr>
          </a:p>
          <a:p>
            <a:pPr indent="0" lvl="0" marL="0" rtl="0" algn="ctr">
              <a:spcBef>
                <a:spcPts val="0"/>
              </a:spcBef>
              <a:spcAft>
                <a:spcPts val="0"/>
              </a:spcAft>
              <a:buNone/>
            </a:pPr>
            <a:r>
              <a:rPr lang="en" sz="2200">
                <a:solidFill>
                  <a:schemeClr val="accent2"/>
                </a:solidFill>
              </a:rPr>
              <a:t>Qubits Required for Simulation</a:t>
            </a:r>
            <a:endParaRPr sz="1700">
              <a:solidFill>
                <a:schemeClr val="accent2"/>
              </a:solidFill>
            </a:endParaRPr>
          </a:p>
          <a:p>
            <a:pPr indent="0" lvl="0" marL="0" rtl="0" algn="ctr">
              <a:spcBef>
                <a:spcPts val="0"/>
              </a:spcBef>
              <a:spcAft>
                <a:spcPts val="0"/>
              </a:spcAft>
              <a:buNone/>
            </a:pPr>
            <a:r>
              <a:t/>
            </a:r>
            <a:endParaRPr sz="1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pic>
        <p:nvPicPr>
          <p:cNvPr id="2067" name="Google Shape;2067;p85"/>
          <p:cNvPicPr preferRelativeResize="0"/>
          <p:nvPr/>
        </p:nvPicPr>
        <p:blipFill>
          <a:blip r:embed="rId3">
            <a:alphaModFix/>
          </a:blip>
          <a:stretch>
            <a:fillRect/>
          </a:stretch>
        </p:blipFill>
        <p:spPr>
          <a:xfrm>
            <a:off x="549125" y="1246775"/>
            <a:ext cx="2495550" cy="1571625"/>
          </a:xfrm>
          <a:prstGeom prst="rect">
            <a:avLst/>
          </a:prstGeom>
          <a:noFill/>
          <a:ln cap="flat" cmpd="sng" w="9525">
            <a:solidFill>
              <a:schemeClr val="accent2"/>
            </a:solidFill>
            <a:prstDash val="solid"/>
            <a:round/>
            <a:headEnd len="sm" w="sm" type="none"/>
            <a:tailEnd len="sm" w="sm" type="none"/>
          </a:ln>
        </p:spPr>
      </p:pic>
      <p:sp>
        <p:nvSpPr>
          <p:cNvPr id="2068" name="Google Shape;2068;p85"/>
          <p:cNvSpPr txBox="1"/>
          <p:nvPr/>
        </p:nvSpPr>
        <p:spPr>
          <a:xfrm>
            <a:off x="3998850" y="1149075"/>
            <a:ext cx="3660300" cy="5541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Manjari"/>
                <a:ea typeface="Manjari"/>
                <a:cs typeface="Manjari"/>
                <a:sym typeface="Manjari"/>
              </a:rPr>
              <a:t>  LiH is a linear Molecule</a:t>
            </a:r>
            <a:endParaRPr b="1" sz="2400">
              <a:latin typeface="Manjari"/>
              <a:ea typeface="Manjari"/>
              <a:cs typeface="Manjari"/>
              <a:sym typeface="Manjari"/>
            </a:endParaRPr>
          </a:p>
        </p:txBody>
      </p:sp>
      <p:cxnSp>
        <p:nvCxnSpPr>
          <p:cNvPr id="2069" name="Google Shape;2069;p85"/>
          <p:cNvCxnSpPr>
            <a:stCxn id="2068" idx="2"/>
          </p:cNvCxnSpPr>
          <p:nvPr/>
        </p:nvCxnSpPr>
        <p:spPr>
          <a:xfrm>
            <a:off x="5829000" y="1703175"/>
            <a:ext cx="24300" cy="1005300"/>
          </a:xfrm>
          <a:prstGeom prst="straightConnector1">
            <a:avLst/>
          </a:prstGeom>
          <a:noFill/>
          <a:ln cap="flat" cmpd="sng" w="76200">
            <a:solidFill>
              <a:schemeClr val="accent2"/>
            </a:solidFill>
            <a:prstDash val="solid"/>
            <a:round/>
            <a:headEnd len="med" w="med" type="none"/>
            <a:tailEnd len="med" w="med" type="triangle"/>
          </a:ln>
        </p:spPr>
      </p:cxnSp>
      <p:sp>
        <p:nvSpPr>
          <p:cNvPr id="2070" name="Google Shape;2070;p85"/>
          <p:cNvSpPr txBox="1"/>
          <p:nvPr/>
        </p:nvSpPr>
        <p:spPr>
          <a:xfrm>
            <a:off x="3998850" y="2701700"/>
            <a:ext cx="4617900" cy="5541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anjari"/>
                <a:ea typeface="Manjari"/>
                <a:cs typeface="Manjari"/>
                <a:sym typeface="Manjari"/>
              </a:rPr>
              <a:t>  </a:t>
            </a:r>
            <a:r>
              <a:rPr b="1" lang="en" sz="2400">
                <a:latin typeface="Manjari"/>
                <a:ea typeface="Manjari"/>
                <a:cs typeface="Manjari"/>
                <a:sym typeface="Manjari"/>
              </a:rPr>
              <a:t> It belongs to C∞v Point Group</a:t>
            </a:r>
            <a:endParaRPr b="1" sz="2400">
              <a:latin typeface="Manjari"/>
              <a:ea typeface="Manjari"/>
              <a:cs typeface="Manjari"/>
              <a:sym typeface="Manjari"/>
            </a:endParaRPr>
          </a:p>
        </p:txBody>
      </p:sp>
      <p:sp>
        <p:nvSpPr>
          <p:cNvPr id="2071" name="Google Shape;2071;p85"/>
          <p:cNvSpPr txBox="1"/>
          <p:nvPr/>
        </p:nvSpPr>
        <p:spPr>
          <a:xfrm>
            <a:off x="752375" y="2963250"/>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      Diagram of LiH</a:t>
            </a:r>
            <a:endParaRPr>
              <a:latin typeface="Manjari"/>
              <a:ea typeface="Manjari"/>
              <a:cs typeface="Manjari"/>
              <a:sym typeface="Manjari"/>
            </a:endParaRPr>
          </a:p>
        </p:txBody>
      </p:sp>
      <p:cxnSp>
        <p:nvCxnSpPr>
          <p:cNvPr id="2072" name="Google Shape;2072;p85"/>
          <p:cNvCxnSpPr/>
          <p:nvPr/>
        </p:nvCxnSpPr>
        <p:spPr>
          <a:xfrm>
            <a:off x="5834250" y="3255800"/>
            <a:ext cx="13800" cy="807000"/>
          </a:xfrm>
          <a:prstGeom prst="straightConnector1">
            <a:avLst/>
          </a:prstGeom>
          <a:noFill/>
          <a:ln cap="flat" cmpd="sng" w="76200">
            <a:solidFill>
              <a:schemeClr val="accent2"/>
            </a:solidFill>
            <a:prstDash val="solid"/>
            <a:round/>
            <a:headEnd len="med" w="med" type="none"/>
            <a:tailEnd len="med" w="med" type="triangle"/>
          </a:ln>
        </p:spPr>
      </p:cxnSp>
      <p:sp>
        <p:nvSpPr>
          <p:cNvPr id="2073" name="Google Shape;2073;p85"/>
          <p:cNvSpPr txBox="1"/>
          <p:nvPr/>
        </p:nvSpPr>
        <p:spPr>
          <a:xfrm>
            <a:off x="1450025" y="4062800"/>
            <a:ext cx="7277700" cy="9234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Manjari"/>
                <a:ea typeface="Manjari"/>
                <a:cs typeface="Manjari"/>
                <a:sym typeface="Manjari"/>
              </a:rPr>
              <a:t>It has two infinity Pricipal axis Rotation and infinity  Vertical  Plane symmetry</a:t>
            </a:r>
            <a:endParaRPr b="1" sz="2400">
              <a:latin typeface="Manjari"/>
              <a:ea typeface="Manjari"/>
              <a:cs typeface="Manjari"/>
              <a:sym typeface="Manja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8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79" name="Google Shape;2079;p86"/>
          <p:cNvSpPr txBox="1"/>
          <p:nvPr/>
        </p:nvSpPr>
        <p:spPr>
          <a:xfrm>
            <a:off x="472325" y="1064725"/>
            <a:ext cx="31722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rgbClr val="FF0000"/>
                </a:solidFill>
                <a:latin typeface="Manjari"/>
                <a:ea typeface="Manjari"/>
                <a:cs typeface="Manjari"/>
                <a:sym typeface="Manjari"/>
              </a:rPr>
              <a:t>Represent Point Group Symmetries</a:t>
            </a:r>
            <a:endParaRPr b="1" sz="3500">
              <a:solidFill>
                <a:srgbClr val="FF0000"/>
              </a:solidFill>
              <a:latin typeface="Manjari"/>
              <a:ea typeface="Manjari"/>
              <a:cs typeface="Manjari"/>
              <a:sym typeface="Manjari"/>
            </a:endParaRPr>
          </a:p>
          <a:p>
            <a:pPr indent="0" lvl="0" marL="0" rtl="0" algn="l">
              <a:spcBef>
                <a:spcPts val="0"/>
              </a:spcBef>
              <a:spcAft>
                <a:spcPts val="0"/>
              </a:spcAft>
              <a:buNone/>
            </a:pPr>
            <a:r>
              <a:rPr b="1" lang="en" sz="3500">
                <a:solidFill>
                  <a:srgbClr val="FF0000"/>
                </a:solidFill>
                <a:latin typeface="Manjari"/>
                <a:ea typeface="Manjari"/>
                <a:cs typeface="Manjari"/>
                <a:sym typeface="Manjari"/>
              </a:rPr>
              <a:t>AS Pauli Operators </a:t>
            </a:r>
            <a:endParaRPr b="1" sz="3500">
              <a:solidFill>
                <a:srgbClr val="FF0000"/>
              </a:solidFill>
              <a:latin typeface="Manjari"/>
              <a:ea typeface="Manjari"/>
              <a:cs typeface="Manjari"/>
              <a:sym typeface="Manjari"/>
            </a:endParaRPr>
          </a:p>
        </p:txBody>
      </p:sp>
      <p:cxnSp>
        <p:nvCxnSpPr>
          <p:cNvPr id="2080" name="Google Shape;2080;p86"/>
          <p:cNvCxnSpPr/>
          <p:nvPr/>
        </p:nvCxnSpPr>
        <p:spPr>
          <a:xfrm flipH="1" rot="10800000">
            <a:off x="3644525" y="2565900"/>
            <a:ext cx="1280700" cy="24900"/>
          </a:xfrm>
          <a:prstGeom prst="straightConnector1">
            <a:avLst/>
          </a:prstGeom>
          <a:noFill/>
          <a:ln cap="flat" cmpd="sng" w="9525">
            <a:solidFill>
              <a:schemeClr val="dk2"/>
            </a:solidFill>
            <a:prstDash val="solid"/>
            <a:round/>
            <a:headEnd len="med" w="med" type="none"/>
            <a:tailEnd len="med" w="med" type="triangle"/>
          </a:ln>
        </p:spPr>
      </p:cxnSp>
      <p:sp>
        <p:nvSpPr>
          <p:cNvPr id="2081" name="Google Shape;2081;p86"/>
          <p:cNvSpPr txBox="1"/>
          <p:nvPr/>
        </p:nvSpPr>
        <p:spPr>
          <a:xfrm>
            <a:off x="5195525" y="1254600"/>
            <a:ext cx="3282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00FF00"/>
                </a:solidFill>
                <a:latin typeface="Manjari"/>
                <a:ea typeface="Manjari"/>
                <a:cs typeface="Manjari"/>
                <a:sym typeface="Manjari"/>
              </a:rPr>
              <a:t>Use the Available Tools to Taper off </a:t>
            </a:r>
            <a:endParaRPr b="1" sz="3200">
              <a:solidFill>
                <a:srgbClr val="00FF00"/>
              </a:solidFill>
              <a:latin typeface="Manjari"/>
              <a:ea typeface="Manjari"/>
              <a:cs typeface="Manjari"/>
              <a:sym typeface="Manjari"/>
            </a:endParaRPr>
          </a:p>
          <a:p>
            <a:pPr indent="0" lvl="0" marL="0" rtl="0" algn="l">
              <a:spcBef>
                <a:spcPts val="0"/>
              </a:spcBef>
              <a:spcAft>
                <a:spcPts val="0"/>
              </a:spcAft>
              <a:buNone/>
            </a:pPr>
            <a:r>
              <a:rPr b="1" lang="en" sz="3200">
                <a:solidFill>
                  <a:srgbClr val="00FF00"/>
                </a:solidFill>
                <a:latin typeface="Manjari"/>
                <a:ea typeface="Manjari"/>
                <a:cs typeface="Manjari"/>
                <a:sym typeface="Manjari"/>
              </a:rPr>
              <a:t>Qubits from The Pauli Strings</a:t>
            </a:r>
            <a:endParaRPr b="1" sz="3200">
              <a:solidFill>
                <a:srgbClr val="00FF00"/>
              </a:solidFill>
              <a:latin typeface="Manjari"/>
              <a:ea typeface="Manjari"/>
              <a:cs typeface="Manjari"/>
              <a:sym typeface="Manja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5" name="Shape 2085"/>
        <p:cNvGrpSpPr/>
        <p:nvPr/>
      </p:nvGrpSpPr>
      <p:grpSpPr>
        <a:xfrm>
          <a:off x="0" y="0"/>
          <a:ext cx="0" cy="0"/>
          <a:chOff x="0" y="0"/>
          <a:chExt cx="0" cy="0"/>
        </a:xfrm>
      </p:grpSpPr>
      <p:sp>
        <p:nvSpPr>
          <p:cNvPr id="2086" name="Google Shape;2086;p87"/>
          <p:cNvSpPr txBox="1"/>
          <p:nvPr>
            <p:ph type="title"/>
          </p:nvPr>
        </p:nvSpPr>
        <p:spPr>
          <a:xfrm>
            <a:off x="1569450" y="2238150"/>
            <a:ext cx="60051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Qubit Tapering</a:t>
            </a:r>
            <a:endParaRPr/>
          </a:p>
        </p:txBody>
      </p:sp>
      <p:sp>
        <p:nvSpPr>
          <p:cNvPr id="2087" name="Google Shape;2087;p87"/>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6"/>
                                        </p:tgtEl>
                                        <p:attrNameLst>
                                          <p:attrName>style.visibility</p:attrName>
                                        </p:attrNameLst>
                                      </p:cBhvr>
                                      <p:to>
                                        <p:strVal val="visible"/>
                                      </p:to>
                                    </p:set>
                                    <p:animEffect filter="fade" transition="in">
                                      <p:cBhvr>
                                        <p:cTn dur="1000"/>
                                        <p:tgtEl>
                                          <p:spTgt spid="2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88"/>
          <p:cNvSpPr txBox="1"/>
          <p:nvPr/>
        </p:nvSpPr>
        <p:spPr>
          <a:xfrm>
            <a:off x="1226550" y="1373100"/>
            <a:ext cx="6690900" cy="2397300"/>
          </a:xfrm>
          <a:prstGeom prst="rect">
            <a:avLst/>
          </a:prstGeom>
          <a:noFill/>
          <a:ln>
            <a:noFill/>
          </a:ln>
        </p:spPr>
        <p:txBody>
          <a:bodyPr anchorCtr="0" anchor="t" bIns="91425" lIns="91425" spcFirstLastPara="1" rIns="91425" wrap="square" tIns="91425">
            <a:spAutoFit/>
          </a:bodyPr>
          <a:lstStyle/>
          <a:p>
            <a:pPr indent="-301625" lvl="0" marL="457200" rtl="0" algn="l">
              <a:lnSpc>
                <a:spcPct val="115000"/>
              </a:lnSpc>
              <a:spcBef>
                <a:spcPts val="0"/>
              </a:spcBef>
              <a:spcAft>
                <a:spcPts val="0"/>
              </a:spcAft>
              <a:buClr>
                <a:srgbClr val="000000"/>
              </a:buClr>
              <a:buSzPts val="1150"/>
              <a:buFont typeface="Arial"/>
              <a:buChar char="●"/>
            </a:pPr>
            <a:r>
              <a:rPr lang="en" sz="1150" u="sng">
                <a:highlight>
                  <a:srgbClr val="FFFFFF"/>
                </a:highlight>
              </a:rPr>
              <a:t>The amount of qubits required to express wave functions severely limits the performance of variational quantum algorithms</a:t>
            </a:r>
            <a:r>
              <a:rPr lang="en" sz="1150">
                <a:highlight>
                  <a:srgbClr val="FFFFFF"/>
                </a:highlight>
              </a:rPr>
              <a:t>. This constraint impedes the handling of big molecules with algorithms such as the variational quantum eigensolver in the context of quantum chemistry (VQE).</a:t>
            </a:r>
            <a:endParaRPr sz="1150">
              <a:highlight>
                <a:srgbClr val="FFFFFF"/>
              </a:highlight>
            </a:endParaRPr>
          </a:p>
          <a:p>
            <a:pPr indent="0" lvl="0" marL="0" rtl="0" algn="l">
              <a:lnSpc>
                <a:spcPct val="115000"/>
              </a:lnSpc>
              <a:spcBef>
                <a:spcPts val="0"/>
              </a:spcBef>
              <a:spcAft>
                <a:spcPts val="0"/>
              </a:spcAft>
              <a:buNone/>
            </a:pPr>
            <a:r>
              <a:t/>
            </a:r>
            <a:endParaRPr sz="1150">
              <a:highlight>
                <a:srgbClr val="FFFFFF"/>
              </a:highlight>
            </a:endParaRPr>
          </a:p>
          <a:p>
            <a:pPr indent="-301625" lvl="0" marL="457200" rtl="0" algn="l">
              <a:lnSpc>
                <a:spcPct val="115000"/>
              </a:lnSpc>
              <a:spcBef>
                <a:spcPts val="0"/>
              </a:spcBef>
              <a:spcAft>
                <a:spcPts val="0"/>
              </a:spcAft>
              <a:buClr>
                <a:srgbClr val="000000"/>
              </a:buClr>
              <a:buSzPts val="1150"/>
              <a:buFont typeface="Arial"/>
              <a:buChar char="●"/>
            </a:pPr>
            <a:r>
              <a:rPr lang="en" sz="1150">
                <a:highlight>
                  <a:srgbClr val="FFFFFF"/>
                </a:highlight>
              </a:rPr>
              <a:t>One such ingenious techniques employed to reduce the number of qubits working upon the molecular Hamiltonian is the symmetry based </a:t>
            </a:r>
            <a:r>
              <a:rPr b="1" lang="en" sz="1150">
                <a:highlight>
                  <a:srgbClr val="FFFFFF"/>
                </a:highlight>
              </a:rPr>
              <a:t>Qubit tapering technique</a:t>
            </a:r>
            <a:r>
              <a:rPr lang="en" sz="1150">
                <a:highlight>
                  <a:srgbClr val="FFFFFF"/>
                </a:highlight>
              </a:rPr>
              <a:t>.</a:t>
            </a:r>
            <a:endParaRPr sz="1150">
              <a:highlight>
                <a:srgbClr val="FFFFFF"/>
              </a:highlight>
            </a:endParaRPr>
          </a:p>
          <a:p>
            <a:pPr indent="0" lvl="0" marL="0" rtl="0" algn="l">
              <a:lnSpc>
                <a:spcPct val="115000"/>
              </a:lnSpc>
              <a:spcBef>
                <a:spcPts val="0"/>
              </a:spcBef>
              <a:spcAft>
                <a:spcPts val="0"/>
              </a:spcAft>
              <a:buNone/>
            </a:pPr>
            <a:r>
              <a:t/>
            </a:r>
            <a:endParaRPr sz="1150">
              <a:highlight>
                <a:srgbClr val="FFFFFF"/>
              </a:highlight>
            </a:endParaRPr>
          </a:p>
          <a:p>
            <a:pPr indent="-301625" lvl="0" marL="457200" rtl="0" algn="l">
              <a:lnSpc>
                <a:spcPct val="115000"/>
              </a:lnSpc>
              <a:spcBef>
                <a:spcPts val="0"/>
              </a:spcBef>
              <a:spcAft>
                <a:spcPts val="0"/>
              </a:spcAft>
              <a:buClr>
                <a:srgbClr val="000000"/>
              </a:buClr>
              <a:buSzPts val="1150"/>
              <a:buFont typeface="Arial"/>
              <a:buChar char="●"/>
            </a:pPr>
            <a:r>
              <a:rPr lang="en" sz="1150">
                <a:highlight>
                  <a:srgbClr val="FFFFFF"/>
                </a:highlight>
              </a:rPr>
              <a:t>Based on the Z_2 symmetries found in molecular Hamiltonians, the symmetry-based qubit tapering strategy allows for a reduction in the number of qubits necessary to run molecular quantum simulations.</a:t>
            </a:r>
            <a:endParaRPr sz="1500">
              <a:latin typeface="Manjari"/>
              <a:ea typeface="Manjari"/>
              <a:cs typeface="Manjari"/>
              <a:sym typeface="Manja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89"/>
          <p:cNvSpPr txBox="1"/>
          <p:nvPr/>
        </p:nvSpPr>
        <p:spPr>
          <a:xfrm>
            <a:off x="1267650" y="1291900"/>
            <a:ext cx="6608700" cy="2586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highlight>
                  <a:srgbClr val="FFFFFF"/>
                </a:highlight>
              </a:rPr>
              <a:t>A molecular Hamiltonian in the qubit basis can be expressed as a linear combination of Pauli words as </a:t>
            </a:r>
            <a:r>
              <a:rPr b="1" lang="en" sz="1200">
                <a:highlight>
                  <a:srgbClr val="FFFFFF"/>
                </a:highlight>
              </a:rPr>
              <a:t>H is the sum of h and P coefficients where i-th h is a real coefficient and i-th P is a tensor product of Pauli and identity operators acting on M qubits </a:t>
            </a:r>
            <a:r>
              <a:rPr lang="en" sz="1200">
                <a:highlight>
                  <a:srgbClr val="FFFFFF"/>
                </a:highlight>
              </a:rPr>
              <a:t>where any </a:t>
            </a:r>
            <a:r>
              <a:rPr lang="en" sz="1200">
                <a:highlight>
                  <a:srgbClr val="FFFFFF"/>
                </a:highlight>
              </a:rPr>
              <a:t>element of </a:t>
            </a:r>
            <a:r>
              <a:rPr b="1" lang="en" sz="1200">
                <a:highlight>
                  <a:srgbClr val="FFFFFF"/>
                </a:highlight>
              </a:rPr>
              <a:t>P ∈ ±{ I, X, Y, Z }^(⊗M).</a:t>
            </a:r>
            <a:endParaRPr b="1" sz="1200">
              <a:highlight>
                <a:srgbClr val="FFFFFF"/>
              </a:highlight>
            </a:endParaRPr>
          </a:p>
          <a:p>
            <a:pPr indent="0" lvl="0" marL="0" rtl="0" algn="l">
              <a:spcBef>
                <a:spcPts val="0"/>
              </a:spcBef>
              <a:spcAft>
                <a:spcPts val="0"/>
              </a:spcAft>
              <a:buNone/>
            </a:pPr>
            <a:r>
              <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The main idea in the symmetry-based qubit tapering approach is to find a unitary operator U that transforms H to a new Hamiltonian H which has the same eigenvalues as H. </a:t>
            </a:r>
            <a:r>
              <a:rPr b="1" lang="en" sz="1200">
                <a:highlight>
                  <a:srgbClr val="FFFFFF"/>
                </a:highlight>
              </a:rPr>
              <a:t>[basically H = U†HU]</a:t>
            </a:r>
            <a:endParaRPr b="1" sz="1200">
              <a:highlight>
                <a:srgbClr val="FFFFFF"/>
              </a:highlight>
            </a:endParaRPr>
          </a:p>
          <a:p>
            <a:pPr indent="0" lvl="0" marL="0" rtl="0" algn="l">
              <a:spcBef>
                <a:spcPts val="0"/>
              </a:spcBef>
              <a:spcAft>
                <a:spcPts val="0"/>
              </a:spcAft>
              <a:buNone/>
            </a:pPr>
            <a:r>
              <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More generally, we can construct the unitary U such that each μi term acts with a Pauli-X operator on a set of qubits {j}, j ∈ l,  ̇.., k where j is the qubit label. This guarantees that each term of the transformed Hamiltonian commutes with each of the Pauli-X operators applied to the j-th qubit: </a:t>
            </a:r>
            <a:r>
              <a:rPr b="1" lang="en" sz="1200">
                <a:highlight>
                  <a:srgbClr val="FFFFFF"/>
                </a:highlight>
              </a:rPr>
              <a:t>[H_new, Xj ] = 0</a:t>
            </a:r>
            <a:endParaRPr b="1" sz="12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1" name="Shape 2101"/>
        <p:cNvGrpSpPr/>
        <p:nvPr/>
      </p:nvGrpSpPr>
      <p:grpSpPr>
        <a:xfrm>
          <a:off x="0" y="0"/>
          <a:ext cx="0" cy="0"/>
          <a:chOff x="0" y="0"/>
          <a:chExt cx="0" cy="0"/>
        </a:xfrm>
      </p:grpSpPr>
      <p:sp>
        <p:nvSpPr>
          <p:cNvPr id="2102" name="Google Shape;2102;p90"/>
          <p:cNvSpPr txBox="1"/>
          <p:nvPr>
            <p:ph type="title"/>
          </p:nvPr>
        </p:nvSpPr>
        <p:spPr>
          <a:xfrm>
            <a:off x="1569450" y="2001675"/>
            <a:ext cx="60051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Results</a:t>
            </a:r>
            <a:endParaRPr/>
          </a:p>
        </p:txBody>
      </p:sp>
      <p:sp>
        <p:nvSpPr>
          <p:cNvPr id="2103" name="Google Shape;2103;p90"/>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t/>
            </a:r>
            <a:endParaRPr/>
          </a:p>
        </p:txBody>
      </p:sp>
      <p:sp>
        <p:nvSpPr>
          <p:cNvPr id="2104" name="Google Shape;2104;p90"/>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2"/>
                                        </p:tgtEl>
                                        <p:attrNameLst>
                                          <p:attrName>style.visibility</p:attrName>
                                        </p:attrNameLst>
                                      </p:cBhvr>
                                      <p:to>
                                        <p:strVal val="visible"/>
                                      </p:to>
                                    </p:set>
                                    <p:animEffect filter="fade" transition="in">
                                      <p:cBhvr>
                                        <p:cTn dur="1000"/>
                                        <p:tgtEl>
                                          <p:spTgt spid="2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8" name="Shape 2108"/>
        <p:cNvGrpSpPr/>
        <p:nvPr/>
      </p:nvGrpSpPr>
      <p:grpSpPr>
        <a:xfrm>
          <a:off x="0" y="0"/>
          <a:ext cx="0" cy="0"/>
          <a:chOff x="0" y="0"/>
          <a:chExt cx="0" cy="0"/>
        </a:xfrm>
      </p:grpSpPr>
      <p:sp>
        <p:nvSpPr>
          <p:cNvPr id="2109" name="Google Shape;2109;p91"/>
          <p:cNvSpPr txBox="1"/>
          <p:nvPr>
            <p:ph type="title"/>
          </p:nvPr>
        </p:nvSpPr>
        <p:spPr>
          <a:xfrm>
            <a:off x="0" y="112625"/>
            <a:ext cx="9144000" cy="541500"/>
          </a:xfrm>
          <a:prstGeom prst="rect">
            <a:avLst/>
          </a:prstGeom>
          <a:solidFill>
            <a:srgbClr val="F9CB9C"/>
          </a:solidFill>
        </p:spPr>
        <p:txBody>
          <a:bodyPr anchorCtr="0" anchor="b" bIns="91425" lIns="91425" spcFirstLastPara="1" rIns="91425" wrap="square" tIns="91425">
            <a:noAutofit/>
          </a:bodyPr>
          <a:lstStyle/>
          <a:p>
            <a:pPr indent="0" lvl="0" marL="0" rtl="0" algn="ctr">
              <a:spcBef>
                <a:spcPts val="0"/>
              </a:spcBef>
              <a:spcAft>
                <a:spcPts val="0"/>
              </a:spcAft>
              <a:buNone/>
            </a:pPr>
            <a:r>
              <a:rPr lang="en"/>
              <a:t>Using Parity Mapping</a:t>
            </a:r>
            <a:endParaRPr/>
          </a:p>
        </p:txBody>
      </p:sp>
      <p:sp>
        <p:nvSpPr>
          <p:cNvPr id="2110" name="Google Shape;2110;p91"/>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1" name="Google Shape;2111;p91"/>
          <p:cNvPicPr preferRelativeResize="0"/>
          <p:nvPr/>
        </p:nvPicPr>
        <p:blipFill>
          <a:blip r:embed="rId3">
            <a:alphaModFix/>
          </a:blip>
          <a:stretch>
            <a:fillRect/>
          </a:stretch>
        </p:blipFill>
        <p:spPr>
          <a:xfrm>
            <a:off x="68400" y="777238"/>
            <a:ext cx="6224201" cy="4309074"/>
          </a:xfrm>
          <a:prstGeom prst="rect">
            <a:avLst/>
          </a:prstGeom>
          <a:noFill/>
          <a:ln cap="flat" cmpd="sng" w="28575">
            <a:solidFill>
              <a:schemeClr val="accent2"/>
            </a:solidFill>
            <a:prstDash val="solid"/>
            <a:round/>
            <a:headEnd len="sm" w="sm" type="none"/>
            <a:tailEnd len="sm" w="sm" type="none"/>
          </a:ln>
        </p:spPr>
      </p:pic>
      <p:sp>
        <p:nvSpPr>
          <p:cNvPr id="2112" name="Google Shape;2112;p91"/>
          <p:cNvSpPr txBox="1"/>
          <p:nvPr/>
        </p:nvSpPr>
        <p:spPr>
          <a:xfrm>
            <a:off x="6525125" y="889175"/>
            <a:ext cx="2558100" cy="461700"/>
          </a:xfrm>
          <a:prstGeom prst="rect">
            <a:avLst/>
          </a:prstGeom>
          <a:solidFill>
            <a:srgbClr val="93C47D"/>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anjari"/>
                <a:ea typeface="Manjari"/>
                <a:cs typeface="Manjari"/>
                <a:sym typeface="Manjari"/>
              </a:rPr>
              <a:t>  </a:t>
            </a:r>
            <a:r>
              <a:rPr b="1" lang="en" sz="1800">
                <a:latin typeface="Manjari"/>
                <a:ea typeface="Manjari"/>
                <a:cs typeface="Manjari"/>
                <a:sym typeface="Manjari"/>
              </a:rPr>
              <a:t>  Major Interface</a:t>
            </a:r>
            <a:endParaRPr b="1" sz="1800">
              <a:latin typeface="Manjari"/>
              <a:ea typeface="Manjari"/>
              <a:cs typeface="Manjari"/>
              <a:sym typeface="Manjari"/>
            </a:endParaRPr>
          </a:p>
        </p:txBody>
      </p:sp>
      <p:sp>
        <p:nvSpPr>
          <p:cNvPr id="2113" name="Google Shape;2113;p91"/>
          <p:cNvSpPr txBox="1"/>
          <p:nvPr/>
        </p:nvSpPr>
        <p:spPr>
          <a:xfrm>
            <a:off x="6545675" y="1350875"/>
            <a:ext cx="2517000" cy="3201600"/>
          </a:xfrm>
          <a:prstGeom prst="rect">
            <a:avLst/>
          </a:prstGeom>
          <a:solidFill>
            <a:srgbClr val="B6D7A8"/>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njari"/>
              <a:buChar char="●"/>
            </a:pPr>
            <a:r>
              <a:rPr i="1" lang="en">
                <a:latin typeface="Manjari"/>
                <a:ea typeface="Manjari"/>
                <a:cs typeface="Manjari"/>
                <a:sym typeface="Manjari"/>
              </a:rPr>
              <a:t>The minimum Energy corresponding to this configuration is </a:t>
            </a:r>
            <a:r>
              <a:rPr b="1" i="1" lang="en">
                <a:latin typeface="Manjari"/>
                <a:ea typeface="Manjari"/>
                <a:cs typeface="Manjari"/>
                <a:sym typeface="Manjari"/>
              </a:rPr>
              <a:t>Ground </a:t>
            </a:r>
            <a:r>
              <a:rPr b="1" i="1" lang="en">
                <a:latin typeface="Manjari"/>
                <a:ea typeface="Manjari"/>
                <a:cs typeface="Manjari"/>
                <a:sym typeface="Manjari"/>
              </a:rPr>
              <a:t>state</a:t>
            </a:r>
            <a:r>
              <a:rPr b="1" i="1" lang="en">
                <a:latin typeface="Manjari"/>
                <a:ea typeface="Manjari"/>
                <a:cs typeface="Manjari"/>
                <a:sym typeface="Manjari"/>
              </a:rPr>
              <a:t> Energy </a:t>
            </a:r>
            <a:r>
              <a:rPr i="1" lang="en">
                <a:latin typeface="Manjari"/>
                <a:ea typeface="Manjari"/>
                <a:cs typeface="Manjari"/>
                <a:sym typeface="Manjari"/>
              </a:rPr>
              <a:t>and this distance is </a:t>
            </a:r>
            <a:r>
              <a:rPr b="1" i="1" lang="en">
                <a:latin typeface="Manjari"/>
                <a:ea typeface="Manjari"/>
                <a:cs typeface="Manjari"/>
                <a:sym typeface="Manjari"/>
              </a:rPr>
              <a:t>equilibrium distance</a:t>
            </a:r>
            <a:endParaRPr b="1" i="1">
              <a:latin typeface="Manjari"/>
              <a:ea typeface="Manjari"/>
              <a:cs typeface="Manjari"/>
              <a:sym typeface="Manjari"/>
            </a:endParaRPr>
          </a:p>
          <a:p>
            <a:pPr indent="0" lvl="0" marL="457200" rtl="0" algn="l">
              <a:spcBef>
                <a:spcPts val="0"/>
              </a:spcBef>
              <a:spcAft>
                <a:spcPts val="0"/>
              </a:spcAft>
              <a:buNone/>
            </a:pPr>
            <a:r>
              <a:t/>
            </a:r>
            <a:endParaRPr b="1" i="1">
              <a:latin typeface="Manjari"/>
              <a:ea typeface="Manjari"/>
              <a:cs typeface="Manjari"/>
              <a:sym typeface="Manjari"/>
            </a:endParaRPr>
          </a:p>
          <a:p>
            <a:pPr indent="-317500" lvl="0" marL="457200" rtl="0" algn="l">
              <a:spcBef>
                <a:spcPts val="0"/>
              </a:spcBef>
              <a:spcAft>
                <a:spcPts val="0"/>
              </a:spcAft>
              <a:buSzPts val="1400"/>
              <a:buFont typeface="Manjari"/>
              <a:buChar char="●"/>
            </a:pPr>
            <a:r>
              <a:rPr i="1" lang="en">
                <a:latin typeface="Manjari"/>
                <a:ea typeface="Manjari"/>
                <a:cs typeface="Manjari"/>
                <a:sym typeface="Manjari"/>
              </a:rPr>
              <a:t>Equilibrium Distance is </a:t>
            </a:r>
            <a:r>
              <a:rPr b="1" i="1" lang="en">
                <a:latin typeface="Manjari"/>
                <a:ea typeface="Manjari"/>
                <a:cs typeface="Manjari"/>
                <a:sym typeface="Manjari"/>
              </a:rPr>
              <a:t>1.5 angstrom </a:t>
            </a:r>
            <a:r>
              <a:rPr i="1" lang="en">
                <a:latin typeface="Manjari"/>
                <a:ea typeface="Manjari"/>
                <a:cs typeface="Manjari"/>
                <a:sym typeface="Manjari"/>
              </a:rPr>
              <a:t>obtaining by the plot</a:t>
            </a:r>
            <a:endParaRPr i="1">
              <a:latin typeface="Manjari"/>
              <a:ea typeface="Manjari"/>
              <a:cs typeface="Manjari"/>
              <a:sym typeface="Manjari"/>
            </a:endParaRPr>
          </a:p>
          <a:p>
            <a:pPr indent="0" lvl="0" marL="457200" rtl="0" algn="l">
              <a:spcBef>
                <a:spcPts val="0"/>
              </a:spcBef>
              <a:spcAft>
                <a:spcPts val="0"/>
              </a:spcAft>
              <a:buNone/>
            </a:pPr>
            <a:r>
              <a:t/>
            </a:r>
            <a:endParaRPr i="1">
              <a:latin typeface="Manjari"/>
              <a:ea typeface="Manjari"/>
              <a:cs typeface="Manjari"/>
              <a:sym typeface="Manjari"/>
            </a:endParaRPr>
          </a:p>
          <a:p>
            <a:pPr indent="-317500" lvl="0" marL="457200" rtl="0" algn="l">
              <a:spcBef>
                <a:spcPts val="0"/>
              </a:spcBef>
              <a:spcAft>
                <a:spcPts val="0"/>
              </a:spcAft>
              <a:buSzPts val="1400"/>
              <a:buFont typeface="Manjari"/>
              <a:buChar char="●"/>
            </a:pPr>
            <a:r>
              <a:rPr i="1" lang="en">
                <a:latin typeface="Manjari"/>
                <a:ea typeface="Manjari"/>
                <a:cs typeface="Manjari"/>
                <a:sym typeface="Manjari"/>
              </a:rPr>
              <a:t>Ground State Energy</a:t>
            </a:r>
            <a:r>
              <a:rPr i="1" lang="en">
                <a:latin typeface="Manjari"/>
                <a:ea typeface="Manjari"/>
                <a:cs typeface="Manjari"/>
                <a:sym typeface="Manjari"/>
              </a:rPr>
              <a:t> is </a:t>
            </a:r>
            <a:r>
              <a:rPr b="1" i="1" lang="en">
                <a:latin typeface="Manjari"/>
                <a:ea typeface="Manjari"/>
                <a:cs typeface="Manjari"/>
                <a:sym typeface="Manjari"/>
              </a:rPr>
              <a:t>-7.8821 Ha </a:t>
            </a:r>
            <a:r>
              <a:rPr i="1" lang="en">
                <a:latin typeface="Manjari"/>
                <a:ea typeface="Manjari"/>
                <a:cs typeface="Manjari"/>
                <a:sym typeface="Manjari"/>
              </a:rPr>
              <a:t>obtaining by the plot</a:t>
            </a:r>
            <a:endParaRPr b="1" i="1">
              <a:latin typeface="Manjari"/>
              <a:ea typeface="Manjari"/>
              <a:cs typeface="Manjari"/>
              <a:sym typeface="Manja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9"/>
                                        </p:tgtEl>
                                        <p:attrNameLst>
                                          <p:attrName>style.visibility</p:attrName>
                                        </p:attrNameLst>
                                      </p:cBhvr>
                                      <p:to>
                                        <p:strVal val="visible"/>
                                      </p:to>
                                    </p:set>
                                    <p:animEffect filter="fade" transition="in">
                                      <p:cBhvr>
                                        <p:cTn dur="1000"/>
                                        <p:tgtEl>
                                          <p:spTgt spid="2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7" name="Shape 2117"/>
        <p:cNvGrpSpPr/>
        <p:nvPr/>
      </p:nvGrpSpPr>
      <p:grpSpPr>
        <a:xfrm>
          <a:off x="0" y="0"/>
          <a:ext cx="0" cy="0"/>
          <a:chOff x="0" y="0"/>
          <a:chExt cx="0" cy="0"/>
        </a:xfrm>
      </p:grpSpPr>
      <p:sp>
        <p:nvSpPr>
          <p:cNvPr id="2118" name="Google Shape;2118;p92"/>
          <p:cNvSpPr txBox="1"/>
          <p:nvPr>
            <p:ph type="title"/>
          </p:nvPr>
        </p:nvSpPr>
        <p:spPr>
          <a:xfrm>
            <a:off x="50" y="71600"/>
            <a:ext cx="9144000" cy="541500"/>
          </a:xfrm>
          <a:prstGeom prst="rect">
            <a:avLst/>
          </a:prstGeom>
          <a:solidFill>
            <a:srgbClr val="F9CB9C"/>
          </a:solidFill>
        </p:spPr>
        <p:txBody>
          <a:bodyPr anchorCtr="0" anchor="b" bIns="91425" lIns="91425" spcFirstLastPara="1" rIns="91425" wrap="square" tIns="91425">
            <a:noAutofit/>
          </a:bodyPr>
          <a:lstStyle/>
          <a:p>
            <a:pPr indent="0" lvl="0" marL="0" rtl="0" algn="ctr">
              <a:spcBef>
                <a:spcPts val="0"/>
              </a:spcBef>
              <a:spcAft>
                <a:spcPts val="0"/>
              </a:spcAft>
              <a:buNone/>
            </a:pPr>
            <a:r>
              <a:rPr lang="en"/>
              <a:t>The Two Qubit Reduction</a:t>
            </a:r>
            <a:endParaRPr/>
          </a:p>
        </p:txBody>
      </p:sp>
      <p:sp>
        <p:nvSpPr>
          <p:cNvPr id="2119" name="Google Shape;2119;p92"/>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0" name="Google Shape;2120;p92"/>
          <p:cNvPicPr preferRelativeResize="0"/>
          <p:nvPr/>
        </p:nvPicPr>
        <p:blipFill>
          <a:blip r:embed="rId3">
            <a:alphaModFix/>
          </a:blip>
          <a:stretch>
            <a:fillRect/>
          </a:stretch>
        </p:blipFill>
        <p:spPr>
          <a:xfrm>
            <a:off x="98075" y="682550"/>
            <a:ext cx="6618574" cy="4283125"/>
          </a:xfrm>
          <a:prstGeom prst="rect">
            <a:avLst/>
          </a:prstGeom>
          <a:noFill/>
          <a:ln cap="flat" cmpd="sng" w="28575">
            <a:solidFill>
              <a:schemeClr val="accent2"/>
            </a:solidFill>
            <a:prstDash val="solid"/>
            <a:round/>
            <a:headEnd len="sm" w="sm" type="none"/>
            <a:tailEnd len="sm" w="sm" type="none"/>
          </a:ln>
        </p:spPr>
      </p:pic>
      <p:sp>
        <p:nvSpPr>
          <p:cNvPr id="2121" name="Google Shape;2121;p92"/>
          <p:cNvSpPr txBox="1"/>
          <p:nvPr/>
        </p:nvSpPr>
        <p:spPr>
          <a:xfrm>
            <a:off x="6853450" y="725025"/>
            <a:ext cx="2216100" cy="461700"/>
          </a:xfrm>
          <a:prstGeom prst="rect">
            <a:avLst/>
          </a:prstGeom>
          <a:solidFill>
            <a:srgbClr val="93C47D"/>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anjari"/>
                <a:ea typeface="Manjari"/>
                <a:cs typeface="Manjari"/>
                <a:sym typeface="Manjari"/>
              </a:rPr>
              <a:t>   Major Interface</a:t>
            </a:r>
            <a:endParaRPr b="1" sz="1800">
              <a:latin typeface="Manjari"/>
              <a:ea typeface="Manjari"/>
              <a:cs typeface="Manjari"/>
              <a:sym typeface="Manjari"/>
            </a:endParaRPr>
          </a:p>
        </p:txBody>
      </p:sp>
      <p:sp>
        <p:nvSpPr>
          <p:cNvPr id="2122" name="Google Shape;2122;p92"/>
          <p:cNvSpPr txBox="1"/>
          <p:nvPr/>
        </p:nvSpPr>
        <p:spPr>
          <a:xfrm>
            <a:off x="6853450" y="1190125"/>
            <a:ext cx="2216100" cy="2770500"/>
          </a:xfrm>
          <a:prstGeom prst="rect">
            <a:avLst/>
          </a:prstGeom>
          <a:solidFill>
            <a:srgbClr val="B6D7A8"/>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njari"/>
              <a:buChar char="●"/>
            </a:pPr>
            <a:r>
              <a:rPr i="1" lang="en">
                <a:latin typeface="Manjari"/>
                <a:ea typeface="Manjari"/>
                <a:cs typeface="Manjari"/>
                <a:sym typeface="Manjari"/>
              </a:rPr>
              <a:t>Using two qubit reduction gives same result but then, two qubits have been trapped from Pauli String.</a:t>
            </a:r>
            <a:endParaRPr i="1">
              <a:latin typeface="Manjari"/>
              <a:ea typeface="Manjari"/>
              <a:cs typeface="Manjari"/>
              <a:sym typeface="Manjari"/>
            </a:endParaRPr>
          </a:p>
          <a:p>
            <a:pPr indent="0" lvl="0" marL="457200" rtl="0" algn="l">
              <a:spcBef>
                <a:spcPts val="0"/>
              </a:spcBef>
              <a:spcAft>
                <a:spcPts val="0"/>
              </a:spcAft>
              <a:buNone/>
            </a:pPr>
            <a:r>
              <a:t/>
            </a:r>
            <a:endParaRPr i="1">
              <a:latin typeface="Manjari"/>
              <a:ea typeface="Manjari"/>
              <a:cs typeface="Manjari"/>
              <a:sym typeface="Manjari"/>
            </a:endParaRPr>
          </a:p>
          <a:p>
            <a:pPr indent="-317500" lvl="0" marL="457200" rtl="0" algn="l">
              <a:spcBef>
                <a:spcPts val="0"/>
              </a:spcBef>
              <a:spcAft>
                <a:spcPts val="0"/>
              </a:spcAft>
              <a:buSzPts val="1400"/>
              <a:buFont typeface="Manjari"/>
              <a:buChar char="●"/>
            </a:pPr>
            <a:r>
              <a:rPr i="1" lang="en">
                <a:latin typeface="Manjari"/>
                <a:ea typeface="Manjari"/>
                <a:cs typeface="Manjari"/>
                <a:sym typeface="Manjari"/>
              </a:rPr>
              <a:t>The Result are very good match upto two </a:t>
            </a:r>
            <a:r>
              <a:rPr i="1" lang="en">
                <a:latin typeface="Manjari"/>
                <a:ea typeface="Manjari"/>
                <a:cs typeface="Manjari"/>
                <a:sym typeface="Manjari"/>
              </a:rPr>
              <a:t>decimal</a:t>
            </a:r>
            <a:r>
              <a:rPr i="1" lang="en">
                <a:latin typeface="Manjari"/>
                <a:ea typeface="Manjari"/>
                <a:cs typeface="Manjari"/>
                <a:sym typeface="Manjari"/>
              </a:rPr>
              <a:t> places with exact Ground State Energy</a:t>
            </a:r>
            <a:endParaRPr i="1">
              <a:latin typeface="Manjari"/>
              <a:ea typeface="Manjari"/>
              <a:cs typeface="Manjari"/>
              <a:sym typeface="Manja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8"/>
                                        </p:tgtEl>
                                        <p:attrNameLst>
                                          <p:attrName>style.visibility</p:attrName>
                                        </p:attrNameLst>
                                      </p:cBhvr>
                                      <p:to>
                                        <p:strVal val="visible"/>
                                      </p:to>
                                    </p:set>
                                    <p:animEffect filter="fade" transition="in">
                                      <p:cBhvr>
                                        <p:cTn dur="1000"/>
                                        <p:tgtEl>
                                          <p:spTgt spid="2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6" name="Shape 2126"/>
        <p:cNvGrpSpPr/>
        <p:nvPr/>
      </p:nvGrpSpPr>
      <p:grpSpPr>
        <a:xfrm>
          <a:off x="0" y="0"/>
          <a:ext cx="0" cy="0"/>
          <a:chOff x="0" y="0"/>
          <a:chExt cx="0" cy="0"/>
        </a:xfrm>
      </p:grpSpPr>
      <p:sp>
        <p:nvSpPr>
          <p:cNvPr id="2127" name="Google Shape;2127;p93"/>
          <p:cNvSpPr txBox="1"/>
          <p:nvPr>
            <p:ph type="title"/>
          </p:nvPr>
        </p:nvSpPr>
        <p:spPr>
          <a:xfrm>
            <a:off x="68400" y="85275"/>
            <a:ext cx="9014700" cy="541500"/>
          </a:xfrm>
          <a:prstGeom prst="rect">
            <a:avLst/>
          </a:prstGeom>
          <a:solidFill>
            <a:srgbClr val="F9CB9C"/>
          </a:solidFill>
        </p:spPr>
        <p:txBody>
          <a:bodyPr anchorCtr="0" anchor="b" bIns="91425" lIns="91425" spcFirstLastPara="1" rIns="91425" wrap="square" tIns="91425">
            <a:noAutofit/>
          </a:bodyPr>
          <a:lstStyle/>
          <a:p>
            <a:pPr indent="0" lvl="0" marL="0" rtl="0" algn="ctr">
              <a:spcBef>
                <a:spcPts val="0"/>
              </a:spcBef>
              <a:spcAft>
                <a:spcPts val="0"/>
              </a:spcAft>
              <a:buNone/>
            </a:pPr>
            <a:r>
              <a:rPr lang="en"/>
              <a:t>Qubit Tapering using Symmetries</a:t>
            </a:r>
            <a:endParaRPr/>
          </a:p>
        </p:txBody>
      </p:sp>
      <p:sp>
        <p:nvSpPr>
          <p:cNvPr id="2128" name="Google Shape;2128;p93"/>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93"/>
          <p:cNvSpPr txBox="1"/>
          <p:nvPr/>
        </p:nvSpPr>
        <p:spPr>
          <a:xfrm>
            <a:off x="819850" y="1299550"/>
            <a:ext cx="6772500" cy="554100"/>
          </a:xfrm>
          <a:prstGeom prst="rect">
            <a:avLst/>
          </a:prstGeom>
          <a:solidFill>
            <a:srgbClr val="93C47D"/>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                                                 </a:t>
            </a:r>
            <a:r>
              <a:rPr b="1" lang="en" sz="2400">
                <a:latin typeface="Manjari"/>
                <a:ea typeface="Manjari"/>
                <a:cs typeface="Manjari"/>
                <a:sym typeface="Manjari"/>
              </a:rPr>
              <a:t>Major Interface</a:t>
            </a:r>
            <a:endParaRPr b="1" sz="2400">
              <a:latin typeface="Manjari"/>
              <a:ea typeface="Manjari"/>
              <a:cs typeface="Manjari"/>
              <a:sym typeface="Manjari"/>
            </a:endParaRPr>
          </a:p>
        </p:txBody>
      </p:sp>
      <p:sp>
        <p:nvSpPr>
          <p:cNvPr id="2130" name="Google Shape;2130;p93"/>
          <p:cNvSpPr txBox="1"/>
          <p:nvPr/>
        </p:nvSpPr>
        <p:spPr>
          <a:xfrm>
            <a:off x="834450" y="1853650"/>
            <a:ext cx="6772500" cy="2124000"/>
          </a:xfrm>
          <a:prstGeom prst="rect">
            <a:avLst/>
          </a:prstGeom>
          <a:solidFill>
            <a:srgbClr val="B6D7A8"/>
          </a:solid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anjari"/>
              <a:buChar char="❏"/>
            </a:pPr>
            <a:r>
              <a:rPr i="1" lang="en" sz="1800">
                <a:latin typeface="Manjari"/>
                <a:ea typeface="Manjari"/>
                <a:cs typeface="Manjari"/>
                <a:sym typeface="Manjari"/>
              </a:rPr>
              <a:t>No of qubits are reduced from </a:t>
            </a:r>
            <a:r>
              <a:rPr b="1" i="1" lang="en" sz="1800">
                <a:latin typeface="Manjari"/>
                <a:ea typeface="Manjari"/>
                <a:cs typeface="Manjari"/>
                <a:sym typeface="Manjari"/>
              </a:rPr>
              <a:t>12 </a:t>
            </a:r>
            <a:r>
              <a:rPr i="1" lang="en" sz="1800">
                <a:latin typeface="Manjari"/>
                <a:ea typeface="Manjari"/>
                <a:cs typeface="Manjari"/>
                <a:sym typeface="Manjari"/>
              </a:rPr>
              <a:t>to </a:t>
            </a:r>
            <a:r>
              <a:rPr b="1" i="1" lang="en" sz="1800">
                <a:latin typeface="Manjari"/>
                <a:ea typeface="Manjari"/>
                <a:cs typeface="Manjari"/>
                <a:sym typeface="Manjari"/>
              </a:rPr>
              <a:t>8 </a:t>
            </a:r>
            <a:r>
              <a:rPr i="1" lang="en" sz="1800">
                <a:latin typeface="Manjari"/>
                <a:ea typeface="Manjari"/>
                <a:cs typeface="Manjari"/>
                <a:sym typeface="Manjari"/>
              </a:rPr>
              <a:t>by tapering off 4 qubits in the standard STO-3G basis</a:t>
            </a:r>
            <a:endParaRPr i="1" sz="1800">
              <a:latin typeface="Manjari"/>
              <a:ea typeface="Manjari"/>
              <a:cs typeface="Manjari"/>
              <a:sym typeface="Manjari"/>
            </a:endParaRPr>
          </a:p>
          <a:p>
            <a:pPr indent="0" lvl="0" marL="0" rtl="0" algn="l">
              <a:spcBef>
                <a:spcPts val="0"/>
              </a:spcBef>
              <a:spcAft>
                <a:spcPts val="0"/>
              </a:spcAft>
              <a:buNone/>
            </a:pPr>
            <a:r>
              <a:t/>
            </a:r>
            <a:endParaRPr i="1" sz="1800">
              <a:latin typeface="Manjari"/>
              <a:ea typeface="Manjari"/>
              <a:cs typeface="Manjari"/>
              <a:sym typeface="Manjari"/>
            </a:endParaRPr>
          </a:p>
          <a:p>
            <a:pPr indent="-342900" lvl="0" marL="457200" rtl="0" algn="l">
              <a:spcBef>
                <a:spcPts val="0"/>
              </a:spcBef>
              <a:spcAft>
                <a:spcPts val="0"/>
              </a:spcAft>
              <a:buSzPts val="1800"/>
              <a:buFont typeface="Manjari"/>
              <a:buChar char="❏"/>
            </a:pPr>
            <a:r>
              <a:rPr i="1" lang="en" sz="1800">
                <a:latin typeface="Manjari"/>
                <a:ea typeface="Manjari"/>
                <a:cs typeface="Manjari"/>
                <a:sym typeface="Manjari"/>
              </a:rPr>
              <a:t>After Tapering off exact Ground state Energy is -</a:t>
            </a:r>
            <a:r>
              <a:rPr b="1" i="1" lang="en" sz="1800">
                <a:latin typeface="Manjari"/>
                <a:ea typeface="Manjari"/>
                <a:cs typeface="Manjari"/>
                <a:sym typeface="Manjari"/>
              </a:rPr>
              <a:t>7.66 Ha</a:t>
            </a:r>
            <a:r>
              <a:rPr i="1" lang="en" sz="1800">
                <a:latin typeface="Manjari"/>
                <a:ea typeface="Manjari"/>
                <a:cs typeface="Manjari"/>
                <a:sym typeface="Manjari"/>
              </a:rPr>
              <a:t> with equilibrium distance </a:t>
            </a:r>
            <a:r>
              <a:rPr b="1" i="1" lang="en" sz="1800">
                <a:latin typeface="Manjari"/>
                <a:ea typeface="Manjari"/>
                <a:cs typeface="Manjari"/>
                <a:sym typeface="Manjari"/>
              </a:rPr>
              <a:t>1.55 angstrom</a:t>
            </a:r>
            <a:r>
              <a:rPr i="1" lang="en" sz="1800">
                <a:latin typeface="Manjari"/>
                <a:ea typeface="Manjari"/>
                <a:cs typeface="Manjari"/>
                <a:sym typeface="Manjari"/>
              </a:rPr>
              <a:t> which is same as </a:t>
            </a:r>
            <a:r>
              <a:rPr i="1" lang="en" sz="1800">
                <a:latin typeface="Manjari"/>
                <a:ea typeface="Manjari"/>
                <a:cs typeface="Manjari"/>
                <a:sym typeface="Manjari"/>
              </a:rPr>
              <a:t>previous</a:t>
            </a:r>
            <a:r>
              <a:rPr i="1" lang="en" sz="1800">
                <a:latin typeface="Manjari"/>
                <a:ea typeface="Manjari"/>
                <a:cs typeface="Manjari"/>
                <a:sym typeface="Manjari"/>
              </a:rPr>
              <a:t> result</a:t>
            </a:r>
            <a:endParaRPr i="1" sz="1800">
              <a:latin typeface="Manjari"/>
              <a:ea typeface="Manjari"/>
              <a:cs typeface="Manjari"/>
              <a:sym typeface="Manjari"/>
            </a:endParaRPr>
          </a:p>
          <a:p>
            <a:pPr indent="0" lvl="0" marL="0" rtl="0" algn="l">
              <a:spcBef>
                <a:spcPts val="0"/>
              </a:spcBef>
              <a:spcAft>
                <a:spcPts val="0"/>
              </a:spcAft>
              <a:buNone/>
            </a:pPr>
            <a:r>
              <a:rPr i="1" lang="en" sz="1800">
                <a:latin typeface="Manjari"/>
                <a:ea typeface="Manjari"/>
                <a:cs typeface="Manjari"/>
                <a:sym typeface="Manjari"/>
              </a:rPr>
              <a:t>       (In the QML package of Pennylane)</a:t>
            </a:r>
            <a:endParaRPr i="1" sz="1800">
              <a:latin typeface="Manjari"/>
              <a:ea typeface="Manjari"/>
              <a:cs typeface="Manjari"/>
              <a:sym typeface="Manja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7"/>
                                        </p:tgtEl>
                                        <p:attrNameLst>
                                          <p:attrName>style.visibility</p:attrName>
                                        </p:attrNameLst>
                                      </p:cBhvr>
                                      <p:to>
                                        <p:strVal val="visible"/>
                                      </p:to>
                                    </p:set>
                                    <p:animEffect filter="fade" transition="in">
                                      <p:cBhvr>
                                        <p:cTn dur="1000"/>
                                        <p:tgtEl>
                                          <p:spTgt spid="2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4" name="Shape 2134"/>
        <p:cNvGrpSpPr/>
        <p:nvPr/>
      </p:nvGrpSpPr>
      <p:grpSpPr>
        <a:xfrm>
          <a:off x="0" y="0"/>
          <a:ext cx="0" cy="0"/>
          <a:chOff x="0" y="0"/>
          <a:chExt cx="0" cy="0"/>
        </a:xfrm>
      </p:grpSpPr>
      <p:sp>
        <p:nvSpPr>
          <p:cNvPr id="2135" name="Google Shape;2135;p94"/>
          <p:cNvSpPr txBox="1"/>
          <p:nvPr>
            <p:ph type="title"/>
          </p:nvPr>
        </p:nvSpPr>
        <p:spPr>
          <a:xfrm>
            <a:off x="1569450" y="2001675"/>
            <a:ext cx="60051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2136" name="Google Shape;2136;p94"/>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t/>
            </a:r>
            <a:endParaRPr/>
          </a:p>
        </p:txBody>
      </p:sp>
      <p:sp>
        <p:nvSpPr>
          <p:cNvPr id="2137" name="Google Shape;2137;p94"/>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5"/>
                                        </p:tgtEl>
                                        <p:attrNameLst>
                                          <p:attrName>style.visibility</p:attrName>
                                        </p:attrNameLst>
                                      </p:cBhvr>
                                      <p:to>
                                        <p:strVal val="visible"/>
                                      </p:to>
                                    </p:set>
                                    <p:animEffect filter="fade" transition="in">
                                      <p:cBhvr>
                                        <p:cTn dur="1000"/>
                                        <p:tgtEl>
                                          <p:spTgt spid="2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77"/>
          <p:cNvSpPr txBox="1"/>
          <p:nvPr/>
        </p:nvSpPr>
        <p:spPr>
          <a:xfrm>
            <a:off x="1573050" y="574350"/>
            <a:ext cx="5259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latin typeface="Hammersmith One"/>
                <a:ea typeface="Hammersmith One"/>
                <a:cs typeface="Hammersmith One"/>
                <a:sym typeface="Hammersmith One"/>
              </a:rPr>
              <a:t>Abstract</a:t>
            </a:r>
            <a:endParaRPr b="1" sz="2600">
              <a:latin typeface="Hammersmith One"/>
              <a:ea typeface="Hammersmith One"/>
              <a:cs typeface="Hammersmith One"/>
              <a:sym typeface="Hammersmith One"/>
            </a:endParaRPr>
          </a:p>
        </p:txBody>
      </p:sp>
      <p:sp>
        <p:nvSpPr>
          <p:cNvPr id="1997" name="Google Shape;1997;p77"/>
          <p:cNvSpPr txBox="1"/>
          <p:nvPr/>
        </p:nvSpPr>
        <p:spPr>
          <a:xfrm>
            <a:off x="1110150" y="1718775"/>
            <a:ext cx="5915100" cy="24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Manjari"/>
                <a:ea typeface="Manjari"/>
                <a:cs typeface="Manjari"/>
                <a:sym typeface="Manjari"/>
              </a:rPr>
              <a:t>We test the parity mapping algorithm of VQE to solve the ground state energy of the LiH molecule. We further use the two qubit reduction by using the Z2 logical symmetry to reduce the no. of qubits and compare with the exact energy. Further, we exploit the more general point group symmetries of the molecule to taper off more qubits for the simulation using QML package of pennylane. We present our results followed by the conclusion.</a:t>
            </a:r>
            <a:endParaRPr sz="1700">
              <a:latin typeface="Manjari"/>
              <a:ea typeface="Manjari"/>
              <a:cs typeface="Manjari"/>
              <a:sym typeface="Manjari"/>
            </a:endParaRPr>
          </a:p>
          <a:p>
            <a:pPr indent="0" lvl="0" marL="0" rtl="0" algn="l">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95"/>
          <p:cNvSpPr txBox="1"/>
          <p:nvPr/>
        </p:nvSpPr>
        <p:spPr>
          <a:xfrm>
            <a:off x="560850" y="506150"/>
            <a:ext cx="8125500" cy="24012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Manjari"/>
              <a:buChar char="❖"/>
            </a:pPr>
            <a:r>
              <a:rPr lang="en" sz="1800">
                <a:latin typeface="Manjari"/>
                <a:ea typeface="Manjari"/>
                <a:cs typeface="Manjari"/>
                <a:sym typeface="Manjari"/>
              </a:rPr>
              <a:t>Parity</a:t>
            </a:r>
            <a:r>
              <a:rPr lang="en" sz="1800">
                <a:latin typeface="Manjari"/>
                <a:ea typeface="Manjari"/>
                <a:cs typeface="Manjari"/>
                <a:sym typeface="Manjari"/>
              </a:rPr>
              <a:t> Mapping is an excellent method to simulate ground state energy of the molecule by using VQE</a:t>
            </a:r>
            <a:endParaRPr sz="1800">
              <a:latin typeface="Manjari"/>
              <a:ea typeface="Manjari"/>
              <a:cs typeface="Manjari"/>
              <a:sym typeface="Manjari"/>
            </a:endParaRPr>
          </a:p>
          <a:p>
            <a:pPr indent="0" lvl="0" marL="0" rtl="0" algn="l">
              <a:spcBef>
                <a:spcPts val="0"/>
              </a:spcBef>
              <a:spcAft>
                <a:spcPts val="0"/>
              </a:spcAft>
              <a:buNone/>
            </a:pPr>
            <a:r>
              <a:t/>
            </a:r>
            <a:endParaRPr sz="1800">
              <a:latin typeface="Manjari"/>
              <a:ea typeface="Manjari"/>
              <a:cs typeface="Manjari"/>
              <a:sym typeface="Manjari"/>
            </a:endParaRPr>
          </a:p>
          <a:p>
            <a:pPr indent="-342900" lvl="0" marL="457200" rtl="0" algn="l">
              <a:spcBef>
                <a:spcPts val="0"/>
              </a:spcBef>
              <a:spcAft>
                <a:spcPts val="0"/>
              </a:spcAft>
              <a:buSzPts val="1800"/>
              <a:buFont typeface="Manjari"/>
              <a:buChar char="❖"/>
            </a:pPr>
            <a:r>
              <a:rPr lang="en" sz="1800">
                <a:latin typeface="Manjari"/>
                <a:ea typeface="Manjari"/>
                <a:cs typeface="Manjari"/>
                <a:sym typeface="Manjari"/>
              </a:rPr>
              <a:t>The two qubit Reduction Method is enhanced version of Parity Mapping with two qubit tapered  such that result is almost same with exact value.</a:t>
            </a:r>
            <a:endParaRPr sz="1800">
              <a:latin typeface="Manjari"/>
              <a:ea typeface="Manjari"/>
              <a:cs typeface="Manjari"/>
              <a:sym typeface="Manjari"/>
            </a:endParaRPr>
          </a:p>
          <a:p>
            <a:pPr indent="0" lvl="0" marL="0" rtl="0" algn="l">
              <a:spcBef>
                <a:spcPts val="0"/>
              </a:spcBef>
              <a:spcAft>
                <a:spcPts val="0"/>
              </a:spcAft>
              <a:buNone/>
            </a:pPr>
            <a:r>
              <a:t/>
            </a:r>
            <a:endParaRPr sz="1800">
              <a:latin typeface="Manjari"/>
              <a:ea typeface="Manjari"/>
              <a:cs typeface="Manjari"/>
              <a:sym typeface="Manjari"/>
            </a:endParaRPr>
          </a:p>
          <a:p>
            <a:pPr indent="-342900" lvl="0" marL="457200" rtl="0" algn="l">
              <a:spcBef>
                <a:spcPts val="0"/>
              </a:spcBef>
              <a:spcAft>
                <a:spcPts val="0"/>
              </a:spcAft>
              <a:buSzPts val="1800"/>
              <a:buFont typeface="Manjari"/>
              <a:buChar char="❖"/>
            </a:pPr>
            <a:r>
              <a:rPr lang="en" sz="1800">
                <a:latin typeface="Manjari"/>
                <a:ea typeface="Manjari"/>
                <a:cs typeface="Manjari"/>
                <a:sym typeface="Manjari"/>
              </a:rPr>
              <a:t>Point Group Symmetry can be used to taper off  more </a:t>
            </a:r>
            <a:r>
              <a:rPr lang="en" sz="1800">
                <a:latin typeface="Manjari"/>
                <a:ea typeface="Manjari"/>
                <a:cs typeface="Manjari"/>
                <a:sym typeface="Manjari"/>
              </a:rPr>
              <a:t>operators, thereby</a:t>
            </a:r>
            <a:r>
              <a:rPr lang="en" sz="1800">
                <a:latin typeface="Manjari"/>
                <a:ea typeface="Manjari"/>
                <a:cs typeface="Manjari"/>
                <a:sym typeface="Manjari"/>
              </a:rPr>
              <a:t> off more qubits requiring the less no. of qubits for simulation.</a:t>
            </a:r>
            <a:endParaRPr sz="1800">
              <a:latin typeface="Manjari"/>
              <a:ea typeface="Manjari"/>
              <a:cs typeface="Manjari"/>
              <a:sym typeface="Manja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96"/>
          <p:cNvSpPr txBox="1"/>
          <p:nvPr/>
        </p:nvSpPr>
        <p:spPr>
          <a:xfrm>
            <a:off x="1240200" y="266350"/>
            <a:ext cx="58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anjari"/>
                <a:ea typeface="Manjari"/>
                <a:cs typeface="Manjari"/>
                <a:sym typeface="Manjari"/>
              </a:rPr>
              <a:t>References:</a:t>
            </a:r>
            <a:endParaRPr b="1">
              <a:latin typeface="Manjari"/>
              <a:ea typeface="Manjari"/>
              <a:cs typeface="Manjari"/>
              <a:sym typeface="Manjari"/>
            </a:endParaRPr>
          </a:p>
        </p:txBody>
      </p:sp>
      <p:sp>
        <p:nvSpPr>
          <p:cNvPr id="2148" name="Google Shape;2148;p96"/>
          <p:cNvSpPr txBox="1"/>
          <p:nvPr/>
        </p:nvSpPr>
        <p:spPr>
          <a:xfrm>
            <a:off x="1240200" y="786175"/>
            <a:ext cx="69975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5D6879"/>
                </a:solidFill>
              </a:rPr>
              <a:t>[1]</a:t>
            </a:r>
            <a:endParaRPr sz="1100">
              <a:solidFill>
                <a:srgbClr val="5D6879"/>
              </a:solidFill>
            </a:endParaRPr>
          </a:p>
          <a:p>
            <a:pPr indent="0" lvl="0" marL="0" rtl="0" algn="l">
              <a:spcBef>
                <a:spcPts val="0"/>
              </a:spcBef>
              <a:spcAft>
                <a:spcPts val="0"/>
              </a:spcAft>
              <a:buNone/>
            </a:pPr>
            <a:r>
              <a:rPr lang="en" sz="1100">
                <a:solidFill>
                  <a:srgbClr val="5D6879"/>
                </a:solidFill>
              </a:rPr>
              <a:t>Ville Bergholm et al. “PennyLane: Automatic differentiation of hybrid quantum-classical computations”. In: (Nov. 2018). </a:t>
            </a:r>
            <a:endParaRPr sz="1100">
              <a:solidFill>
                <a:srgbClr val="5D6879"/>
              </a:solidFill>
            </a:endParaRPr>
          </a:p>
          <a:p>
            <a:pPr indent="0" lvl="0" marL="0" rtl="0" algn="l">
              <a:spcBef>
                <a:spcPts val="0"/>
              </a:spcBef>
              <a:spcAft>
                <a:spcPts val="0"/>
              </a:spcAft>
              <a:buNone/>
            </a:pPr>
            <a:r>
              <a:rPr lang="en" sz="1100">
                <a:solidFill>
                  <a:srgbClr val="5D6879"/>
                </a:solidFill>
              </a:rPr>
              <a:t>arXiv: 1811.04968</a:t>
            </a:r>
            <a:r>
              <a:rPr lang="en" sz="1100">
                <a:solidFill>
                  <a:srgbClr val="5D6879"/>
                </a:solidFill>
                <a:latin typeface="Courier New"/>
                <a:ea typeface="Courier New"/>
                <a:cs typeface="Courier New"/>
                <a:sym typeface="Courier New"/>
              </a:rPr>
              <a:t>[quant-ph]</a:t>
            </a:r>
            <a:endParaRPr sz="1100">
              <a:solidFill>
                <a:srgbClr val="5D6879"/>
              </a:solidFill>
            </a:endParaRPr>
          </a:p>
          <a:p>
            <a:pPr indent="0" lvl="0" marL="0" rtl="0" algn="l">
              <a:spcBef>
                <a:spcPts val="0"/>
              </a:spcBef>
              <a:spcAft>
                <a:spcPts val="0"/>
              </a:spcAft>
              <a:buNone/>
            </a:pPr>
            <a:r>
              <a:t/>
            </a:r>
            <a:endParaRPr sz="1100">
              <a:solidFill>
                <a:srgbClr val="5D6879"/>
              </a:solidFill>
            </a:endParaRPr>
          </a:p>
          <a:p>
            <a:pPr indent="0" lvl="0" marL="0" rtl="0" algn="l">
              <a:spcBef>
                <a:spcPts val="0"/>
              </a:spcBef>
              <a:spcAft>
                <a:spcPts val="0"/>
              </a:spcAft>
              <a:buNone/>
            </a:pPr>
            <a:r>
              <a:rPr lang="en" sz="1100">
                <a:solidFill>
                  <a:srgbClr val="5D6879"/>
                </a:solidFill>
              </a:rPr>
              <a:t>[2]</a:t>
            </a:r>
            <a:endParaRPr sz="1100">
              <a:solidFill>
                <a:srgbClr val="5D6879"/>
              </a:solidFill>
            </a:endParaRPr>
          </a:p>
          <a:p>
            <a:pPr indent="0" lvl="0" marL="0" rtl="0" algn="l">
              <a:spcBef>
                <a:spcPts val="0"/>
              </a:spcBef>
              <a:spcAft>
                <a:spcPts val="0"/>
              </a:spcAft>
              <a:buNone/>
            </a:pPr>
            <a:r>
              <a:rPr lang="en" sz="1100">
                <a:solidFill>
                  <a:srgbClr val="5D6879"/>
                </a:solidFill>
              </a:rPr>
              <a:t>Dmitry A. Fedorov et al. “VQE method: a short survey and recent developments”. In:Materials Theory 6.1, 2 (Dec. 2022), p. 2. </a:t>
            </a:r>
            <a:endParaRPr sz="1100">
              <a:solidFill>
                <a:srgbClr val="5D6879"/>
              </a:solidFill>
            </a:endParaRPr>
          </a:p>
          <a:p>
            <a:pPr indent="0" lvl="0" marL="0" rtl="0" algn="l">
              <a:spcBef>
                <a:spcPts val="0"/>
              </a:spcBef>
              <a:spcAft>
                <a:spcPts val="0"/>
              </a:spcAft>
              <a:buNone/>
            </a:pPr>
            <a:r>
              <a:rPr lang="en" sz="1100">
                <a:solidFill>
                  <a:srgbClr val="5D6879"/>
                </a:solidFill>
              </a:rPr>
              <a:t>doi:10.1186/s41313- 021- 00032- 6, arXiv: 2103.08505</a:t>
            </a:r>
            <a:r>
              <a:rPr lang="en" sz="1100">
                <a:solidFill>
                  <a:srgbClr val="5D6879"/>
                </a:solidFill>
                <a:latin typeface="Courier New"/>
                <a:ea typeface="Courier New"/>
                <a:cs typeface="Courier New"/>
                <a:sym typeface="Courier New"/>
              </a:rPr>
              <a:t>[quant-ph]</a:t>
            </a:r>
            <a:r>
              <a:rPr lang="en" sz="1100">
                <a:solidFill>
                  <a:srgbClr val="5D6879"/>
                </a:solidFill>
              </a:rPr>
              <a:t>.</a:t>
            </a:r>
            <a:endParaRPr sz="1100">
              <a:solidFill>
                <a:srgbClr val="5D6879"/>
              </a:solidFill>
            </a:endParaRPr>
          </a:p>
          <a:p>
            <a:pPr indent="0" lvl="0" marL="0" rtl="0" algn="l">
              <a:spcBef>
                <a:spcPts val="0"/>
              </a:spcBef>
              <a:spcAft>
                <a:spcPts val="0"/>
              </a:spcAft>
              <a:buNone/>
            </a:pPr>
            <a:r>
              <a:t/>
            </a:r>
            <a:endParaRPr sz="1100">
              <a:solidFill>
                <a:srgbClr val="5D6879"/>
              </a:solidFill>
            </a:endParaRPr>
          </a:p>
          <a:p>
            <a:pPr indent="0" lvl="0" marL="0" rtl="0" algn="l">
              <a:spcBef>
                <a:spcPts val="0"/>
              </a:spcBef>
              <a:spcAft>
                <a:spcPts val="0"/>
              </a:spcAft>
              <a:buNone/>
            </a:pPr>
            <a:r>
              <a:rPr lang="en" sz="1100">
                <a:solidFill>
                  <a:srgbClr val="5D6879"/>
                </a:solidFill>
              </a:rPr>
              <a:t>[3]</a:t>
            </a:r>
            <a:endParaRPr sz="1100">
              <a:solidFill>
                <a:srgbClr val="5D6879"/>
              </a:solidFill>
            </a:endParaRPr>
          </a:p>
          <a:p>
            <a:pPr indent="0" lvl="0" marL="0" rtl="0" algn="l">
              <a:spcBef>
                <a:spcPts val="0"/>
              </a:spcBef>
              <a:spcAft>
                <a:spcPts val="0"/>
              </a:spcAft>
              <a:buNone/>
            </a:pPr>
            <a:r>
              <a:rPr lang="en" sz="1100">
                <a:solidFill>
                  <a:srgbClr val="5D6879"/>
                </a:solidFill>
              </a:rPr>
              <a:t>Qiskit contributors. </a:t>
            </a:r>
            <a:r>
              <a:rPr i="1" lang="en" sz="1100">
                <a:solidFill>
                  <a:srgbClr val="5D6879"/>
                </a:solidFill>
              </a:rPr>
              <a:t>Qiskit: An Open-source Framework for Quantum Computing</a:t>
            </a:r>
            <a:r>
              <a:rPr lang="en" sz="1100">
                <a:solidFill>
                  <a:srgbClr val="5D6879"/>
                </a:solidFill>
              </a:rPr>
              <a:t>. 2023. </a:t>
            </a:r>
            <a:endParaRPr sz="1100">
              <a:solidFill>
                <a:srgbClr val="5D6879"/>
              </a:solidFill>
            </a:endParaRPr>
          </a:p>
          <a:p>
            <a:pPr indent="0" lvl="0" marL="0" rtl="0" algn="l">
              <a:spcBef>
                <a:spcPts val="0"/>
              </a:spcBef>
              <a:spcAft>
                <a:spcPts val="0"/>
              </a:spcAft>
              <a:buNone/>
            </a:pPr>
            <a:r>
              <a:rPr lang="en" sz="1100">
                <a:solidFill>
                  <a:srgbClr val="5D6879"/>
                </a:solidFill>
              </a:rPr>
              <a:t>Doi: 10.5281/zenodo.2573505.</a:t>
            </a:r>
            <a:endParaRPr sz="1100">
              <a:solidFill>
                <a:srgbClr val="5D6879"/>
              </a:solidFill>
            </a:endParaRPr>
          </a:p>
          <a:p>
            <a:pPr indent="0" lvl="0" marL="0" rtl="0" algn="l">
              <a:spcBef>
                <a:spcPts val="0"/>
              </a:spcBef>
              <a:spcAft>
                <a:spcPts val="0"/>
              </a:spcAft>
              <a:buNone/>
            </a:pPr>
            <a:r>
              <a:t/>
            </a:r>
            <a:endParaRPr sz="1100">
              <a:solidFill>
                <a:srgbClr val="5D6879"/>
              </a:solidFill>
            </a:endParaRPr>
          </a:p>
          <a:p>
            <a:pPr indent="0" lvl="0" marL="0" rtl="0" algn="l">
              <a:spcBef>
                <a:spcPts val="0"/>
              </a:spcBef>
              <a:spcAft>
                <a:spcPts val="0"/>
              </a:spcAft>
              <a:buNone/>
            </a:pPr>
            <a:r>
              <a:rPr lang="en" sz="1100">
                <a:solidFill>
                  <a:srgbClr val="5D6879"/>
                </a:solidFill>
              </a:rPr>
              <a:t>[4]</a:t>
            </a:r>
            <a:endParaRPr sz="1100">
              <a:solidFill>
                <a:srgbClr val="5D6879"/>
              </a:solidFill>
            </a:endParaRPr>
          </a:p>
          <a:p>
            <a:pPr indent="0" lvl="0" marL="0" rtl="0" algn="l">
              <a:spcBef>
                <a:spcPts val="0"/>
              </a:spcBef>
              <a:spcAft>
                <a:spcPts val="0"/>
              </a:spcAft>
              <a:buNone/>
            </a:pPr>
            <a:r>
              <a:rPr lang="en" sz="1100">
                <a:solidFill>
                  <a:srgbClr val="5D6879"/>
                </a:solidFill>
              </a:rPr>
              <a:t>Kanav Setia et al. “Reducing qubit requirements for quantum simulation using molecular point group symmetries”. In: arXiv e-prints, arXiv:1910.14644 (Oct. 2019), arXiv:1910.14644.</a:t>
            </a:r>
            <a:endParaRPr sz="1100">
              <a:solidFill>
                <a:srgbClr val="5D6879"/>
              </a:solidFill>
            </a:endParaRPr>
          </a:p>
          <a:p>
            <a:pPr indent="0" lvl="0" marL="0" rtl="0" algn="l">
              <a:spcBef>
                <a:spcPts val="0"/>
              </a:spcBef>
              <a:spcAft>
                <a:spcPts val="0"/>
              </a:spcAft>
              <a:buNone/>
            </a:pPr>
            <a:r>
              <a:rPr lang="en" sz="1100">
                <a:solidFill>
                  <a:srgbClr val="5D6879"/>
                </a:solidFill>
              </a:rPr>
              <a:t>Doi: 10.48550/arXiv.1910.14644. arXiv: 1910.14644</a:t>
            </a:r>
            <a:r>
              <a:rPr lang="en" sz="1100">
                <a:solidFill>
                  <a:srgbClr val="5D6879"/>
                </a:solidFill>
                <a:latin typeface="Courier New"/>
                <a:ea typeface="Courier New"/>
                <a:cs typeface="Courier New"/>
                <a:sym typeface="Courier New"/>
              </a:rPr>
              <a:t>[quant-ph]</a:t>
            </a:r>
            <a:endParaRPr sz="1100">
              <a:solidFill>
                <a:srgbClr val="5D6879"/>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5D6879"/>
              </a:solidFill>
            </a:endParaRPr>
          </a:p>
          <a:p>
            <a:pPr indent="0" lvl="0" marL="0" rtl="0" algn="l">
              <a:spcBef>
                <a:spcPts val="0"/>
              </a:spcBef>
              <a:spcAft>
                <a:spcPts val="0"/>
              </a:spcAft>
              <a:buNone/>
            </a:pPr>
            <a:r>
              <a:rPr lang="en" sz="1100">
                <a:solidFill>
                  <a:srgbClr val="5D6879"/>
                </a:solidFill>
              </a:rPr>
              <a:t>[5]</a:t>
            </a:r>
            <a:endParaRPr sz="1100">
              <a:solidFill>
                <a:srgbClr val="5D6879"/>
              </a:solidFill>
            </a:endParaRPr>
          </a:p>
          <a:p>
            <a:pPr indent="0" lvl="0" marL="0" rtl="0" algn="l">
              <a:spcBef>
                <a:spcPts val="0"/>
              </a:spcBef>
              <a:spcAft>
                <a:spcPts val="0"/>
              </a:spcAft>
              <a:buNone/>
            </a:pPr>
            <a:r>
              <a:rPr lang="en" sz="1100">
                <a:solidFill>
                  <a:srgbClr val="5D6879"/>
                </a:solidFill>
              </a:rPr>
              <a:t>Jules Tilly et al. “The Variational Quantum Eigensolver: A review of methods and best practices”. In: Phys. Rept. 986 (2022), pp. 1–128.</a:t>
            </a:r>
            <a:endParaRPr sz="1100">
              <a:solidFill>
                <a:srgbClr val="5D6879"/>
              </a:solidFill>
            </a:endParaRPr>
          </a:p>
          <a:p>
            <a:pPr indent="0" lvl="0" marL="0" rtl="0" algn="l">
              <a:spcBef>
                <a:spcPts val="0"/>
              </a:spcBef>
              <a:spcAft>
                <a:spcPts val="0"/>
              </a:spcAft>
              <a:buNone/>
            </a:pPr>
            <a:r>
              <a:rPr lang="en" sz="1100">
                <a:solidFill>
                  <a:srgbClr val="5D6879"/>
                </a:solidFill>
              </a:rPr>
              <a:t>doi: 10.1016/j.physrep.2022.08.003. arXiv: 2111.05176</a:t>
            </a:r>
            <a:r>
              <a:rPr lang="en" sz="1100">
                <a:solidFill>
                  <a:srgbClr val="5D6879"/>
                </a:solidFill>
                <a:latin typeface="Courier New"/>
                <a:ea typeface="Courier New"/>
                <a:cs typeface="Courier New"/>
                <a:sym typeface="Courier New"/>
              </a:rPr>
              <a:t>[quant-ph]</a:t>
            </a:r>
            <a:endParaRPr sz="1300">
              <a:latin typeface="Manjari"/>
              <a:ea typeface="Manjari"/>
              <a:cs typeface="Manjari"/>
              <a:sym typeface="Manja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78"/>
          <p:cNvSpPr txBox="1"/>
          <p:nvPr>
            <p:ph type="title"/>
          </p:nvPr>
        </p:nvSpPr>
        <p:spPr>
          <a:xfrm>
            <a:off x="713250" y="13656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2003" name="Google Shape;2003;p78"/>
          <p:cNvSpPr txBox="1"/>
          <p:nvPr>
            <p:ph idx="1" type="subTitle"/>
          </p:nvPr>
        </p:nvSpPr>
        <p:spPr>
          <a:xfrm>
            <a:off x="957000" y="2926100"/>
            <a:ext cx="1693200" cy="37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Saptarshi Mandal</a:t>
            </a:r>
            <a:endParaRPr/>
          </a:p>
        </p:txBody>
      </p:sp>
      <p:sp>
        <p:nvSpPr>
          <p:cNvPr id="2004" name="Google Shape;2004;p78"/>
          <p:cNvSpPr txBox="1"/>
          <p:nvPr>
            <p:ph idx="2" type="subTitle"/>
          </p:nvPr>
        </p:nvSpPr>
        <p:spPr>
          <a:xfrm>
            <a:off x="2802600" y="2926100"/>
            <a:ext cx="1693200" cy="37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Ayan Hutui</a:t>
            </a:r>
            <a:r>
              <a:rPr lang="en"/>
              <a:t> </a:t>
            </a:r>
            <a:endParaRPr/>
          </a:p>
        </p:txBody>
      </p:sp>
      <p:sp>
        <p:nvSpPr>
          <p:cNvPr id="2005" name="Google Shape;2005;p78"/>
          <p:cNvSpPr txBox="1"/>
          <p:nvPr>
            <p:ph idx="3" type="subTitle"/>
          </p:nvPr>
        </p:nvSpPr>
        <p:spPr>
          <a:xfrm>
            <a:off x="957000" y="3317498"/>
            <a:ext cx="1693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21PH40045</a:t>
            </a:r>
            <a:endParaRPr/>
          </a:p>
        </p:txBody>
      </p:sp>
      <p:sp>
        <p:nvSpPr>
          <p:cNvPr id="2006" name="Google Shape;2006;p78"/>
          <p:cNvSpPr txBox="1"/>
          <p:nvPr>
            <p:ph idx="4" type="subTitle"/>
          </p:nvPr>
        </p:nvSpPr>
        <p:spPr>
          <a:xfrm>
            <a:off x="2802600" y="3317501"/>
            <a:ext cx="1693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21PH40014</a:t>
            </a:r>
            <a:endParaRPr/>
          </a:p>
        </p:txBody>
      </p:sp>
      <p:sp>
        <p:nvSpPr>
          <p:cNvPr id="2007" name="Google Shape;2007;p78"/>
          <p:cNvSpPr txBox="1"/>
          <p:nvPr>
            <p:ph idx="5" type="subTitle"/>
          </p:nvPr>
        </p:nvSpPr>
        <p:spPr>
          <a:xfrm>
            <a:off x="4648198" y="2926100"/>
            <a:ext cx="1693200" cy="37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Akash Kumar</a:t>
            </a:r>
            <a:endParaRPr/>
          </a:p>
        </p:txBody>
      </p:sp>
      <p:sp>
        <p:nvSpPr>
          <p:cNvPr id="2008" name="Google Shape;2008;p78"/>
          <p:cNvSpPr txBox="1"/>
          <p:nvPr>
            <p:ph idx="6" type="subTitle"/>
          </p:nvPr>
        </p:nvSpPr>
        <p:spPr>
          <a:xfrm>
            <a:off x="4648198" y="3317501"/>
            <a:ext cx="1693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20PH20003</a:t>
            </a:r>
            <a:endParaRPr/>
          </a:p>
        </p:txBody>
      </p:sp>
      <p:sp>
        <p:nvSpPr>
          <p:cNvPr id="2009" name="Google Shape;2009;p78"/>
          <p:cNvSpPr txBox="1"/>
          <p:nvPr>
            <p:ph idx="7" type="subTitle"/>
          </p:nvPr>
        </p:nvSpPr>
        <p:spPr>
          <a:xfrm>
            <a:off x="6493800" y="2926100"/>
            <a:ext cx="1693200" cy="37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Ronit Dutta</a:t>
            </a:r>
            <a:endParaRPr/>
          </a:p>
        </p:txBody>
      </p:sp>
      <p:sp>
        <p:nvSpPr>
          <p:cNvPr id="2010" name="Google Shape;2010;p78"/>
          <p:cNvSpPr txBox="1"/>
          <p:nvPr>
            <p:ph idx="8" type="subTitle"/>
          </p:nvPr>
        </p:nvSpPr>
        <p:spPr>
          <a:xfrm>
            <a:off x="6493800" y="3317501"/>
            <a:ext cx="1693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20PH20035</a:t>
            </a:r>
            <a:endParaRPr/>
          </a:p>
        </p:txBody>
      </p:sp>
      <p:sp>
        <p:nvSpPr>
          <p:cNvPr id="2011" name="Google Shape;2011;p78"/>
          <p:cNvSpPr/>
          <p:nvPr/>
        </p:nvSpPr>
        <p:spPr>
          <a:xfrm rot="10115414">
            <a:off x="7877667" y="1464566"/>
            <a:ext cx="1106224" cy="1061492"/>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5" name="Shape 2015"/>
        <p:cNvGrpSpPr/>
        <p:nvPr/>
      </p:nvGrpSpPr>
      <p:grpSpPr>
        <a:xfrm>
          <a:off x="0" y="0"/>
          <a:ext cx="0" cy="0"/>
          <a:chOff x="0" y="0"/>
          <a:chExt cx="0" cy="0"/>
        </a:xfrm>
      </p:grpSpPr>
      <p:sp>
        <p:nvSpPr>
          <p:cNvPr id="2016" name="Google Shape;2016;p79"/>
          <p:cNvSpPr txBox="1"/>
          <p:nvPr>
            <p:ph type="title"/>
          </p:nvPr>
        </p:nvSpPr>
        <p:spPr>
          <a:xfrm>
            <a:off x="1569450" y="2001675"/>
            <a:ext cx="60051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017" name="Google Shape;2017;p79"/>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6"/>
                                        </p:tgtEl>
                                        <p:attrNameLst>
                                          <p:attrName>style.visibility</p:attrName>
                                        </p:attrNameLst>
                                      </p:cBhvr>
                                      <p:to>
                                        <p:strVal val="visible"/>
                                      </p:to>
                                    </p:set>
                                    <p:animEffect filter="fade" transition="in">
                                      <p:cBhvr>
                                        <p:cTn dur="1000"/>
                                        <p:tgtEl>
                                          <p:spTgt spid="20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80"/>
          <p:cNvSpPr txBox="1"/>
          <p:nvPr/>
        </p:nvSpPr>
        <p:spPr>
          <a:xfrm>
            <a:off x="1050600" y="594825"/>
            <a:ext cx="7042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latin typeface="Hammersmith One"/>
                <a:ea typeface="Hammersmith One"/>
                <a:cs typeface="Hammersmith One"/>
                <a:sym typeface="Hammersmith One"/>
              </a:rPr>
              <a:t>What is VQE?</a:t>
            </a:r>
            <a:endParaRPr sz="3200">
              <a:latin typeface="Hammersmith One"/>
              <a:ea typeface="Hammersmith One"/>
              <a:cs typeface="Hammersmith One"/>
              <a:sym typeface="Hammersmith One"/>
            </a:endParaRPr>
          </a:p>
        </p:txBody>
      </p:sp>
      <p:sp>
        <p:nvSpPr>
          <p:cNvPr id="2023" name="Google Shape;2023;p80"/>
          <p:cNvSpPr txBox="1"/>
          <p:nvPr/>
        </p:nvSpPr>
        <p:spPr>
          <a:xfrm>
            <a:off x="1335450" y="1269625"/>
            <a:ext cx="6473100" cy="300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anjari"/>
              <a:buChar char="●"/>
            </a:pPr>
            <a:r>
              <a:rPr lang="en" sz="1800">
                <a:latin typeface="Manjari"/>
                <a:ea typeface="Manjari"/>
                <a:cs typeface="Manjari"/>
                <a:sym typeface="Manjari"/>
              </a:rPr>
              <a:t>Variational Quantum Eigensolver is an algorithm </a:t>
            </a:r>
            <a:r>
              <a:rPr lang="en" sz="1800">
                <a:latin typeface="Manjari"/>
                <a:ea typeface="Manjari"/>
                <a:cs typeface="Manjari"/>
                <a:sym typeface="Manjari"/>
              </a:rPr>
              <a:t>which </a:t>
            </a:r>
            <a:r>
              <a:rPr lang="en" sz="1800">
                <a:latin typeface="Manjari"/>
                <a:ea typeface="Manjari"/>
                <a:cs typeface="Manjari"/>
                <a:sym typeface="Manjari"/>
              </a:rPr>
              <a:t>uses the Variational Principle to compute the ground state energy of a hamiltonian, a problem that is central to Quantum Chemistry and Condensed Matter Physics.</a:t>
            </a:r>
            <a:endParaRPr sz="1800">
              <a:latin typeface="Manjari"/>
              <a:ea typeface="Manjari"/>
              <a:cs typeface="Manjari"/>
              <a:sym typeface="Manjari"/>
            </a:endParaRPr>
          </a:p>
          <a:p>
            <a:pPr indent="0" lvl="0" marL="457200" rtl="0" algn="l">
              <a:spcBef>
                <a:spcPts val="0"/>
              </a:spcBef>
              <a:spcAft>
                <a:spcPts val="0"/>
              </a:spcAft>
              <a:buNone/>
            </a:pPr>
            <a:r>
              <a:t/>
            </a:r>
            <a:endParaRPr sz="1800">
              <a:latin typeface="Manjari"/>
              <a:ea typeface="Manjari"/>
              <a:cs typeface="Manjari"/>
              <a:sym typeface="Manjari"/>
            </a:endParaRPr>
          </a:p>
          <a:p>
            <a:pPr indent="-342900" lvl="0" marL="457200" rtl="0" algn="l">
              <a:spcBef>
                <a:spcPts val="0"/>
              </a:spcBef>
              <a:spcAft>
                <a:spcPts val="0"/>
              </a:spcAft>
              <a:buSzPts val="1800"/>
              <a:buFont typeface="Manjari"/>
              <a:buChar char="●"/>
            </a:pPr>
            <a:r>
              <a:rPr lang="en" sz="1800">
                <a:solidFill>
                  <a:srgbClr val="202122"/>
                </a:solidFill>
                <a:highlight>
                  <a:srgbClr val="FFFFFF"/>
                </a:highlight>
                <a:latin typeface="Manjari"/>
                <a:ea typeface="Manjari"/>
                <a:cs typeface="Manjari"/>
                <a:sym typeface="Manjari"/>
              </a:rPr>
              <a:t>The method consists of choosing a "trial wavefunction" depending on one or more parameters, and finding the values of these parameters for which the expectation value of the energy is the lowest possible.</a:t>
            </a:r>
            <a:endParaRPr sz="1800">
              <a:latin typeface="Manjari"/>
              <a:ea typeface="Manjari"/>
              <a:cs typeface="Manjari"/>
              <a:sym typeface="Manjari"/>
            </a:endParaRPr>
          </a:p>
          <a:p>
            <a:pPr indent="0" lvl="0" marL="0" rtl="0" algn="l">
              <a:spcBef>
                <a:spcPts val="0"/>
              </a:spcBef>
              <a:spcAft>
                <a:spcPts val="0"/>
              </a:spcAft>
              <a:buNone/>
            </a:pPr>
            <a:r>
              <a:t/>
            </a:r>
            <a:endParaRPr sz="2100">
              <a:latin typeface="Manjari"/>
              <a:ea typeface="Manjari"/>
              <a:cs typeface="Manjari"/>
              <a:sym typeface="Manja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81"/>
          <p:cNvSpPr txBox="1"/>
          <p:nvPr>
            <p:ph idx="1" type="subTitle"/>
          </p:nvPr>
        </p:nvSpPr>
        <p:spPr>
          <a:xfrm>
            <a:off x="713250" y="521753"/>
            <a:ext cx="7717500" cy="41427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SzPts val="1750"/>
              <a:buChar char="●"/>
            </a:pPr>
            <a:r>
              <a:rPr lang="en" sz="1800"/>
              <a:t>Provided a Hamiltonian , and a trial wavefunction |ψ⟩, the ground state energy associated with this Hamiltonian,  </a:t>
            </a:r>
            <a:r>
              <a:rPr lang="en" sz="1800">
                <a:solidFill>
                  <a:srgbClr val="000000"/>
                </a:solidFill>
              </a:rPr>
              <a:t>E</a:t>
            </a:r>
            <a:r>
              <a:rPr baseline="-25000" lang="en" sz="1800">
                <a:solidFill>
                  <a:srgbClr val="000000"/>
                </a:solidFill>
              </a:rPr>
              <a:t>0</a:t>
            </a:r>
            <a:r>
              <a:rPr baseline="-25000" lang="en" sz="1100">
                <a:solidFill>
                  <a:srgbClr val="000000"/>
                </a:solidFill>
                <a:latin typeface="Arial"/>
                <a:ea typeface="Arial"/>
                <a:cs typeface="Arial"/>
                <a:sym typeface="Arial"/>
              </a:rPr>
              <a:t> </a:t>
            </a:r>
            <a:r>
              <a:rPr lang="en" sz="1800"/>
              <a:t>is bounded by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The objective of the VQE is, therefore to find a parameterization of |ψ⟩, such that the expectation value of the Hamiltonian is minimized.</a:t>
            </a:r>
            <a:endParaRPr sz="1800"/>
          </a:p>
          <a:p>
            <a:pPr indent="-342900" lvl="0" marL="457200" rtl="0" algn="l">
              <a:spcBef>
                <a:spcPts val="0"/>
              </a:spcBef>
              <a:spcAft>
                <a:spcPts val="0"/>
              </a:spcAft>
              <a:buSzPts val="1800"/>
              <a:buChar char="●"/>
            </a:pPr>
            <a:r>
              <a:rPr lang="en" sz="1800"/>
              <a:t>We hence express |ψ⟩ as the application of a generic </a:t>
            </a:r>
            <a:r>
              <a:rPr lang="en" sz="1800"/>
              <a:t>parameterized</a:t>
            </a:r>
            <a:r>
              <a:rPr lang="en" sz="1800"/>
              <a:t> unitary U(θ) to an initial state for N qubits, with θ denoting a set of parameters.</a:t>
            </a:r>
            <a:endParaRPr sz="1800"/>
          </a:p>
          <a:p>
            <a:pPr indent="-342900" lvl="0" marL="457200" rtl="0" algn="l">
              <a:spcBef>
                <a:spcPts val="0"/>
              </a:spcBef>
              <a:spcAft>
                <a:spcPts val="0"/>
              </a:spcAft>
              <a:buSzPts val="1800"/>
              <a:buChar char="●"/>
            </a:pPr>
            <a:r>
              <a:rPr lang="en" sz="1800"/>
              <a:t>Hence, VQE optimization problem can be written as:</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2029" name="Google Shape;2029;p81"/>
          <p:cNvPicPr preferRelativeResize="0"/>
          <p:nvPr/>
        </p:nvPicPr>
        <p:blipFill>
          <a:blip r:embed="rId3">
            <a:alphaModFix/>
          </a:blip>
          <a:stretch>
            <a:fillRect/>
          </a:stretch>
        </p:blipFill>
        <p:spPr>
          <a:xfrm>
            <a:off x="3667700" y="1403688"/>
            <a:ext cx="1504950" cy="657225"/>
          </a:xfrm>
          <a:prstGeom prst="rect">
            <a:avLst/>
          </a:prstGeom>
          <a:noFill/>
          <a:ln>
            <a:noFill/>
          </a:ln>
        </p:spPr>
      </p:pic>
      <p:pic>
        <p:nvPicPr>
          <p:cNvPr id="2030" name="Google Shape;2030;p81"/>
          <p:cNvPicPr preferRelativeResize="0"/>
          <p:nvPr/>
        </p:nvPicPr>
        <p:blipFill>
          <a:blip r:embed="rId4">
            <a:alphaModFix/>
          </a:blip>
          <a:stretch>
            <a:fillRect/>
          </a:stretch>
        </p:blipFill>
        <p:spPr>
          <a:xfrm>
            <a:off x="3059998" y="3992400"/>
            <a:ext cx="3024000" cy="44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82"/>
          <p:cNvSpPr txBox="1"/>
          <p:nvPr>
            <p:ph idx="1" type="subTitle"/>
          </p:nvPr>
        </p:nvSpPr>
        <p:spPr>
          <a:xfrm>
            <a:off x="713250" y="519850"/>
            <a:ext cx="7717500" cy="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The pipeline of the VQE can be written as:</a:t>
            </a:r>
            <a:endParaRPr b="1" sz="3100"/>
          </a:p>
          <a:p>
            <a:pPr indent="0" lvl="0" marL="457200" rtl="0" algn="l">
              <a:spcBef>
                <a:spcPts val="1600"/>
              </a:spcBef>
              <a:spcAft>
                <a:spcPts val="0"/>
              </a:spcAft>
              <a:buNone/>
            </a:pPr>
            <a:r>
              <a:t/>
            </a:r>
            <a:endParaRPr sz="2600"/>
          </a:p>
          <a:p>
            <a:pPr indent="0" lvl="0" marL="457200" rtl="0" algn="l">
              <a:spcBef>
                <a:spcPts val="1600"/>
              </a:spcBef>
              <a:spcAft>
                <a:spcPts val="1600"/>
              </a:spcAft>
              <a:buNone/>
            </a:pPr>
            <a:r>
              <a:t/>
            </a:r>
            <a:endParaRPr sz="1900"/>
          </a:p>
        </p:txBody>
      </p:sp>
      <p:sp>
        <p:nvSpPr>
          <p:cNvPr id="2036" name="Google Shape;2036;p82"/>
          <p:cNvSpPr/>
          <p:nvPr/>
        </p:nvSpPr>
        <p:spPr>
          <a:xfrm>
            <a:off x="1715650" y="4417400"/>
            <a:ext cx="5407800" cy="510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anjari"/>
                <a:ea typeface="Manjari"/>
                <a:cs typeface="Manjari"/>
                <a:sym typeface="Manjari"/>
              </a:rPr>
              <a:t>Parameter optimization</a:t>
            </a:r>
            <a:endParaRPr sz="1800">
              <a:latin typeface="Manjari"/>
              <a:ea typeface="Manjari"/>
              <a:cs typeface="Manjari"/>
              <a:sym typeface="Manjari"/>
            </a:endParaRPr>
          </a:p>
        </p:txBody>
      </p:sp>
      <p:sp>
        <p:nvSpPr>
          <p:cNvPr id="2037" name="Google Shape;2037;p82"/>
          <p:cNvSpPr/>
          <p:nvPr/>
        </p:nvSpPr>
        <p:spPr>
          <a:xfrm>
            <a:off x="1715650" y="1335250"/>
            <a:ext cx="5407800" cy="510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anjari"/>
                <a:ea typeface="Manjari"/>
                <a:cs typeface="Manjari"/>
                <a:sym typeface="Manjari"/>
              </a:rPr>
              <a:t>Hamiltonian construction and representation</a:t>
            </a:r>
            <a:endParaRPr sz="1800">
              <a:latin typeface="Manjari"/>
              <a:ea typeface="Manjari"/>
              <a:cs typeface="Manjari"/>
              <a:sym typeface="Manjari"/>
            </a:endParaRPr>
          </a:p>
        </p:txBody>
      </p:sp>
      <p:sp>
        <p:nvSpPr>
          <p:cNvPr id="2038" name="Google Shape;2038;p82"/>
          <p:cNvSpPr/>
          <p:nvPr/>
        </p:nvSpPr>
        <p:spPr>
          <a:xfrm>
            <a:off x="1715650" y="2118413"/>
            <a:ext cx="5407800" cy="5109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anjari"/>
                <a:ea typeface="Manjari"/>
                <a:cs typeface="Manjari"/>
                <a:sym typeface="Manjari"/>
              </a:rPr>
              <a:t>Encoding of operators</a:t>
            </a:r>
            <a:endParaRPr sz="1800">
              <a:latin typeface="Manjari"/>
              <a:ea typeface="Manjari"/>
              <a:cs typeface="Manjari"/>
              <a:sym typeface="Manjari"/>
            </a:endParaRPr>
          </a:p>
        </p:txBody>
      </p:sp>
      <p:sp>
        <p:nvSpPr>
          <p:cNvPr id="2039" name="Google Shape;2039;p82"/>
          <p:cNvSpPr/>
          <p:nvPr/>
        </p:nvSpPr>
        <p:spPr>
          <a:xfrm>
            <a:off x="1715650" y="3659500"/>
            <a:ext cx="5407800" cy="510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anjari"/>
                <a:ea typeface="Manjari"/>
                <a:cs typeface="Manjari"/>
                <a:sym typeface="Manjari"/>
              </a:rPr>
              <a:t>Ansatz and state preparation</a:t>
            </a:r>
            <a:endParaRPr sz="1800">
              <a:latin typeface="Manjari"/>
              <a:ea typeface="Manjari"/>
              <a:cs typeface="Manjari"/>
              <a:sym typeface="Manjari"/>
            </a:endParaRPr>
          </a:p>
        </p:txBody>
      </p:sp>
      <p:sp>
        <p:nvSpPr>
          <p:cNvPr id="2040" name="Google Shape;2040;p82"/>
          <p:cNvSpPr/>
          <p:nvPr/>
        </p:nvSpPr>
        <p:spPr>
          <a:xfrm>
            <a:off x="1715650" y="2901600"/>
            <a:ext cx="5407800" cy="510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anjari"/>
                <a:ea typeface="Manjari"/>
                <a:cs typeface="Manjari"/>
                <a:sym typeface="Manjari"/>
              </a:rPr>
              <a:t>Measurement strategy and grouping</a:t>
            </a:r>
            <a:endParaRPr sz="1800">
              <a:latin typeface="Manjari"/>
              <a:ea typeface="Manjari"/>
              <a:cs typeface="Manjari"/>
              <a:sym typeface="Manjari"/>
            </a:endParaRPr>
          </a:p>
        </p:txBody>
      </p:sp>
      <p:sp>
        <p:nvSpPr>
          <p:cNvPr id="2041" name="Google Shape;2041;p82"/>
          <p:cNvSpPr/>
          <p:nvPr/>
        </p:nvSpPr>
        <p:spPr>
          <a:xfrm>
            <a:off x="4128850" y="1894225"/>
            <a:ext cx="581400" cy="176100"/>
          </a:xfrm>
          <a:prstGeom prst="downArrow">
            <a:avLst>
              <a:gd fmla="val 93946" name="adj1"/>
              <a:gd fmla="val 100000" name="adj2"/>
            </a:avLst>
          </a:prstGeom>
          <a:solidFill>
            <a:srgbClr val="D5A6BD"/>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82"/>
          <p:cNvSpPr/>
          <p:nvPr/>
        </p:nvSpPr>
        <p:spPr>
          <a:xfrm>
            <a:off x="4128850" y="4205838"/>
            <a:ext cx="581400" cy="176100"/>
          </a:xfrm>
          <a:prstGeom prst="downArrow">
            <a:avLst>
              <a:gd fmla="val 93946" name="adj1"/>
              <a:gd fmla="val 100000" name="adj2"/>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82"/>
          <p:cNvSpPr/>
          <p:nvPr/>
        </p:nvSpPr>
        <p:spPr>
          <a:xfrm>
            <a:off x="4128850" y="2677400"/>
            <a:ext cx="581400" cy="176100"/>
          </a:xfrm>
          <a:prstGeom prst="downArrow">
            <a:avLst>
              <a:gd fmla="val 93946" name="adj1"/>
              <a:gd fmla="val 100000" name="adj2"/>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82"/>
          <p:cNvSpPr/>
          <p:nvPr/>
        </p:nvSpPr>
        <p:spPr>
          <a:xfrm>
            <a:off x="4128850" y="3435300"/>
            <a:ext cx="581400" cy="176100"/>
          </a:xfrm>
          <a:prstGeom prst="downArrow">
            <a:avLst>
              <a:gd fmla="val 93946" name="adj1"/>
              <a:gd fmla="val 100000" name="adj2"/>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8" name="Shape 2048"/>
        <p:cNvGrpSpPr/>
        <p:nvPr/>
      </p:nvGrpSpPr>
      <p:grpSpPr>
        <a:xfrm>
          <a:off x="0" y="0"/>
          <a:ext cx="0" cy="0"/>
          <a:chOff x="0" y="0"/>
          <a:chExt cx="0" cy="0"/>
        </a:xfrm>
      </p:grpSpPr>
      <p:sp>
        <p:nvSpPr>
          <p:cNvPr id="2049" name="Google Shape;2049;p83"/>
          <p:cNvSpPr txBox="1"/>
          <p:nvPr>
            <p:ph type="title"/>
          </p:nvPr>
        </p:nvSpPr>
        <p:spPr>
          <a:xfrm>
            <a:off x="1569450" y="2001675"/>
            <a:ext cx="6005100" cy="6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Symmetry of LiH Molecule</a:t>
            </a:r>
            <a:endParaRPr/>
          </a:p>
        </p:txBody>
      </p:sp>
      <p:sp>
        <p:nvSpPr>
          <p:cNvPr id="2050" name="Google Shape;2050;p83"/>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1" name="Google Shape;2051;p83"/>
          <p:cNvPicPr preferRelativeResize="0"/>
          <p:nvPr/>
        </p:nvPicPr>
        <p:blipFill>
          <a:blip r:embed="rId3">
            <a:alphaModFix/>
          </a:blip>
          <a:stretch>
            <a:fillRect/>
          </a:stretch>
        </p:blipFill>
        <p:spPr>
          <a:xfrm>
            <a:off x="3254975" y="2668875"/>
            <a:ext cx="2634050" cy="229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9"/>
                                        </p:tgtEl>
                                        <p:attrNameLst>
                                          <p:attrName>style.visibility</p:attrName>
                                        </p:attrNameLst>
                                      </p:cBhvr>
                                      <p:to>
                                        <p:strVal val="visible"/>
                                      </p:to>
                                    </p:set>
                                    <p:animEffect filter="fade" transition="in">
                                      <p:cBhvr>
                                        <p:cTn dur="1000"/>
                                        <p:tgtEl>
                                          <p:spTgt spid="20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84"/>
          <p:cNvSpPr txBox="1"/>
          <p:nvPr/>
        </p:nvSpPr>
        <p:spPr>
          <a:xfrm>
            <a:off x="642950" y="779725"/>
            <a:ext cx="5841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Manjari"/>
                <a:ea typeface="Manjari"/>
                <a:cs typeface="Manjari"/>
                <a:sym typeface="Manjari"/>
              </a:rPr>
              <a:t>There are Various type of Point Group Symmetry</a:t>
            </a:r>
            <a:endParaRPr b="1" sz="1900">
              <a:latin typeface="Manjari"/>
              <a:ea typeface="Manjari"/>
              <a:cs typeface="Manjari"/>
              <a:sym typeface="Manjari"/>
            </a:endParaRPr>
          </a:p>
        </p:txBody>
      </p:sp>
      <p:sp>
        <p:nvSpPr>
          <p:cNvPr id="2057" name="Google Shape;2057;p84"/>
          <p:cNvSpPr txBox="1"/>
          <p:nvPr/>
        </p:nvSpPr>
        <p:spPr>
          <a:xfrm>
            <a:off x="1381625" y="1532100"/>
            <a:ext cx="1928700" cy="4617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anjari"/>
                <a:ea typeface="Manjari"/>
                <a:cs typeface="Manjari"/>
                <a:sym typeface="Manjari"/>
              </a:rPr>
              <a:t>Group(C1,Ci,Cs)</a:t>
            </a:r>
            <a:endParaRPr b="1" sz="1800">
              <a:latin typeface="Manjari"/>
              <a:ea typeface="Manjari"/>
              <a:cs typeface="Manjari"/>
              <a:sym typeface="Manjari"/>
            </a:endParaRPr>
          </a:p>
        </p:txBody>
      </p:sp>
      <p:cxnSp>
        <p:nvCxnSpPr>
          <p:cNvPr id="2058" name="Google Shape;2058;p84"/>
          <p:cNvCxnSpPr/>
          <p:nvPr/>
        </p:nvCxnSpPr>
        <p:spPr>
          <a:xfrm flipH="1" rot="10800000">
            <a:off x="3310325" y="1805725"/>
            <a:ext cx="1970100" cy="39300"/>
          </a:xfrm>
          <a:prstGeom prst="straightConnector1">
            <a:avLst/>
          </a:prstGeom>
          <a:noFill/>
          <a:ln cap="flat" cmpd="sng" w="38100">
            <a:solidFill>
              <a:schemeClr val="accent2"/>
            </a:solidFill>
            <a:prstDash val="solid"/>
            <a:round/>
            <a:headEnd len="med" w="med" type="none"/>
            <a:tailEnd len="med" w="med" type="triangle"/>
          </a:ln>
        </p:spPr>
      </p:cxnSp>
      <p:sp>
        <p:nvSpPr>
          <p:cNvPr id="2059" name="Google Shape;2059;p84"/>
          <p:cNvSpPr txBox="1"/>
          <p:nvPr/>
        </p:nvSpPr>
        <p:spPr>
          <a:xfrm>
            <a:off x="5417100" y="1256725"/>
            <a:ext cx="3050400" cy="15393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anjari"/>
                <a:ea typeface="Manjari"/>
                <a:cs typeface="Manjari"/>
                <a:sym typeface="Manjari"/>
              </a:rPr>
              <a:t>Nonrotional Group</a:t>
            </a:r>
            <a:endParaRPr b="1" sz="1800">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C1= </a:t>
            </a:r>
            <a:r>
              <a:rPr b="1" lang="en">
                <a:latin typeface="Manjari"/>
                <a:ea typeface="Manjari"/>
                <a:cs typeface="Manjari"/>
                <a:sym typeface="Manjari"/>
              </a:rPr>
              <a:t>asymmetric</a:t>
            </a:r>
            <a:endParaRPr b="1">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Ci= identity and    one inversion symmetry</a:t>
            </a:r>
            <a:endParaRPr b="1">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Cs= identity and ane plane symmetry</a:t>
            </a:r>
            <a:endParaRPr b="1">
              <a:latin typeface="Manjari"/>
              <a:ea typeface="Manjari"/>
              <a:cs typeface="Manjari"/>
              <a:sym typeface="Manjari"/>
            </a:endParaRPr>
          </a:p>
        </p:txBody>
      </p:sp>
      <p:sp>
        <p:nvSpPr>
          <p:cNvPr id="2060" name="Google Shape;2060;p84"/>
          <p:cNvSpPr txBox="1"/>
          <p:nvPr/>
        </p:nvSpPr>
        <p:spPr>
          <a:xfrm>
            <a:off x="1135425" y="3570350"/>
            <a:ext cx="2859000" cy="4617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anjari"/>
                <a:ea typeface="Manjari"/>
                <a:cs typeface="Manjari"/>
                <a:sym typeface="Manjari"/>
              </a:rPr>
              <a:t>Group(Cn,Cnv,Cnh,C∞v)</a:t>
            </a:r>
            <a:endParaRPr b="1" sz="1800">
              <a:latin typeface="Manjari"/>
              <a:ea typeface="Manjari"/>
              <a:cs typeface="Manjari"/>
              <a:sym typeface="Manjari"/>
            </a:endParaRPr>
          </a:p>
        </p:txBody>
      </p:sp>
      <p:cxnSp>
        <p:nvCxnSpPr>
          <p:cNvPr id="2061" name="Google Shape;2061;p84"/>
          <p:cNvCxnSpPr>
            <a:stCxn id="2060" idx="3"/>
          </p:cNvCxnSpPr>
          <p:nvPr/>
        </p:nvCxnSpPr>
        <p:spPr>
          <a:xfrm>
            <a:off x="3994425" y="3801200"/>
            <a:ext cx="1354200" cy="15300"/>
          </a:xfrm>
          <a:prstGeom prst="straightConnector1">
            <a:avLst/>
          </a:prstGeom>
          <a:noFill/>
          <a:ln cap="flat" cmpd="sng" w="38100">
            <a:solidFill>
              <a:schemeClr val="accent2"/>
            </a:solidFill>
            <a:prstDash val="solid"/>
            <a:round/>
            <a:headEnd len="med" w="med" type="none"/>
            <a:tailEnd len="med" w="med" type="triangle"/>
          </a:ln>
        </p:spPr>
      </p:cxnSp>
      <p:sp>
        <p:nvSpPr>
          <p:cNvPr id="2062" name="Google Shape;2062;p84"/>
          <p:cNvSpPr txBox="1"/>
          <p:nvPr/>
        </p:nvSpPr>
        <p:spPr>
          <a:xfrm>
            <a:off x="5471825" y="3091575"/>
            <a:ext cx="3543000" cy="1970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anjari"/>
                <a:ea typeface="Manjari"/>
                <a:cs typeface="Manjari"/>
                <a:sym typeface="Manjari"/>
              </a:rPr>
              <a:t>Rational</a:t>
            </a:r>
            <a:r>
              <a:rPr b="1" lang="en" sz="1800">
                <a:latin typeface="Manjari"/>
                <a:ea typeface="Manjari"/>
                <a:cs typeface="Manjari"/>
                <a:sym typeface="Manjari"/>
              </a:rPr>
              <a:t> Group</a:t>
            </a:r>
            <a:endParaRPr b="1" sz="1800">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Cn=n-fold Principal axis rotation</a:t>
            </a:r>
            <a:endParaRPr b="1">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Cnv=n-fold Rotation and one vertical plane symmetry</a:t>
            </a:r>
            <a:endParaRPr b="1">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Cnh= n-fold rotation and one horizontal </a:t>
            </a:r>
            <a:r>
              <a:rPr b="1" lang="en">
                <a:latin typeface="Manjari"/>
                <a:ea typeface="Manjari"/>
                <a:cs typeface="Manjari"/>
                <a:sym typeface="Manjari"/>
              </a:rPr>
              <a:t>plane</a:t>
            </a:r>
            <a:r>
              <a:rPr b="1" lang="en">
                <a:latin typeface="Manjari"/>
                <a:ea typeface="Manjari"/>
                <a:cs typeface="Manjari"/>
                <a:sym typeface="Manjari"/>
              </a:rPr>
              <a:t> symmetry</a:t>
            </a:r>
            <a:endParaRPr b="1">
              <a:latin typeface="Manjari"/>
              <a:ea typeface="Manjari"/>
              <a:cs typeface="Manjari"/>
              <a:sym typeface="Manjari"/>
            </a:endParaRPr>
          </a:p>
          <a:p>
            <a:pPr indent="-317500" lvl="0" marL="457200" rtl="0" algn="l">
              <a:spcBef>
                <a:spcPts val="0"/>
              </a:spcBef>
              <a:spcAft>
                <a:spcPts val="0"/>
              </a:spcAft>
              <a:buSzPts val="1400"/>
              <a:buFont typeface="Manjari"/>
              <a:buAutoNum type="arabicPeriod"/>
            </a:pPr>
            <a:r>
              <a:rPr b="1" lang="en">
                <a:latin typeface="Manjari"/>
                <a:ea typeface="Manjari"/>
                <a:cs typeface="Manjari"/>
                <a:sym typeface="Manjari"/>
              </a:rPr>
              <a:t>C∞v = 2 infinity fold axis rotation and infinity vertical plane</a:t>
            </a:r>
            <a:endParaRPr b="1">
              <a:latin typeface="Manjari"/>
              <a:ea typeface="Manjari"/>
              <a:cs typeface="Manjari"/>
              <a:sym typeface="Manja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