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8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56"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26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5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361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54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135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97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794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681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72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5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95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9443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78603-85AF-16C1-6F12-F07237D76D3D}"/>
              </a:ext>
            </a:extLst>
          </p:cNvPr>
          <p:cNvPicPr>
            <a:picLocks noChangeAspect="1"/>
          </p:cNvPicPr>
          <p:nvPr/>
        </p:nvPicPr>
        <p:blipFill>
          <a:blip r:embed="rId2"/>
          <a:stretch>
            <a:fillRect/>
          </a:stretch>
        </p:blipFill>
        <p:spPr>
          <a:xfrm>
            <a:off x="503068" y="2541471"/>
            <a:ext cx="11185864" cy="2834107"/>
          </a:xfrm>
          <a:prstGeom prst="rect">
            <a:avLst/>
          </a:prstGeom>
        </p:spPr>
      </p:pic>
      <p:sp>
        <p:nvSpPr>
          <p:cNvPr id="6" name="TextBox 5">
            <a:extLst>
              <a:ext uri="{FF2B5EF4-FFF2-40B4-BE49-F238E27FC236}">
                <a16:creationId xmlns:a16="http://schemas.microsoft.com/office/drawing/2014/main" id="{E9892FF0-48C2-B0D9-94E4-017065DD9246}"/>
              </a:ext>
            </a:extLst>
          </p:cNvPr>
          <p:cNvSpPr txBox="1"/>
          <p:nvPr/>
        </p:nvSpPr>
        <p:spPr>
          <a:xfrm>
            <a:off x="2867487" y="843378"/>
            <a:ext cx="6098959" cy="1600438"/>
          </a:xfrm>
          <a:prstGeom prst="rect">
            <a:avLst/>
          </a:prstGeom>
          <a:noFill/>
        </p:spPr>
        <p:txBody>
          <a:bodyPr wrap="square" rtlCol="0">
            <a:spAutoFit/>
          </a:bodyPr>
          <a:lstStyle/>
          <a:p>
            <a:pPr algn="ctr"/>
            <a:r>
              <a:rPr lang="en-US" sz="2800" b="1"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rPr>
              <a:t> </a:t>
            </a:r>
            <a:r>
              <a:rPr lang="en-US"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rPr>
              <a:t>Car Price Prediction</a:t>
            </a:r>
            <a:endParaRPr lang="en-IN"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endParaRPr>
          </a:p>
          <a:p>
            <a:pPr algn="ctr"/>
            <a:endParaRPr lang="en-US" sz="1800" b="1"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8" name="TextBox 7">
            <a:extLst>
              <a:ext uri="{FF2B5EF4-FFF2-40B4-BE49-F238E27FC236}">
                <a16:creationId xmlns:a16="http://schemas.microsoft.com/office/drawing/2014/main" id="{A0BCDFDB-2021-6DEF-E3D8-DEC7773342AA}"/>
              </a:ext>
            </a:extLst>
          </p:cNvPr>
          <p:cNvSpPr txBox="1"/>
          <p:nvPr/>
        </p:nvSpPr>
        <p:spPr>
          <a:xfrm>
            <a:off x="7399177" y="5570376"/>
            <a:ext cx="4289756" cy="523220"/>
          </a:xfrm>
          <a:prstGeom prst="rect">
            <a:avLst/>
          </a:prstGeom>
          <a:noFill/>
        </p:spPr>
        <p:txBody>
          <a:bodyPr wrap="square" rtlCol="0">
            <a:spAutoFit/>
          </a:bodyPr>
          <a:lstStyle/>
          <a:p>
            <a:r>
              <a:rPr lang="en-US" sz="2800" b="1" spc="50" dirty="0">
                <a:ln w="0"/>
                <a:solidFill>
                  <a:schemeClr val="accent2">
                    <a:lumMod val="60000"/>
                    <a:lumOff val="40000"/>
                  </a:schemeClr>
                </a:solidFill>
                <a:effectLst>
                  <a:innerShdw blurRad="63500" dist="50800" dir="13500000">
                    <a:srgbClr val="000000">
                      <a:alpha val="50000"/>
                    </a:srgbClr>
                  </a:innerShdw>
                </a:effectLst>
                <a:latin typeface="Blackadder ITC" pitchFamily="82" charset="0"/>
              </a:rPr>
              <a:t>Presented by: Akash Kumar</a:t>
            </a:r>
            <a:endParaRPr lang="en-IN" sz="2800" b="1" spc="50" dirty="0">
              <a:ln w="0"/>
              <a:solidFill>
                <a:schemeClr val="accent2">
                  <a:lumMod val="60000"/>
                  <a:lumOff val="40000"/>
                </a:schemeClr>
              </a:solidFill>
              <a:effectLst>
                <a:innerShdw blurRad="63500" dist="50800" dir="13500000">
                  <a:srgbClr val="000000">
                    <a:alpha val="50000"/>
                  </a:srgbClr>
                </a:innerShdw>
              </a:effectLst>
              <a:latin typeface="Blackadder ITC" pitchFamily="82" charset="0"/>
            </a:endParaRPr>
          </a:p>
        </p:txBody>
      </p:sp>
    </p:spTree>
    <p:extLst>
      <p:ext uri="{BB962C8B-B14F-4D97-AF65-F5344CB8AC3E}">
        <p14:creationId xmlns:p14="http://schemas.microsoft.com/office/powerpoint/2010/main" val="384097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Univariate  Visualization of Categorical columns:</a:t>
            </a:r>
            <a:endParaRPr lang="en-US" dirty="0"/>
          </a:p>
        </p:txBody>
      </p:sp>
      <p:pic>
        <p:nvPicPr>
          <p:cNvPr id="4" name="Picture 3">
            <a:extLst>
              <a:ext uri="{FF2B5EF4-FFF2-40B4-BE49-F238E27FC236}">
                <a16:creationId xmlns:a16="http://schemas.microsoft.com/office/drawing/2014/main" id="{923D4A29-BFEC-93A0-2672-C622AF2F93DA}"/>
              </a:ext>
            </a:extLst>
          </p:cNvPr>
          <p:cNvPicPr>
            <a:picLocks noChangeAspect="1"/>
          </p:cNvPicPr>
          <p:nvPr/>
        </p:nvPicPr>
        <p:blipFill>
          <a:blip r:embed="rId2"/>
          <a:stretch>
            <a:fillRect/>
          </a:stretch>
        </p:blipFill>
        <p:spPr>
          <a:xfrm>
            <a:off x="783770" y="1973684"/>
            <a:ext cx="3965512" cy="2264941"/>
          </a:xfrm>
          <a:prstGeom prst="rect">
            <a:avLst/>
          </a:prstGeom>
        </p:spPr>
      </p:pic>
      <p:pic>
        <p:nvPicPr>
          <p:cNvPr id="6" name="Picture 5">
            <a:extLst>
              <a:ext uri="{FF2B5EF4-FFF2-40B4-BE49-F238E27FC236}">
                <a16:creationId xmlns:a16="http://schemas.microsoft.com/office/drawing/2014/main" id="{BF3D3512-2EAB-97F5-C5AE-76A8B4A9DB26}"/>
              </a:ext>
            </a:extLst>
          </p:cNvPr>
          <p:cNvPicPr>
            <a:picLocks noChangeAspect="1"/>
          </p:cNvPicPr>
          <p:nvPr/>
        </p:nvPicPr>
        <p:blipFill>
          <a:blip r:embed="rId3"/>
          <a:stretch>
            <a:fillRect/>
          </a:stretch>
        </p:blipFill>
        <p:spPr>
          <a:xfrm>
            <a:off x="4820575" y="1984780"/>
            <a:ext cx="2112885" cy="2253845"/>
          </a:xfrm>
          <a:prstGeom prst="rect">
            <a:avLst/>
          </a:prstGeom>
        </p:spPr>
      </p:pic>
      <p:pic>
        <p:nvPicPr>
          <p:cNvPr id="14" name="Picture 13">
            <a:extLst>
              <a:ext uri="{FF2B5EF4-FFF2-40B4-BE49-F238E27FC236}">
                <a16:creationId xmlns:a16="http://schemas.microsoft.com/office/drawing/2014/main" id="{5F273143-F034-18BF-1C89-AA12A2EFE09E}"/>
              </a:ext>
            </a:extLst>
          </p:cNvPr>
          <p:cNvPicPr>
            <a:picLocks noChangeAspect="1"/>
          </p:cNvPicPr>
          <p:nvPr/>
        </p:nvPicPr>
        <p:blipFill>
          <a:blip r:embed="rId4"/>
          <a:stretch>
            <a:fillRect/>
          </a:stretch>
        </p:blipFill>
        <p:spPr>
          <a:xfrm>
            <a:off x="783770" y="4323425"/>
            <a:ext cx="2900464" cy="1890763"/>
          </a:xfrm>
          <a:prstGeom prst="rect">
            <a:avLst/>
          </a:prstGeom>
        </p:spPr>
      </p:pic>
      <p:pic>
        <p:nvPicPr>
          <p:cNvPr id="16" name="Picture 15">
            <a:extLst>
              <a:ext uri="{FF2B5EF4-FFF2-40B4-BE49-F238E27FC236}">
                <a16:creationId xmlns:a16="http://schemas.microsoft.com/office/drawing/2014/main" id="{F96B08AC-73EE-AEEA-187F-A32615D72CE4}"/>
              </a:ext>
            </a:extLst>
          </p:cNvPr>
          <p:cNvPicPr>
            <a:picLocks noChangeAspect="1"/>
          </p:cNvPicPr>
          <p:nvPr/>
        </p:nvPicPr>
        <p:blipFill>
          <a:blip r:embed="rId5"/>
          <a:stretch>
            <a:fillRect/>
          </a:stretch>
        </p:blipFill>
        <p:spPr>
          <a:xfrm>
            <a:off x="4282629" y="4505415"/>
            <a:ext cx="3334411" cy="1708773"/>
          </a:xfrm>
          <a:prstGeom prst="rect">
            <a:avLst/>
          </a:prstGeom>
        </p:spPr>
      </p:pic>
      <p:pic>
        <p:nvPicPr>
          <p:cNvPr id="18" name="Picture 17">
            <a:extLst>
              <a:ext uri="{FF2B5EF4-FFF2-40B4-BE49-F238E27FC236}">
                <a16:creationId xmlns:a16="http://schemas.microsoft.com/office/drawing/2014/main" id="{1B66FDCC-1C30-709C-F1B7-826E73E6E5D7}"/>
              </a:ext>
            </a:extLst>
          </p:cNvPr>
          <p:cNvPicPr>
            <a:picLocks noChangeAspect="1"/>
          </p:cNvPicPr>
          <p:nvPr/>
        </p:nvPicPr>
        <p:blipFill>
          <a:blip r:embed="rId6"/>
          <a:stretch>
            <a:fillRect/>
          </a:stretch>
        </p:blipFill>
        <p:spPr>
          <a:xfrm>
            <a:off x="7892249" y="2133399"/>
            <a:ext cx="3886939" cy="2264941"/>
          </a:xfrm>
          <a:prstGeom prst="rect">
            <a:avLst/>
          </a:prstGeom>
        </p:spPr>
      </p:pic>
      <p:pic>
        <p:nvPicPr>
          <p:cNvPr id="20" name="Picture 19">
            <a:extLst>
              <a:ext uri="{FF2B5EF4-FFF2-40B4-BE49-F238E27FC236}">
                <a16:creationId xmlns:a16="http://schemas.microsoft.com/office/drawing/2014/main" id="{1332D228-241C-B5D2-4DBA-4BEF9FA9AE1D}"/>
              </a:ext>
            </a:extLst>
          </p:cNvPr>
          <p:cNvPicPr>
            <a:picLocks noChangeAspect="1"/>
          </p:cNvPicPr>
          <p:nvPr/>
        </p:nvPicPr>
        <p:blipFill>
          <a:blip r:embed="rId7"/>
          <a:stretch>
            <a:fillRect/>
          </a:stretch>
        </p:blipFill>
        <p:spPr>
          <a:xfrm>
            <a:off x="7892249" y="4505415"/>
            <a:ext cx="3886939" cy="1982480"/>
          </a:xfrm>
          <a:prstGeom prst="rect">
            <a:avLst/>
          </a:prstGeom>
        </p:spPr>
      </p:pic>
    </p:spTree>
    <p:extLst>
      <p:ext uri="{BB962C8B-B14F-4D97-AF65-F5344CB8AC3E}">
        <p14:creationId xmlns:p14="http://schemas.microsoft.com/office/powerpoint/2010/main" val="80329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0F14-4914-47E7-A138-5FBF551CAE29}"/>
              </a:ext>
            </a:extLst>
          </p:cNvPr>
          <p:cNvSpPr>
            <a:spLocks noGrp="1"/>
          </p:cNvSpPr>
          <p:nvPr>
            <p:ph type="title"/>
          </p:nvPr>
        </p:nvSpPr>
        <p:spPr/>
        <p:txBody>
          <a:bodyPr/>
          <a:lstStyle/>
          <a:p>
            <a:r>
              <a:rPr lang="en-IN" dirty="0"/>
              <a:t>Observations:</a:t>
            </a:r>
            <a:endParaRPr lang="en-US" dirty="0"/>
          </a:p>
        </p:txBody>
      </p:sp>
      <p:sp>
        <p:nvSpPr>
          <p:cNvPr id="6" name="Content Placeholder 5">
            <a:extLst>
              <a:ext uri="{FF2B5EF4-FFF2-40B4-BE49-F238E27FC236}">
                <a16:creationId xmlns:a16="http://schemas.microsoft.com/office/drawing/2014/main" id="{68C8CCE2-CE34-49BA-8597-1DD30D62C194}"/>
              </a:ext>
            </a:extLst>
          </p:cNvPr>
          <p:cNvSpPr>
            <a:spLocks noGrp="1"/>
          </p:cNvSpPr>
          <p:nvPr>
            <p:ph sz="half" idx="2"/>
          </p:nvPr>
        </p:nvSpPr>
        <p:spPr>
          <a:xfrm>
            <a:off x="914400" y="2472612"/>
            <a:ext cx="8727142" cy="3778898"/>
          </a:xfrm>
        </p:spPr>
        <p:txBody>
          <a:bodyPr>
            <a:normAutofit fontScale="77500" lnSpcReduction="20000"/>
          </a:bodyPr>
          <a:lstStyle/>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Univariate numerical columns:</a:t>
            </a: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that there is skewness in most of the columns so we have to treat them using suitable methods.</a:t>
            </a:r>
            <a:endPar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Univariate categorical columns:</a:t>
            </a:r>
          </a:p>
          <a:p>
            <a:pPr marL="342900" lvl="0" indent="-342900">
              <a:spcBef>
                <a:spcPts val="600"/>
              </a:spcBef>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petrol driven followed by diesel driven.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with Manual gear transmission. (Almost 80%)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Disc front brake cars are more in number followed by Ventilated Disc.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Drum rare break cars are more in number.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under sale are Maruti followed by Hyundai.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Bangalore, Delhi-NCR, Mumbai, and New Delhi we can find maximum cars for sale. Since these are the most populated places.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7" name="Picture 4">
            <a:extLst>
              <a:ext uri="{FF2B5EF4-FFF2-40B4-BE49-F238E27FC236}">
                <a16:creationId xmlns:a16="http://schemas.microsoft.com/office/drawing/2014/main" id="{994AD102-5ACA-491D-A3A3-3891684A3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555" y="3273716"/>
            <a:ext cx="2287232" cy="228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4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Bivariate  Visualization of numerical columns:</a:t>
            </a:r>
            <a:endParaRPr lang="en-US" dirty="0"/>
          </a:p>
        </p:txBody>
      </p:sp>
      <p:pic>
        <p:nvPicPr>
          <p:cNvPr id="4" name="Picture 3">
            <a:extLst>
              <a:ext uri="{FF2B5EF4-FFF2-40B4-BE49-F238E27FC236}">
                <a16:creationId xmlns:a16="http://schemas.microsoft.com/office/drawing/2014/main" id="{94726DB0-1F5C-8407-A8CB-942E8FD566E3}"/>
              </a:ext>
            </a:extLst>
          </p:cNvPr>
          <p:cNvPicPr>
            <a:picLocks noChangeAspect="1"/>
          </p:cNvPicPr>
          <p:nvPr/>
        </p:nvPicPr>
        <p:blipFill>
          <a:blip r:embed="rId2"/>
          <a:stretch>
            <a:fillRect/>
          </a:stretch>
        </p:blipFill>
        <p:spPr>
          <a:xfrm>
            <a:off x="1362269" y="1860483"/>
            <a:ext cx="9405259" cy="4083118"/>
          </a:xfrm>
          <a:prstGeom prst="rect">
            <a:avLst/>
          </a:prstGeom>
        </p:spPr>
      </p:pic>
    </p:spTree>
    <p:extLst>
      <p:ext uri="{BB962C8B-B14F-4D97-AF65-F5344CB8AC3E}">
        <p14:creationId xmlns:p14="http://schemas.microsoft.com/office/powerpoint/2010/main" val="258734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Bivariate  Visualization of numerical columns:</a:t>
            </a:r>
            <a:endParaRPr lang="en-US" dirty="0"/>
          </a:p>
        </p:txBody>
      </p:sp>
      <p:pic>
        <p:nvPicPr>
          <p:cNvPr id="6" name="Picture 5">
            <a:extLst>
              <a:ext uri="{FF2B5EF4-FFF2-40B4-BE49-F238E27FC236}">
                <a16:creationId xmlns:a16="http://schemas.microsoft.com/office/drawing/2014/main" id="{D5E76BB4-F2BA-D78C-BDDA-8AC15D0F1B45}"/>
              </a:ext>
            </a:extLst>
          </p:cNvPr>
          <p:cNvPicPr>
            <a:picLocks noChangeAspect="1"/>
          </p:cNvPicPr>
          <p:nvPr/>
        </p:nvPicPr>
        <p:blipFill>
          <a:blip r:embed="rId2"/>
          <a:stretch>
            <a:fillRect/>
          </a:stretch>
        </p:blipFill>
        <p:spPr>
          <a:xfrm>
            <a:off x="1464906" y="1860483"/>
            <a:ext cx="8994710" cy="2366284"/>
          </a:xfrm>
          <a:prstGeom prst="rect">
            <a:avLst/>
          </a:prstGeom>
        </p:spPr>
      </p:pic>
      <p:pic>
        <p:nvPicPr>
          <p:cNvPr id="8" name="Picture 7">
            <a:extLst>
              <a:ext uri="{FF2B5EF4-FFF2-40B4-BE49-F238E27FC236}">
                <a16:creationId xmlns:a16="http://schemas.microsoft.com/office/drawing/2014/main" id="{9272D446-CDA3-E331-D511-C9F0E7324022}"/>
              </a:ext>
            </a:extLst>
          </p:cNvPr>
          <p:cNvPicPr>
            <a:picLocks noChangeAspect="1"/>
          </p:cNvPicPr>
          <p:nvPr/>
        </p:nvPicPr>
        <p:blipFill>
          <a:blip r:embed="rId3"/>
          <a:stretch>
            <a:fillRect/>
          </a:stretch>
        </p:blipFill>
        <p:spPr>
          <a:xfrm>
            <a:off x="861134" y="4226768"/>
            <a:ext cx="10413506" cy="1827069"/>
          </a:xfrm>
          <a:prstGeom prst="rect">
            <a:avLst/>
          </a:prstGeom>
        </p:spPr>
      </p:pic>
    </p:spTree>
    <p:extLst>
      <p:ext uri="{BB962C8B-B14F-4D97-AF65-F5344CB8AC3E}">
        <p14:creationId xmlns:p14="http://schemas.microsoft.com/office/powerpoint/2010/main" val="359152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0F14-4914-47E7-A138-5FBF551CAE29}"/>
              </a:ext>
            </a:extLst>
          </p:cNvPr>
          <p:cNvSpPr>
            <a:spLocks noGrp="1"/>
          </p:cNvSpPr>
          <p:nvPr>
            <p:ph type="title"/>
          </p:nvPr>
        </p:nvSpPr>
        <p:spPr/>
        <p:txBody>
          <a:bodyPr/>
          <a:lstStyle/>
          <a:p>
            <a:r>
              <a:rPr lang="en-IN" dirty="0"/>
              <a:t>Observations :</a:t>
            </a:r>
            <a:endParaRPr lang="en-US" dirty="0"/>
          </a:p>
        </p:txBody>
      </p:sp>
      <p:sp>
        <p:nvSpPr>
          <p:cNvPr id="6" name="Content Placeholder 5">
            <a:extLst>
              <a:ext uri="{FF2B5EF4-FFF2-40B4-BE49-F238E27FC236}">
                <a16:creationId xmlns:a16="http://schemas.microsoft.com/office/drawing/2014/main" id="{68C8CCE2-CE34-49BA-8597-1DD30D62C194}"/>
              </a:ext>
            </a:extLst>
          </p:cNvPr>
          <p:cNvSpPr>
            <a:spLocks noGrp="1"/>
          </p:cNvSpPr>
          <p:nvPr>
            <p:ph sz="half" idx="2"/>
          </p:nvPr>
        </p:nvSpPr>
        <p:spPr>
          <a:xfrm>
            <a:off x="251928" y="1860482"/>
            <a:ext cx="9389614" cy="4365506"/>
          </a:xfrm>
        </p:spPr>
        <p:txBody>
          <a:bodyPr>
            <a:normAutofit fontScale="92500"/>
          </a:bodyPr>
          <a:lstStyle/>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below 20k driven km. And car price is high for less driven cars.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1000-3000 Endine_disp. And car price is high for higher Endine_disp.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milage of 10-30kms. And milage has no proper relation with car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Max_power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Car_price has no proper relation with height.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the width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length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Weight is also directly proportional to car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top_speed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cargo_volume is also directly proportional to the price of the car.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5, 7 &amp; 4 seats are having the highest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the age of the car increases the car price decreases</a:t>
            </a:r>
            <a:endParaRPr lang="en-US" dirty="0"/>
          </a:p>
        </p:txBody>
      </p:sp>
      <p:pic>
        <p:nvPicPr>
          <p:cNvPr id="5" name="Picture 2">
            <a:extLst>
              <a:ext uri="{FF2B5EF4-FFF2-40B4-BE49-F238E27FC236}">
                <a16:creationId xmlns:a16="http://schemas.microsoft.com/office/drawing/2014/main" id="{D84CE710-FC10-40E3-BB29-2C46B9347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75" y="2875906"/>
            <a:ext cx="3679954"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2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Bivariate  Visualization of categorical columns:</a:t>
            </a:r>
            <a:endParaRPr lang="en-US" dirty="0"/>
          </a:p>
        </p:txBody>
      </p:sp>
      <p:pic>
        <p:nvPicPr>
          <p:cNvPr id="4" name="Picture 3">
            <a:extLst>
              <a:ext uri="{FF2B5EF4-FFF2-40B4-BE49-F238E27FC236}">
                <a16:creationId xmlns:a16="http://schemas.microsoft.com/office/drawing/2014/main" id="{DC6F1210-7966-2446-4D16-F36480EE2D6D}"/>
              </a:ext>
            </a:extLst>
          </p:cNvPr>
          <p:cNvPicPr>
            <a:picLocks noChangeAspect="1"/>
          </p:cNvPicPr>
          <p:nvPr/>
        </p:nvPicPr>
        <p:blipFill>
          <a:blip r:embed="rId2"/>
          <a:stretch>
            <a:fillRect/>
          </a:stretch>
        </p:blipFill>
        <p:spPr>
          <a:xfrm>
            <a:off x="1427584" y="1860482"/>
            <a:ext cx="9227975" cy="4101779"/>
          </a:xfrm>
          <a:prstGeom prst="rect">
            <a:avLst/>
          </a:prstGeom>
        </p:spPr>
      </p:pic>
    </p:spTree>
    <p:extLst>
      <p:ext uri="{BB962C8B-B14F-4D97-AF65-F5344CB8AC3E}">
        <p14:creationId xmlns:p14="http://schemas.microsoft.com/office/powerpoint/2010/main" val="61929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Analysis:</a:t>
            </a:r>
            <a:endParaRPr lang="en-US" dirty="0"/>
          </a:p>
        </p:txBody>
      </p:sp>
      <p:sp>
        <p:nvSpPr>
          <p:cNvPr id="5" name="TextBox 4">
            <a:extLst>
              <a:ext uri="{FF2B5EF4-FFF2-40B4-BE49-F238E27FC236}">
                <a16:creationId xmlns:a16="http://schemas.microsoft.com/office/drawing/2014/main" id="{B10FEC96-7511-419D-B3B4-A3A7063CAE4A}"/>
              </a:ext>
            </a:extLst>
          </p:cNvPr>
          <p:cNvSpPr txBox="1"/>
          <p:nvPr/>
        </p:nvSpPr>
        <p:spPr>
          <a:xfrm>
            <a:off x="1447190" y="1860483"/>
            <a:ext cx="6231903" cy="3430619"/>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latin typeface="Century" panose="02040604050505020304" pitchFamily="18" charset="0"/>
              </a:rPr>
              <a:t>I have used a dist plot to check the skewness in numerical columns. </a:t>
            </a: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a bar plot for each categorical feature that shows the relation with the median car price for all the subcategories in each categorical feature. </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and strip to show the relationship between a continuous numerical variable and the target variable.</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variables and </a:t>
            </a:r>
            <a:r>
              <a:rPr lang="en-IN" sz="1800" dirty="0">
                <a:latin typeface="Century" panose="02040604050505020304" pitchFamily="18" charset="0"/>
                <a:ea typeface="Calibri" panose="020F0502020204030204" pitchFamily="34" charset="0"/>
                <a:cs typeface="Times New Roman" panose="02020603050405020304" pitchFamily="18" charset="0"/>
              </a:rPr>
              <a:t>Car </a:t>
            </a:r>
            <a:r>
              <a:rPr lang="en-IN" sz="1800" dirty="0">
                <a:effectLst/>
                <a:latin typeface="Century" panose="02040604050505020304" pitchFamily="18" charset="0"/>
                <a:ea typeface="Calibri" panose="020F0502020204030204" pitchFamily="34" charset="0"/>
                <a:cs typeface="Times New Roman" panose="02020603050405020304" pitchFamily="18" charset="0"/>
              </a:rPr>
              <a:t>Prices.</a:t>
            </a:r>
            <a:endParaRPr lang="en-IN" sz="1800" dirty="0">
              <a:latin typeface="Century" panose="02040604050505020304" pitchFamily="18" charset="0"/>
            </a:endParaRPr>
          </a:p>
        </p:txBody>
      </p:sp>
      <p:pic>
        <p:nvPicPr>
          <p:cNvPr id="8" name="Picture 4">
            <a:extLst>
              <a:ext uri="{FF2B5EF4-FFF2-40B4-BE49-F238E27FC236}">
                <a16:creationId xmlns:a16="http://schemas.microsoft.com/office/drawing/2014/main" id="{7ED47954-E46D-4E57-AB3E-95D536AD7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583" y="2448365"/>
            <a:ext cx="3408733" cy="30313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7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Data Cleaning Steps:</a:t>
            </a:r>
            <a:endParaRPr lang="en-US" dirty="0"/>
          </a:p>
        </p:txBody>
      </p:sp>
      <p:sp>
        <p:nvSpPr>
          <p:cNvPr id="6" name="TextBox 5">
            <a:extLst>
              <a:ext uri="{FF2B5EF4-FFF2-40B4-BE49-F238E27FC236}">
                <a16:creationId xmlns:a16="http://schemas.microsoft.com/office/drawing/2014/main" id="{BB784098-925C-4FDF-B3E4-14CC5EB2E716}"/>
              </a:ext>
            </a:extLst>
          </p:cNvPr>
          <p:cNvSpPr txBox="1"/>
          <p:nvPr/>
        </p:nvSpPr>
        <p:spPr>
          <a:xfrm>
            <a:off x="636285" y="1950099"/>
            <a:ext cx="7817448" cy="3139321"/>
          </a:xfrm>
          <a:prstGeom prst="rect">
            <a:avLst/>
          </a:prstGeom>
          <a:noFill/>
        </p:spPr>
        <p:txBody>
          <a:bodyPr wrap="square">
            <a:spAutoFit/>
          </a:bodyPr>
          <a:lstStyle/>
          <a:p>
            <a:pPr algn="just">
              <a:buFont typeface="Wingdings" panose="05000000000000000000" pitchFamily="2" charset="2"/>
              <a:buChar char="ü"/>
            </a:pPr>
            <a:r>
              <a:rPr lang="en-IN" sz="1800" dirty="0">
                <a:latin typeface="Century" panose="02040604050505020304" pitchFamily="18" charset="0"/>
              </a:rPr>
              <a:t>Data has been scrapped from the cardekho website so we have to clean it for our convenience.</a:t>
            </a:r>
          </a:p>
          <a:p>
            <a:pPr algn="just">
              <a:buFont typeface="Wingdings" panose="05000000000000000000" pitchFamily="2" charset="2"/>
              <a:buChar char="ü"/>
            </a:pPr>
            <a:r>
              <a:rPr lang="en-IN" sz="1800" dirty="0">
                <a:latin typeface="Century" panose="02040604050505020304" pitchFamily="18" charset="0"/>
              </a:rPr>
              <a:t>In my datasets I found null values, outliers, and also skewness.</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the imputation method to replace null values. To remove outliers I have used the Z-score method. And to remove skewness I have used the </a:t>
            </a:r>
            <a:r>
              <a:rPr lang="en-IN" sz="1800" dirty="0">
                <a:latin typeface="Century" panose="02040604050505020304" pitchFamily="18" charset="0"/>
                <a:ea typeface="Calibri" panose="020F0502020204030204" pitchFamily="34" charset="0"/>
                <a:cs typeface="Times New Roman" panose="02020603050405020304" pitchFamily="18" charset="0"/>
              </a:rPr>
              <a:t>log transformation</a:t>
            </a:r>
            <a:r>
              <a:rPr lang="en-IN" sz="1800" dirty="0">
                <a:effectLst/>
                <a:latin typeface="Century" panose="02040604050505020304" pitchFamily="18" charset="0"/>
                <a:ea typeface="Calibri" panose="020F0502020204030204" pitchFamily="34" charset="0"/>
                <a:cs typeface="Times New Roman" panose="02020603050405020304" pitchFamily="18" charset="0"/>
              </a:rPr>
              <a:t> method.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to use Label Encoding.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1800" dirty="0">
              <a:latin typeface="Century" panose="02040604050505020304" pitchFamily="18" charset="0"/>
            </a:endParaRPr>
          </a:p>
        </p:txBody>
      </p:sp>
      <p:pic>
        <p:nvPicPr>
          <p:cNvPr id="8" name="Picture 2">
            <a:extLst>
              <a:ext uri="{FF2B5EF4-FFF2-40B4-BE49-F238E27FC236}">
                <a16:creationId xmlns:a16="http://schemas.microsoft.com/office/drawing/2014/main" id="{8E710618-D235-4EFF-8B87-6DF6C9CD7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733" y="2563443"/>
            <a:ext cx="3101983" cy="31019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37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a:xfrm>
            <a:off x="581192" y="799658"/>
            <a:ext cx="11029616" cy="988332"/>
          </a:xfrm>
        </p:spPr>
        <p:txBody>
          <a:bodyPr/>
          <a:lstStyle/>
          <a:p>
            <a:r>
              <a:rPr lang="en-IN" dirty="0"/>
              <a:t>Model Building:</a:t>
            </a:r>
            <a:endParaRPr lang="en-US" dirty="0"/>
          </a:p>
        </p:txBody>
      </p:sp>
      <p:sp>
        <p:nvSpPr>
          <p:cNvPr id="6" name="TextBox 5">
            <a:extLst>
              <a:ext uri="{FF2B5EF4-FFF2-40B4-BE49-F238E27FC236}">
                <a16:creationId xmlns:a16="http://schemas.microsoft.com/office/drawing/2014/main" id="{F31AE035-0364-464B-B1DD-4336113F8B61}"/>
              </a:ext>
            </a:extLst>
          </p:cNvPr>
          <p:cNvSpPr txBox="1"/>
          <p:nvPr/>
        </p:nvSpPr>
        <p:spPr>
          <a:xfrm>
            <a:off x="0" y="3867069"/>
            <a:ext cx="6589058" cy="1857624"/>
          </a:xfrm>
          <a:prstGeom prst="rect">
            <a:avLst/>
          </a:prstGeom>
          <a:noFill/>
        </p:spPr>
        <p:txBody>
          <a:bodyPr wrap="square">
            <a:spAutoFit/>
          </a:bodyPr>
          <a:lstStyle/>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RandomForestRegressor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XGBRegressor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cs typeface="Times New Roman" panose="02020603050405020304" pitchFamily="18" charset="0"/>
              </a:rPr>
              <a:t>BaggingRegressor</a:t>
            </a:r>
            <a:endParaRPr lang="en-IN" sz="1800" dirty="0">
              <a:latin typeface="Century" panose="02040604050505020304" pitchFamily="18" charset="0"/>
            </a:endParaRPr>
          </a:p>
        </p:txBody>
      </p:sp>
      <p:sp>
        <p:nvSpPr>
          <p:cNvPr id="8" name="TextBox 7">
            <a:extLst>
              <a:ext uri="{FF2B5EF4-FFF2-40B4-BE49-F238E27FC236}">
                <a16:creationId xmlns:a16="http://schemas.microsoft.com/office/drawing/2014/main" id="{41E223F6-3709-4ECD-A4B5-F18F471AA685}"/>
              </a:ext>
            </a:extLst>
          </p:cNvPr>
          <p:cNvSpPr txBox="1"/>
          <p:nvPr/>
        </p:nvSpPr>
        <p:spPr>
          <a:xfrm>
            <a:off x="4842588" y="2024743"/>
            <a:ext cx="6512767" cy="3031664"/>
          </a:xfrm>
          <a:prstGeom prst="rect">
            <a:avLst/>
          </a:prstGeom>
          <a:noFill/>
        </p:spPr>
        <p:txBody>
          <a:bodyPr wrap="square">
            <a:spAutoFit/>
          </a:bodyPr>
          <a:lstStyle/>
          <a:p>
            <a:pPr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Since </a:t>
            </a:r>
            <a:r>
              <a:rPr lang="en-IN" sz="1800" dirty="0">
                <a:latin typeface="Century" panose="02040604050505020304" pitchFamily="18" charset="0"/>
                <a:ea typeface="Calibri" panose="020F0502020204030204" pitchFamily="34" charset="0"/>
                <a:cs typeface="Times New Roman" panose="02020603050405020304" pitchFamily="18" charset="0"/>
              </a:rPr>
              <a:t>Car </a:t>
            </a:r>
            <a:r>
              <a:rPr lang="en-IN" sz="1800" dirty="0">
                <a:effectLst/>
                <a:latin typeface="Century" panose="02040604050505020304" pitchFamily="18" charset="0"/>
                <a:ea typeface="Calibri" panose="020F0502020204030204" pitchFamily="34" charset="0"/>
                <a:cs typeface="Times New Roman" panose="02020603050405020304" pitchFamily="18" charset="0"/>
              </a:rPr>
              <a:t>Price was my target and it was a continuous column so this particular problem was regression problem. And I have used all regression algorithms to build my model. By looking into the difference of r2 score and cross validation score I found DecisionTreeRegressor as a best model with least difference. Also to get the best model we have to run through multiple models and to avoid the confusion of overfitting we have go through cross validation. Below are the list of regression algorithms I have used in my project.</a:t>
            </a:r>
          </a:p>
        </p:txBody>
      </p:sp>
      <p:pic>
        <p:nvPicPr>
          <p:cNvPr id="9" name="Picture 4">
            <a:extLst>
              <a:ext uri="{FF2B5EF4-FFF2-40B4-BE49-F238E27FC236}">
                <a16:creationId xmlns:a16="http://schemas.microsoft.com/office/drawing/2014/main" id="{7804F8A0-A913-45A5-A5E4-0C0261F03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22178" y="1940767"/>
            <a:ext cx="2526296" cy="192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19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Observations</a:t>
            </a:r>
            <a:endParaRPr lang="en-US" dirty="0"/>
          </a:p>
        </p:txBody>
      </p:sp>
      <p:sp>
        <p:nvSpPr>
          <p:cNvPr id="5" name="TextBox 4">
            <a:extLst>
              <a:ext uri="{FF2B5EF4-FFF2-40B4-BE49-F238E27FC236}">
                <a16:creationId xmlns:a16="http://schemas.microsoft.com/office/drawing/2014/main" id="{B10FEC96-7511-419D-B3B4-A3A7063CAE4A}"/>
              </a:ext>
            </a:extLst>
          </p:cNvPr>
          <p:cNvSpPr txBox="1"/>
          <p:nvPr/>
        </p:nvSpPr>
        <p:spPr>
          <a:xfrm>
            <a:off x="970384" y="1860482"/>
            <a:ext cx="7716416" cy="3812262"/>
          </a:xfrm>
          <a:prstGeom prst="rect">
            <a:avLst/>
          </a:prstGeom>
          <a:noFill/>
        </p:spPr>
        <p:txBody>
          <a:bodyPr wrap="square">
            <a:spAutoFit/>
          </a:bodyPr>
          <a:lstStyle/>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Diesel, Petrol &amp; Electric cars, the price is high compared to LPG and CNG.</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automatic gear are costlier than manual gear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Caliper ventilated front disc brakes are costlier compared to other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the single-piston sliding caliper and Vented rear disc brakes are costlier compared to other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Lexus brand cars are having oidat sale price. (Lexus is the luxury vehicle division of the Japanese automaker Toyota)</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New Delhi, Delhi-NCR, Noida &amp; Bangalore car prices are high as they are highly populated cities.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2">
            <a:extLst>
              <a:ext uri="{FF2B5EF4-FFF2-40B4-BE49-F238E27FC236}">
                <a16:creationId xmlns:a16="http://schemas.microsoft.com/office/drawing/2014/main" id="{A89D3301-D9A2-4B86-AF48-7909774A2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823144" y="2565902"/>
            <a:ext cx="2592288" cy="325119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5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17B9-3A10-40C0-95BA-A873D9B3B208}"/>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A042D44C-EB86-4A4D-AD5D-217866ACAA28}"/>
              </a:ext>
            </a:extLst>
          </p:cNvPr>
          <p:cNvSpPr>
            <a:spLocks noGrp="1"/>
          </p:cNvSpPr>
          <p:nvPr>
            <p:ph idx="1"/>
          </p:nvPr>
        </p:nvSpPr>
        <p:spPr>
          <a:xfrm>
            <a:off x="581192" y="2180496"/>
            <a:ext cx="11029615" cy="3975348"/>
          </a:xfrm>
        </p:spPr>
        <p:txBody>
          <a:bodyPr>
            <a:normAutofit fontScale="475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US" dirty="0"/>
          </a:p>
        </p:txBody>
      </p:sp>
      <p:pic>
        <p:nvPicPr>
          <p:cNvPr id="4" name="Picture 3">
            <a:extLst>
              <a:ext uri="{FF2B5EF4-FFF2-40B4-BE49-F238E27FC236}">
                <a16:creationId xmlns:a16="http://schemas.microsoft.com/office/drawing/2014/main" id="{570829AD-47AE-46F4-B5B6-2B4F8056B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659" y="1621389"/>
            <a:ext cx="2710598" cy="4534455"/>
          </a:xfrm>
          <a:prstGeom prst="rect">
            <a:avLst/>
          </a:prstGeom>
          <a:effectLst>
            <a:outerShdw blurRad="88900" dist="139700" dir="21540000" sx="94000" sy="94000" algn="ctr" rotWithShape="0">
              <a:srgbClr val="000000">
                <a:alpha val="43137"/>
              </a:srgbClr>
            </a:outerShdw>
          </a:effectLst>
        </p:spPr>
      </p:pic>
    </p:spTree>
    <p:extLst>
      <p:ext uri="{BB962C8B-B14F-4D97-AF65-F5344CB8AC3E}">
        <p14:creationId xmlns:p14="http://schemas.microsoft.com/office/powerpoint/2010/main" val="3258620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 Random Forest Regressor:</a:t>
            </a:r>
            <a:endParaRPr lang="en-US" dirty="0"/>
          </a:p>
        </p:txBody>
      </p:sp>
      <p:sp>
        <p:nvSpPr>
          <p:cNvPr id="8" name="TextBox 7">
            <a:extLst>
              <a:ext uri="{FF2B5EF4-FFF2-40B4-BE49-F238E27FC236}">
                <a16:creationId xmlns:a16="http://schemas.microsoft.com/office/drawing/2014/main" id="{D5375397-7173-43F2-A3E4-AA4D814B8790}"/>
              </a:ext>
            </a:extLst>
          </p:cNvPr>
          <p:cNvSpPr txBox="1"/>
          <p:nvPr/>
        </p:nvSpPr>
        <p:spPr>
          <a:xfrm>
            <a:off x="581193" y="5444070"/>
            <a:ext cx="11137331" cy="660758"/>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RandomForestRegressor is giving me r2_score of </a:t>
            </a:r>
            <a:r>
              <a:rPr lang="en-IN" dirty="0">
                <a:latin typeface="Century" panose="02040604050505020304" pitchFamily="18" charset="0"/>
                <a:ea typeface="Calibri" panose="020F0502020204030204" pitchFamily="34" charset="0"/>
                <a:cs typeface="Times New Roman" panose="02020603050405020304" pitchFamily="18" charset="0"/>
              </a:rPr>
              <a:t>75.80</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the difference between r2_score and cross-validation score is 3.40, but still we have to look into multiple models.</a:t>
            </a:r>
          </a:p>
        </p:txBody>
      </p:sp>
      <p:pic>
        <p:nvPicPr>
          <p:cNvPr id="4" name="Picture 3">
            <a:extLst>
              <a:ext uri="{FF2B5EF4-FFF2-40B4-BE49-F238E27FC236}">
                <a16:creationId xmlns:a16="http://schemas.microsoft.com/office/drawing/2014/main" id="{2C5D5FD4-D3FF-923D-6CA2-6D0368AB31BF}"/>
              </a:ext>
            </a:extLst>
          </p:cNvPr>
          <p:cNvPicPr>
            <a:picLocks noChangeAspect="1"/>
          </p:cNvPicPr>
          <p:nvPr/>
        </p:nvPicPr>
        <p:blipFill>
          <a:blip r:embed="rId2"/>
          <a:stretch>
            <a:fillRect/>
          </a:stretch>
        </p:blipFill>
        <p:spPr>
          <a:xfrm>
            <a:off x="394843" y="1860482"/>
            <a:ext cx="10820553" cy="3346000"/>
          </a:xfrm>
          <a:prstGeom prst="rect">
            <a:avLst/>
          </a:prstGeom>
        </p:spPr>
      </p:pic>
    </p:spTree>
    <p:extLst>
      <p:ext uri="{BB962C8B-B14F-4D97-AF65-F5344CB8AC3E}">
        <p14:creationId xmlns:p14="http://schemas.microsoft.com/office/powerpoint/2010/main" val="245190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ii) XGBRegressor:</a:t>
            </a:r>
            <a:endParaRPr lang="en-US" dirty="0"/>
          </a:p>
        </p:txBody>
      </p:sp>
      <p:sp>
        <p:nvSpPr>
          <p:cNvPr id="8" name="TextBox 7">
            <a:extLst>
              <a:ext uri="{FF2B5EF4-FFF2-40B4-BE49-F238E27FC236}">
                <a16:creationId xmlns:a16="http://schemas.microsoft.com/office/drawing/2014/main" id="{751A3E32-7B62-4D55-BA30-EE6DC740E3CA}"/>
              </a:ext>
            </a:extLst>
          </p:cNvPr>
          <p:cNvSpPr txBox="1"/>
          <p:nvPr/>
        </p:nvSpPr>
        <p:spPr>
          <a:xfrm>
            <a:off x="550507" y="5317723"/>
            <a:ext cx="11274550" cy="66075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XGBRegressor is giving me 76.51%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5.92</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E7647072-049F-AA57-936D-0898B232D185}"/>
              </a:ext>
            </a:extLst>
          </p:cNvPr>
          <p:cNvPicPr>
            <a:picLocks noChangeAspect="1"/>
          </p:cNvPicPr>
          <p:nvPr/>
        </p:nvPicPr>
        <p:blipFill>
          <a:blip r:embed="rId2"/>
          <a:stretch>
            <a:fillRect/>
          </a:stretch>
        </p:blipFill>
        <p:spPr>
          <a:xfrm>
            <a:off x="173113" y="1959430"/>
            <a:ext cx="10723484" cy="3358294"/>
          </a:xfrm>
          <a:prstGeom prst="rect">
            <a:avLst/>
          </a:prstGeom>
        </p:spPr>
      </p:pic>
    </p:spTree>
    <p:extLst>
      <p:ext uri="{BB962C8B-B14F-4D97-AF65-F5344CB8AC3E}">
        <p14:creationId xmlns:p14="http://schemas.microsoft.com/office/powerpoint/2010/main" val="3449075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iii) GradientBoostingRegressor:</a:t>
            </a:r>
            <a:endParaRPr lang="en-US" dirty="0"/>
          </a:p>
        </p:txBody>
      </p:sp>
      <p:sp>
        <p:nvSpPr>
          <p:cNvPr id="8" name="TextBox 7">
            <a:extLst>
              <a:ext uri="{FF2B5EF4-FFF2-40B4-BE49-F238E27FC236}">
                <a16:creationId xmlns:a16="http://schemas.microsoft.com/office/drawing/2014/main" id="{2ABC6727-3FAA-4E10-B412-05D65F4C6285}"/>
              </a:ext>
            </a:extLst>
          </p:cNvPr>
          <p:cNvSpPr txBox="1"/>
          <p:nvPr/>
        </p:nvSpPr>
        <p:spPr>
          <a:xfrm>
            <a:off x="475861" y="5411755"/>
            <a:ext cx="11269296"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GradientBoostingRegressor is giving me </a:t>
            </a:r>
            <a:r>
              <a:rPr lang="en-IN" dirty="0">
                <a:latin typeface="Century" panose="02040604050505020304" pitchFamily="18" charset="0"/>
                <a:ea typeface="Calibri" panose="020F0502020204030204" pitchFamily="34" charset="0"/>
                <a:cs typeface="Times New Roman" panose="02020603050405020304" pitchFamily="18" charset="0"/>
              </a:rPr>
              <a:t>75.02</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0.36</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FEB6E73A-B9BF-80CC-BB3E-8A95AF6B4906}"/>
              </a:ext>
            </a:extLst>
          </p:cNvPr>
          <p:cNvPicPr>
            <a:picLocks noChangeAspect="1"/>
          </p:cNvPicPr>
          <p:nvPr/>
        </p:nvPicPr>
        <p:blipFill>
          <a:blip r:embed="rId2"/>
          <a:stretch>
            <a:fillRect/>
          </a:stretch>
        </p:blipFill>
        <p:spPr>
          <a:xfrm>
            <a:off x="811763" y="1860482"/>
            <a:ext cx="10084834" cy="3551273"/>
          </a:xfrm>
          <a:prstGeom prst="rect">
            <a:avLst/>
          </a:prstGeom>
        </p:spPr>
      </p:pic>
    </p:spTree>
    <p:extLst>
      <p:ext uri="{BB962C8B-B14F-4D97-AF65-F5344CB8AC3E}">
        <p14:creationId xmlns:p14="http://schemas.microsoft.com/office/powerpoint/2010/main" val="2769692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iv) DecisionTreeRegressor:</a:t>
            </a:r>
            <a:endParaRPr lang="en-US" dirty="0"/>
          </a:p>
        </p:txBody>
      </p:sp>
      <p:sp>
        <p:nvSpPr>
          <p:cNvPr id="8" name="TextBox 7">
            <a:extLst>
              <a:ext uri="{FF2B5EF4-FFF2-40B4-BE49-F238E27FC236}">
                <a16:creationId xmlns:a16="http://schemas.microsoft.com/office/drawing/2014/main" id="{80B4DACC-024D-456A-8E0A-DC9478BC7FC4}"/>
              </a:ext>
            </a:extLst>
          </p:cNvPr>
          <p:cNvSpPr txBox="1"/>
          <p:nvPr/>
        </p:nvSpPr>
        <p:spPr>
          <a:xfrm>
            <a:off x="634482" y="5542385"/>
            <a:ext cx="11208330"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DecisionTreeRegressor is giving me a 5</a:t>
            </a:r>
            <a:r>
              <a:rPr lang="en-IN" dirty="0">
                <a:latin typeface="Century" panose="02040604050505020304" pitchFamily="18" charset="0"/>
                <a:ea typeface="Calibri" panose="020F0502020204030204" pitchFamily="34" charset="0"/>
                <a:cs typeface="Times New Roman" panose="02020603050405020304" pitchFamily="18" charset="0"/>
              </a:rPr>
              <a:t>6.30</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34.74.</a:t>
            </a:r>
          </a:p>
        </p:txBody>
      </p:sp>
      <p:pic>
        <p:nvPicPr>
          <p:cNvPr id="4" name="Picture 3">
            <a:extLst>
              <a:ext uri="{FF2B5EF4-FFF2-40B4-BE49-F238E27FC236}">
                <a16:creationId xmlns:a16="http://schemas.microsoft.com/office/drawing/2014/main" id="{E4BE0943-17D5-AF61-D06C-81ADE897DF46}"/>
              </a:ext>
            </a:extLst>
          </p:cNvPr>
          <p:cNvPicPr>
            <a:picLocks noChangeAspect="1"/>
          </p:cNvPicPr>
          <p:nvPr/>
        </p:nvPicPr>
        <p:blipFill>
          <a:blip r:embed="rId2"/>
          <a:stretch>
            <a:fillRect/>
          </a:stretch>
        </p:blipFill>
        <p:spPr>
          <a:xfrm>
            <a:off x="839755" y="1860483"/>
            <a:ext cx="10123714" cy="3681902"/>
          </a:xfrm>
          <a:prstGeom prst="rect">
            <a:avLst/>
          </a:prstGeom>
        </p:spPr>
      </p:pic>
    </p:spTree>
    <p:extLst>
      <p:ext uri="{BB962C8B-B14F-4D97-AF65-F5344CB8AC3E}">
        <p14:creationId xmlns:p14="http://schemas.microsoft.com/office/powerpoint/2010/main" val="64212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v) BaggingRegressor:</a:t>
            </a:r>
            <a:endParaRPr lang="en-US" dirty="0"/>
          </a:p>
        </p:txBody>
      </p:sp>
      <p:sp>
        <p:nvSpPr>
          <p:cNvPr id="8" name="TextBox 7">
            <a:extLst>
              <a:ext uri="{FF2B5EF4-FFF2-40B4-BE49-F238E27FC236}">
                <a16:creationId xmlns:a16="http://schemas.microsoft.com/office/drawing/2014/main" id="{968A2407-2C11-4CA3-9084-5B0FAC206054}"/>
              </a:ext>
            </a:extLst>
          </p:cNvPr>
          <p:cNvSpPr txBox="1"/>
          <p:nvPr/>
        </p:nvSpPr>
        <p:spPr>
          <a:xfrm>
            <a:off x="65314" y="4851919"/>
            <a:ext cx="12036490" cy="1367234"/>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BaggingRegressor is giving me </a:t>
            </a:r>
            <a:r>
              <a:rPr lang="en-IN" dirty="0">
                <a:latin typeface="Century" panose="02040604050505020304" pitchFamily="18" charset="0"/>
                <a:ea typeface="Calibri" panose="020F0502020204030204" pitchFamily="34" charset="0"/>
                <a:cs typeface="Times New Roman" panose="02020603050405020304" pitchFamily="18" charset="0"/>
              </a:rPr>
              <a:t>73.13</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4.98</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IN"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By looking into the difference between model accuracy and cross-validation score I found Gradient Boosting Regressor as the best model with a 75.02% r2_score.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93E24AF4-39B1-835D-B951-6238DCE997D1}"/>
              </a:ext>
            </a:extLst>
          </p:cNvPr>
          <p:cNvPicPr>
            <a:picLocks noChangeAspect="1"/>
          </p:cNvPicPr>
          <p:nvPr/>
        </p:nvPicPr>
        <p:blipFill>
          <a:blip r:embed="rId2"/>
          <a:stretch>
            <a:fillRect/>
          </a:stretch>
        </p:blipFill>
        <p:spPr>
          <a:xfrm>
            <a:off x="849085" y="1860483"/>
            <a:ext cx="9974425" cy="2991436"/>
          </a:xfrm>
          <a:prstGeom prst="rect">
            <a:avLst/>
          </a:prstGeom>
        </p:spPr>
      </p:pic>
    </p:spTree>
    <p:extLst>
      <p:ext uri="{BB962C8B-B14F-4D97-AF65-F5344CB8AC3E}">
        <p14:creationId xmlns:p14="http://schemas.microsoft.com/office/powerpoint/2010/main" val="75044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Hyper Parameter Tunning:</a:t>
            </a:r>
            <a:endParaRPr lang="en-US" dirty="0"/>
          </a:p>
        </p:txBody>
      </p:sp>
      <p:pic>
        <p:nvPicPr>
          <p:cNvPr id="4" name="Picture 3">
            <a:extLst>
              <a:ext uri="{FF2B5EF4-FFF2-40B4-BE49-F238E27FC236}">
                <a16:creationId xmlns:a16="http://schemas.microsoft.com/office/drawing/2014/main" id="{EEC742EB-F1FF-C517-B4D8-0F6A12C5B90E}"/>
              </a:ext>
            </a:extLst>
          </p:cNvPr>
          <p:cNvPicPr>
            <a:picLocks noChangeAspect="1"/>
          </p:cNvPicPr>
          <p:nvPr/>
        </p:nvPicPr>
        <p:blipFill>
          <a:blip r:embed="rId2"/>
          <a:stretch>
            <a:fillRect/>
          </a:stretch>
        </p:blipFill>
        <p:spPr>
          <a:xfrm>
            <a:off x="1342831" y="1827069"/>
            <a:ext cx="9712021" cy="4226768"/>
          </a:xfrm>
          <a:prstGeom prst="rect">
            <a:avLst/>
          </a:prstGeom>
        </p:spPr>
      </p:pic>
    </p:spTree>
    <p:extLst>
      <p:ext uri="{BB962C8B-B14F-4D97-AF65-F5344CB8AC3E}">
        <p14:creationId xmlns:p14="http://schemas.microsoft.com/office/powerpoint/2010/main" val="3546378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sz="2800" dirty="0"/>
              <a:t>Saving the model and predictions using the saved model:</a:t>
            </a:r>
            <a:endParaRPr lang="en-US" dirty="0"/>
          </a:p>
        </p:txBody>
      </p:sp>
      <p:sp>
        <p:nvSpPr>
          <p:cNvPr id="5" name="TextBox 4">
            <a:extLst>
              <a:ext uri="{FF2B5EF4-FFF2-40B4-BE49-F238E27FC236}">
                <a16:creationId xmlns:a16="http://schemas.microsoft.com/office/drawing/2014/main" id="{F91029E5-D466-4D43-92A1-07FB3361EBDC}"/>
              </a:ext>
            </a:extLst>
          </p:cNvPr>
          <p:cNvSpPr txBox="1"/>
          <p:nvPr/>
        </p:nvSpPr>
        <p:spPr>
          <a:xfrm>
            <a:off x="895738" y="1860482"/>
            <a:ext cx="10328989" cy="1708160"/>
          </a:xfrm>
          <a:prstGeom prst="rect">
            <a:avLst/>
          </a:prstGeom>
          <a:noFill/>
        </p:spPr>
        <p:txBody>
          <a:bodyPr wrap="square">
            <a:spAutoFit/>
          </a:bodyPr>
          <a:lstStyle/>
          <a:p>
            <a:pPr>
              <a:spcBef>
                <a:spcPts val="300"/>
              </a:spcBef>
              <a:spcAft>
                <a:spcPts val="300"/>
              </a:spcAft>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Mangal" panose="02040503050203030202" pitchFamily="18" charset="0"/>
              </a:rPr>
              <a:t>I have chosen all parameters of Gradient Boosting Regressor, after tunning the model with the best parameters I have increased my model accuracy from 75.02% to 76.60%.</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.pkl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price values.</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C5BADE62-74E7-4D03-9496-D0E7DE6CF8A8}"/>
              </a:ext>
            </a:extLst>
          </p:cNvPr>
          <p:cNvSpPr txBox="1"/>
          <p:nvPr/>
        </p:nvSpPr>
        <p:spPr>
          <a:xfrm>
            <a:off x="466532" y="5271797"/>
            <a:ext cx="1150846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Car Price using saved model, and the predictions look good. The Predicted values are almost same as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A2B4D77-FE29-2D5C-7B31-2ECBF9411BE2}"/>
              </a:ext>
            </a:extLst>
          </p:cNvPr>
          <p:cNvPicPr>
            <a:picLocks noChangeAspect="1"/>
          </p:cNvPicPr>
          <p:nvPr/>
        </p:nvPicPr>
        <p:blipFill>
          <a:blip r:embed="rId2"/>
          <a:stretch>
            <a:fillRect/>
          </a:stretch>
        </p:blipFill>
        <p:spPr>
          <a:xfrm>
            <a:off x="895738" y="3332478"/>
            <a:ext cx="11068497" cy="1708160"/>
          </a:xfrm>
          <a:prstGeom prst="rect">
            <a:avLst/>
          </a:prstGeom>
        </p:spPr>
      </p:pic>
    </p:spTree>
    <p:extLst>
      <p:ext uri="{BB962C8B-B14F-4D97-AF65-F5344CB8AC3E}">
        <p14:creationId xmlns:p14="http://schemas.microsoft.com/office/powerpoint/2010/main" val="272439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Plotting the predicted values v/s actual values:</a:t>
            </a:r>
            <a:endParaRPr lang="en-US" dirty="0"/>
          </a:p>
        </p:txBody>
      </p:sp>
      <p:sp>
        <p:nvSpPr>
          <p:cNvPr id="8" name="TextBox 7">
            <a:extLst>
              <a:ext uri="{FF2B5EF4-FFF2-40B4-BE49-F238E27FC236}">
                <a16:creationId xmlns:a16="http://schemas.microsoft.com/office/drawing/2014/main" id="{FDA0FB47-640A-4EB9-9F11-3321D7CD5936}"/>
              </a:ext>
            </a:extLst>
          </p:cNvPr>
          <p:cNvSpPr txBox="1"/>
          <p:nvPr/>
        </p:nvSpPr>
        <p:spPr>
          <a:xfrm>
            <a:off x="354563" y="5402424"/>
            <a:ext cx="11256246"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Plotting Actual vs Predicted, To get better insight. Bule line is the actual line and red dots are the predicted values.</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13906E2-9A85-050A-F6CE-638794A5A003}"/>
              </a:ext>
            </a:extLst>
          </p:cNvPr>
          <p:cNvPicPr>
            <a:picLocks noChangeAspect="1"/>
          </p:cNvPicPr>
          <p:nvPr/>
        </p:nvPicPr>
        <p:blipFill>
          <a:blip r:embed="rId2"/>
          <a:stretch>
            <a:fillRect/>
          </a:stretch>
        </p:blipFill>
        <p:spPr>
          <a:xfrm>
            <a:off x="209772" y="1860483"/>
            <a:ext cx="8667898" cy="3541941"/>
          </a:xfrm>
          <a:prstGeom prst="rect">
            <a:avLst/>
          </a:prstGeom>
        </p:spPr>
      </p:pic>
    </p:spTree>
    <p:extLst>
      <p:ext uri="{BB962C8B-B14F-4D97-AF65-F5344CB8AC3E}">
        <p14:creationId xmlns:p14="http://schemas.microsoft.com/office/powerpoint/2010/main" val="227187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Conclusion:</a:t>
            </a:r>
            <a:endParaRPr lang="en-US" dirty="0"/>
          </a:p>
        </p:txBody>
      </p:sp>
      <p:sp>
        <p:nvSpPr>
          <p:cNvPr id="9" name="TextBox 8">
            <a:extLst>
              <a:ext uri="{FF2B5EF4-FFF2-40B4-BE49-F238E27FC236}">
                <a16:creationId xmlns:a16="http://schemas.microsoft.com/office/drawing/2014/main" id="{42FFE8C4-5F3E-45D9-8145-070DFE2A89D9}"/>
              </a:ext>
            </a:extLst>
          </p:cNvPr>
          <p:cNvSpPr txBox="1"/>
          <p:nvPr/>
        </p:nvSpPr>
        <p:spPr>
          <a:xfrm>
            <a:off x="581192" y="1963271"/>
            <a:ext cx="9786489" cy="4496103"/>
          </a:xfrm>
          <a:prstGeom prst="rect">
            <a:avLst/>
          </a:prstGeom>
          <a:noFill/>
        </p:spPr>
        <p:txBody>
          <a:bodyPr wrap="square">
            <a:spAutoFit/>
          </a:bodyPr>
          <a:lstStyle/>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used car price. We have mentioned the step-by-step procedure to analyze the dataset and find the correlation between the features.</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The power of visualization has helped us in understanding the data by graphical representation it has made me understand what data is trying to say.</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These feature sets were then given as an input to five algorithms and a hyperparameter tuning was done to the best model and the accuracy has been improved. Hence we calculated the performance of each model using different performance metrics and compared them based on these metrics.</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car price. It was good that the predicted and actual values were almost the same.</a:t>
            </a: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gn="just">
              <a:lnSpc>
                <a:spcPct val="107000"/>
              </a:lnSpc>
              <a:spcBef>
                <a:spcPts val="300"/>
              </a:spcBef>
              <a:spcAft>
                <a:spcPts val="300"/>
              </a:spcAft>
              <a:buFont typeface="Wingdings" panose="05000000000000000000" pitchFamily="2" charset="2"/>
              <a:buChar char="ü"/>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the used car prices.</a:t>
            </a:r>
          </a:p>
          <a:p>
            <a:pPr algn="just">
              <a:lnSpc>
                <a:spcPct val="107000"/>
              </a:lnSpc>
              <a:spcBef>
                <a:spcPts val="300"/>
              </a:spcBef>
              <a:spcAft>
                <a:spcPts val="300"/>
              </a:spcAft>
              <a:buFont typeface="Wingdings" panose="05000000000000000000" pitchFamily="2" charset="2"/>
              <a:buChar char="ü"/>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used car data from a larger economical background with more features.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lgn="just">
              <a:buNone/>
            </a:pPr>
            <a:endParaRPr lang="en-IN" sz="1400" dirty="0"/>
          </a:p>
        </p:txBody>
      </p:sp>
      <p:pic>
        <p:nvPicPr>
          <p:cNvPr id="10" name="Picture 4" descr="Task ">
            <a:extLst>
              <a:ext uri="{FF2B5EF4-FFF2-40B4-BE49-F238E27FC236}">
                <a16:creationId xmlns:a16="http://schemas.microsoft.com/office/drawing/2014/main" id="{1098198D-BAE6-45D7-AD30-FA788B16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2035" y="2542805"/>
            <a:ext cx="1629965" cy="17723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956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B09399-9A9F-7E31-D698-18837B47D3CE}"/>
              </a:ext>
            </a:extLst>
          </p:cNvPr>
          <p:cNvPicPr>
            <a:picLocks noChangeAspect="1"/>
          </p:cNvPicPr>
          <p:nvPr/>
        </p:nvPicPr>
        <p:blipFill>
          <a:blip r:embed="rId2"/>
          <a:stretch>
            <a:fillRect/>
          </a:stretch>
        </p:blipFill>
        <p:spPr>
          <a:xfrm>
            <a:off x="1596684" y="1550719"/>
            <a:ext cx="8736924" cy="3385266"/>
          </a:xfrm>
          <a:prstGeom prst="rect">
            <a:avLst/>
          </a:prstGeom>
        </p:spPr>
      </p:pic>
    </p:spTree>
    <p:extLst>
      <p:ext uri="{BB962C8B-B14F-4D97-AF65-F5344CB8AC3E}">
        <p14:creationId xmlns:p14="http://schemas.microsoft.com/office/powerpoint/2010/main" val="263606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Overview:</a:t>
            </a:r>
            <a:endParaRPr lang="en-US" dirty="0"/>
          </a:p>
        </p:txBody>
      </p:sp>
      <p:sp>
        <p:nvSpPr>
          <p:cNvPr id="3" name="Text Placeholder 2">
            <a:extLst>
              <a:ext uri="{FF2B5EF4-FFF2-40B4-BE49-F238E27FC236}">
                <a16:creationId xmlns:a16="http://schemas.microsoft.com/office/drawing/2014/main" id="{D783286B-CC61-46B0-B526-3CA3CEAE0F78}"/>
              </a:ext>
            </a:extLst>
          </p:cNvPr>
          <p:cNvSpPr>
            <a:spLocks noGrp="1"/>
          </p:cNvSpPr>
          <p:nvPr>
            <p:ph type="body" idx="1"/>
          </p:nvPr>
        </p:nvSpPr>
        <p:spPr>
          <a:xfrm>
            <a:off x="887219" y="2453950"/>
            <a:ext cx="8767769" cy="531845"/>
          </a:xfrm>
        </p:spPr>
        <p:txBody>
          <a:bodyPr>
            <a:normAutofit fontScale="25000" lnSpcReduction="20000"/>
          </a:bodyPr>
          <a:lstStyle/>
          <a:p>
            <a:endParaRPr lang="en-US" sz="2000" dirty="0">
              <a:solidFill>
                <a:schemeClr val="tx2"/>
              </a:solidFill>
              <a:latin typeface="Century" panose="02040604050505020304" pitchFamily="18" charset="0"/>
            </a:endParaRPr>
          </a:p>
          <a:p>
            <a:endParaRPr lang="en-US" sz="2000" dirty="0">
              <a:solidFill>
                <a:schemeClr val="tx2"/>
              </a:solidFill>
              <a:latin typeface="Century" panose="02040604050505020304" pitchFamily="18" charset="0"/>
            </a:endParaRPr>
          </a:p>
          <a:p>
            <a:endParaRPr lang="en-US" sz="5600" dirty="0">
              <a:solidFill>
                <a:schemeClr val="tx2"/>
              </a:solidFill>
              <a:latin typeface="Century" panose="02040604050505020304" pitchFamily="18" charset="0"/>
            </a:endParaRPr>
          </a:p>
          <a:p>
            <a:r>
              <a:rPr lang="en-US" sz="5600" dirty="0">
                <a:solidFill>
                  <a:schemeClr val="tx2"/>
                </a:solidFill>
                <a:latin typeface="Century" panose="02040604050505020304" pitchFamily="18" charset="0"/>
              </a:rPr>
              <a:t>In this particular presentation we will be looking on</a:t>
            </a:r>
            <a:r>
              <a:rPr lang="en-US" sz="4000" dirty="0">
                <a:solidFill>
                  <a:schemeClr val="tx2"/>
                </a:solidFill>
                <a:latin typeface="Century" panose="02040604050505020304" pitchFamily="18" charset="0"/>
              </a:rPr>
              <a:t>:</a:t>
            </a:r>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581193" y="3349690"/>
            <a:ext cx="7688747" cy="2864498"/>
          </a:xfrm>
        </p:spPr>
        <p:txBody>
          <a:bodyPr/>
          <a:lstStyle/>
          <a:p>
            <a:pPr lvl="1"/>
            <a:r>
              <a:rPr lang="en-US" dirty="0">
                <a:solidFill>
                  <a:schemeClr val="tx2"/>
                </a:solidFill>
                <a:latin typeface="Century" panose="02040604050505020304" pitchFamily="18" charset="0"/>
              </a:rPr>
              <a:t>How to analyze the dataset of Used Car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of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Used Car Price for the saved best model.</a:t>
            </a:r>
          </a:p>
          <a:p>
            <a:endParaRPr lang="en-US" dirty="0"/>
          </a:p>
        </p:txBody>
      </p:sp>
      <p:pic>
        <p:nvPicPr>
          <p:cNvPr id="8" name="Picture 7">
            <a:extLst>
              <a:ext uri="{FF2B5EF4-FFF2-40B4-BE49-F238E27FC236}">
                <a16:creationId xmlns:a16="http://schemas.microsoft.com/office/drawing/2014/main" id="{DA979028-D073-4D8D-AD5A-A42F91476A66}"/>
              </a:ext>
            </a:extLst>
          </p:cNvPr>
          <p:cNvPicPr>
            <a:picLocks noChangeAspect="1"/>
          </p:cNvPicPr>
          <p:nvPr/>
        </p:nvPicPr>
        <p:blipFill>
          <a:blip r:embed="rId2"/>
          <a:stretch>
            <a:fillRect/>
          </a:stretch>
        </p:blipFill>
        <p:spPr>
          <a:xfrm>
            <a:off x="8939818" y="2568389"/>
            <a:ext cx="1837948" cy="2011684"/>
          </a:xfrm>
          <a:prstGeom prst="rect">
            <a:avLst/>
          </a:prstGeom>
        </p:spPr>
      </p:pic>
    </p:spTree>
    <p:extLst>
      <p:ext uri="{BB962C8B-B14F-4D97-AF65-F5344CB8AC3E}">
        <p14:creationId xmlns:p14="http://schemas.microsoft.com/office/powerpoint/2010/main" val="224644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Problem Statement:</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251927" y="1860483"/>
            <a:ext cx="9395925" cy="4297721"/>
          </a:xfrm>
        </p:spPr>
        <p:txBody>
          <a:bodyPr>
            <a:normAutofit fontScale="92500" lnSpcReduction="20000"/>
          </a:bodyPr>
          <a:lstStyle/>
          <a:p>
            <a:pPr>
              <a:buFont typeface="Wingdings" panose="05000000000000000000" pitchFamily="2" charset="2"/>
              <a:buChar char="ü"/>
            </a:pPr>
            <a:r>
              <a:rPr lang="en-US" sz="1600" dirty="0">
                <a:latin typeface="Century" panose="02040604050505020304" pitchFamily="18" charset="0"/>
              </a:rPr>
              <a:t>With the covid 19 impact on the market, we have seen a lot of changes in the car market. Now some cars are in demand hence making them costly and some are not in demand hence cheaper. One of our clients works with small traders, who sell used cars. With the change in the market due to covid 19 impact, our client is facing problems with their previous car price valuation machine learning models. So, they are looking for new machine learning models from new data. We have to make a car price valuation model. This project contains two-phase</a:t>
            </a:r>
          </a:p>
          <a:p>
            <a:pPr>
              <a:buFont typeface="Wingdings" panose="05000000000000000000" pitchFamily="2" charset="2"/>
              <a:buChar char="ü"/>
            </a:pPr>
            <a:r>
              <a:rPr lang="en-US" sz="1600" dirty="0">
                <a:latin typeface="Century" panose="02040604050505020304" pitchFamily="18" charset="0"/>
              </a:rPr>
              <a:t>Data Collection Phase: You have to scrape at least 5000 used cars’ data. You can scrape more data as well, it’s up to you. More the data better the model In this section You need to scrape the data of used cars from websites (Olx, cardekho, Cars24, etc.) You need web scraping for this. You have to fetch data for different locations. The number of columns for data doesn’t have a limit, it’s up to you and your creativity. Generally, these columns are Brand, model, variant, manufacturing year, driven kilometers, fuel, number of owners, location, and at last target variable Price of the car. Try to include all types of cars in your data for example- SUVs, Sedans, Coupe, minivans, and Hatchback.</a:t>
            </a:r>
          </a:p>
          <a:p>
            <a:pPr>
              <a:buFont typeface="Wingdings" panose="05000000000000000000" pitchFamily="2" charset="2"/>
              <a:buChar char="ü"/>
            </a:pPr>
            <a:r>
              <a:rPr lang="en-US" sz="1600" dirty="0">
                <a:latin typeface="Century" panose="02040604050505020304" pitchFamily="18" charset="0"/>
              </a:rPr>
              <a:t>Model Building Phase: After collecting the data, you need to build a machine learning model. Before the model, the building does all data pre-processing steps. Try different models with different hyperparameters and select the best model</a:t>
            </a:r>
          </a:p>
        </p:txBody>
      </p:sp>
      <p:pic>
        <p:nvPicPr>
          <p:cNvPr id="9" name="Picture 8">
            <a:extLst>
              <a:ext uri="{FF2B5EF4-FFF2-40B4-BE49-F238E27FC236}">
                <a16:creationId xmlns:a16="http://schemas.microsoft.com/office/drawing/2014/main" id="{694B40C2-278C-44FA-9663-65074F68D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103" y="2282462"/>
            <a:ext cx="1847567" cy="2857549"/>
          </a:xfrm>
          <a:prstGeom prst="rect">
            <a:avLst/>
          </a:prstGeom>
          <a:effectLst>
            <a:outerShdw blurRad="177800" dist="203200" dir="21540000" sx="89000" sy="89000" algn="ctr" rotWithShape="0">
              <a:schemeClr val="tx1">
                <a:alpha val="90000"/>
              </a:schemeClr>
            </a:outerShdw>
          </a:effectLst>
        </p:spPr>
      </p:pic>
    </p:spTree>
    <p:extLst>
      <p:ext uri="{BB962C8B-B14F-4D97-AF65-F5344CB8AC3E}">
        <p14:creationId xmlns:p14="http://schemas.microsoft.com/office/powerpoint/2010/main" val="331324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Problem Understanding:</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765110" y="2571698"/>
            <a:ext cx="8067132" cy="3556643"/>
          </a:xfrm>
        </p:spPr>
        <p:txBody>
          <a:bodyPr>
            <a:normAutofit/>
          </a:bodyPr>
          <a:lstStyle/>
          <a:p>
            <a:pPr>
              <a:lnSpc>
                <a:spcPct val="107000"/>
              </a:lnSpc>
              <a:spcAft>
                <a:spcPts val="800"/>
              </a:spcAft>
            </a:pPr>
            <a:r>
              <a:rPr lang="en-IN" sz="1600" dirty="0">
                <a:latin typeface="Century" panose="02040604050505020304" pitchFamily="18" charset="0"/>
              </a:rPr>
              <a:t> </a:t>
            </a: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lots of individuals who are interested in the used car market at some point in their life because they wanted to sell their car or buy a used car. In this process, it’s a big corner to pay too much or sell less than its market value.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one of the biggest target group that can be interested in the results of this study. If used car sellers better understand what makes a car desirable, and what are the important features of a used car, then they may consider this knowledge and offer a better service.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2">
            <a:extLst>
              <a:ext uri="{FF2B5EF4-FFF2-40B4-BE49-F238E27FC236}">
                <a16:creationId xmlns:a16="http://schemas.microsoft.com/office/drawing/2014/main" id="{13E9E730-7D8E-4858-ACEC-859489201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349" y="2095769"/>
            <a:ext cx="3556642" cy="355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34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What is Used Car Price Prediction?</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830424" y="2621902"/>
            <a:ext cx="8001818" cy="3765450"/>
          </a:xfrm>
        </p:spPr>
        <p:txBody>
          <a:bodyPr>
            <a:normAutofit/>
          </a:bodyPr>
          <a:lstStyle/>
          <a:p>
            <a:pPr algn="just">
              <a:lnSpc>
                <a:spcPct val="107000"/>
              </a:lnSpc>
              <a:spcAft>
                <a:spcPts val="800"/>
              </a:spcAft>
            </a:pPr>
            <a:r>
              <a:rPr lang="en-US" sz="1600" b="0" i="0" dirty="0">
                <a:solidFill>
                  <a:srgbClr val="202124"/>
                </a:solidFill>
                <a:effectLst/>
                <a:latin typeface="Century" panose="02040604050505020304" pitchFamily="18" charset="0"/>
              </a:rPr>
              <a:t>The increased prices of new cars and the financial incapability of the customers to buy them, Used Car sales are on a </a:t>
            </a:r>
            <a:r>
              <a:rPr lang="en-US" sz="1600" b="1" i="0" dirty="0">
                <a:solidFill>
                  <a:srgbClr val="202124"/>
                </a:solidFill>
                <a:effectLst/>
                <a:latin typeface="Century" panose="02040604050505020304" pitchFamily="18" charset="0"/>
              </a:rPr>
              <a:t>global increase</a:t>
            </a:r>
            <a:r>
              <a:rPr lang="en-US" sz="1600" b="0" i="0" dirty="0">
                <a:solidFill>
                  <a:srgbClr val="202124"/>
                </a:solidFill>
                <a:effectLst/>
                <a:latin typeface="Century" panose="02040604050505020304" pitchFamily="18" charset="0"/>
              </a:rPr>
              <a:t>. Therefore, there is an urgent need for a Used Car Price Prediction system that effectively determines the worthiness of the car using a variety of features.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2">
            <a:extLst>
              <a:ext uri="{FF2B5EF4-FFF2-40B4-BE49-F238E27FC236}">
                <a16:creationId xmlns:a16="http://schemas.microsoft.com/office/drawing/2014/main" id="{B94B5761-D1BF-4E30-9E34-2EBF99ED2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472" y="3012540"/>
            <a:ext cx="2652911" cy="26529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4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Importance of Used Car Price Prediction.</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839755" y="2425959"/>
            <a:ext cx="8283185" cy="4015182"/>
          </a:xfrm>
        </p:spPr>
        <p:txBody>
          <a:bodyPr>
            <a:normAutofit/>
          </a:bodyPr>
          <a:lstStyle/>
          <a:p>
            <a:pPr algn="just">
              <a:buFont typeface="Wingdings" panose="05000000000000000000" pitchFamily="2" charset="2"/>
              <a:buChar char="ü"/>
            </a:pPr>
            <a:r>
              <a:rPr lang="en-IN" sz="1600" dirty="0">
                <a:latin typeface="Century" panose="02040604050505020304" pitchFamily="18" charset="0"/>
              </a:rPr>
              <a:t> </a:t>
            </a: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prices of new cars in the industry are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Even though there are websites that offer this service, their prediction method may not be the best. Besides, different models and systems may contribute to predicting the power of a used car’s actual market value. It is important to know their actual market value while both buying and selling.</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ü"/>
            </a:pPr>
            <a:endParaRPr lang="en-IN" sz="1600" dirty="0">
              <a:latin typeface="Century" panose="02040604050505020304" pitchFamily="18" charset="0"/>
            </a:endParaRPr>
          </a:p>
        </p:txBody>
      </p:sp>
      <p:pic>
        <p:nvPicPr>
          <p:cNvPr id="5" name="Picture 2">
            <a:extLst>
              <a:ext uri="{FF2B5EF4-FFF2-40B4-BE49-F238E27FC236}">
                <a16:creationId xmlns:a16="http://schemas.microsoft.com/office/drawing/2014/main" id="{A314A1EA-D42A-4FC8-9B29-505158AFF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940" y="2891118"/>
            <a:ext cx="2712368" cy="27123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9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Exploratory Data Analysis:</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727788" y="2463282"/>
            <a:ext cx="8841436" cy="3964412"/>
          </a:xfrm>
        </p:spPr>
        <p:txBody>
          <a:bodyPr>
            <a:normAutofit/>
          </a:bodyPr>
          <a:lstStyle/>
          <a:p>
            <a:pPr marL="342900" lvl="0" indent="-342900" algn="just">
              <a:lnSpc>
                <a:spcPct val="107000"/>
              </a:lnSpc>
              <a:buFont typeface="Wingdings" panose="05000000000000000000" pitchFamily="2" charset="2"/>
              <a:buChar char=""/>
            </a:pPr>
            <a:r>
              <a:rPr lang="en-IN" sz="1600" dirty="0">
                <a:latin typeface="Century" panose="02040604050505020304" pitchFamily="18" charset="0"/>
                <a:cs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As a first step I have scrapped all the required information from the cardekho website.</a:t>
            </a: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imported the required libraries and I have imported the dataset which was in excel format. </a:t>
            </a: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16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unique, value counts, info, etc…</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null values in the dataset and I replaced them using the imputation technique.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I have also dropped Unnamed:0</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6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Inspscore</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as I found they are useless.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all the columns and I have extracted useful information from the raw dataset. Think that this data will help us more than raw data.</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8" descr="Improves the user experience and helps marketeers with best insights on various areas of website.">
            <a:extLst>
              <a:ext uri="{FF2B5EF4-FFF2-40B4-BE49-F238E27FC236}">
                <a16:creationId xmlns:a16="http://schemas.microsoft.com/office/drawing/2014/main" id="{C02F73C9-92F7-4744-B514-269E6C055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224" y="3429000"/>
            <a:ext cx="2514446" cy="2454241"/>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00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normAutofit/>
          </a:bodyPr>
          <a:lstStyle/>
          <a:p>
            <a:r>
              <a:rPr lang="en-IN" dirty="0"/>
              <a:t>Univariate  Visualization of numerical columns:</a:t>
            </a:r>
            <a:endParaRPr lang="en-US" dirty="0"/>
          </a:p>
        </p:txBody>
      </p:sp>
      <p:pic>
        <p:nvPicPr>
          <p:cNvPr id="6" name="Picture 5">
            <a:extLst>
              <a:ext uri="{FF2B5EF4-FFF2-40B4-BE49-F238E27FC236}">
                <a16:creationId xmlns:a16="http://schemas.microsoft.com/office/drawing/2014/main" id="{E56C040C-3A63-1CD7-B135-34AA272A3FE0}"/>
              </a:ext>
            </a:extLst>
          </p:cNvPr>
          <p:cNvPicPr>
            <a:picLocks noChangeAspect="1"/>
          </p:cNvPicPr>
          <p:nvPr/>
        </p:nvPicPr>
        <p:blipFill>
          <a:blip r:embed="rId2"/>
          <a:stretch>
            <a:fillRect/>
          </a:stretch>
        </p:blipFill>
        <p:spPr>
          <a:xfrm>
            <a:off x="1447191" y="1860482"/>
            <a:ext cx="9607661" cy="4193355"/>
          </a:xfrm>
          <a:prstGeom prst="rect">
            <a:avLst/>
          </a:prstGeom>
        </p:spPr>
      </p:pic>
    </p:spTree>
    <p:extLst>
      <p:ext uri="{BB962C8B-B14F-4D97-AF65-F5344CB8AC3E}">
        <p14:creationId xmlns:p14="http://schemas.microsoft.com/office/powerpoint/2010/main" val="2943391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949</TotalTime>
  <Words>2166</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Blackadder ITC</vt:lpstr>
      <vt:lpstr>Bookman Old Style</vt:lpstr>
      <vt:lpstr>Calibri</vt:lpstr>
      <vt:lpstr>Century</vt:lpstr>
      <vt:lpstr>Gill Sans MT</vt:lpstr>
      <vt:lpstr>Symbol</vt:lpstr>
      <vt:lpstr>Wingdings</vt:lpstr>
      <vt:lpstr>Gallery</vt:lpstr>
      <vt:lpstr>PowerPoint Presentation</vt:lpstr>
      <vt:lpstr>Agenda:</vt:lpstr>
      <vt:lpstr>Overview:</vt:lpstr>
      <vt:lpstr>Problem Statement:</vt:lpstr>
      <vt:lpstr>Problem Understanding:</vt:lpstr>
      <vt:lpstr>What is Used Car Price Prediction?</vt:lpstr>
      <vt:lpstr>Importance of Used Car Price Prediction.</vt:lpstr>
      <vt:lpstr>Exploratory Data Analysis:</vt:lpstr>
      <vt:lpstr>Univariate  Visualization of numerical columns:</vt:lpstr>
      <vt:lpstr>Univariate  Visualization of Categorical columns:</vt:lpstr>
      <vt:lpstr>Observations:</vt:lpstr>
      <vt:lpstr>Bivariate  Visualization of numerical columns:</vt:lpstr>
      <vt:lpstr>Bivariate  Visualization of numerical columns:</vt:lpstr>
      <vt:lpstr>Observations :</vt:lpstr>
      <vt:lpstr>Bivariate  Visualization of categorical columns:</vt:lpstr>
      <vt:lpstr>Analysis:</vt:lpstr>
      <vt:lpstr>Data Cleaning Steps:</vt:lpstr>
      <vt:lpstr>Model Building:</vt:lpstr>
      <vt:lpstr>Observations</vt:lpstr>
      <vt:lpstr>i) Random Forest Regressor:</vt:lpstr>
      <vt:lpstr>ii) XGBRegressor:</vt:lpstr>
      <vt:lpstr>iii) GradientBoostingRegressor:</vt:lpstr>
      <vt:lpstr>iv) DecisionTreeRegressor:</vt:lpstr>
      <vt:lpstr>v) BaggingRegressor:</vt:lpstr>
      <vt:lpstr>Hyper Parameter Tunning:</vt:lpstr>
      <vt:lpstr>Saving the model and predictions using the saved model:</vt:lpstr>
      <vt:lpstr>Plotting the predicted values v/s actual values: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“Car Price Prediction”</dc:title>
  <dc:creator>Arun s</dc:creator>
  <cp:lastModifiedBy>aakash akhil</cp:lastModifiedBy>
  <cp:revision>37</cp:revision>
  <dcterms:created xsi:type="dcterms:W3CDTF">2022-08-28T15:35:26Z</dcterms:created>
  <dcterms:modified xsi:type="dcterms:W3CDTF">2022-11-01T03:45:54Z</dcterms:modified>
</cp:coreProperties>
</file>