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Agency FB" panose="020B0503020202020204" pitchFamily="34" charset="0"/>
      <p:regular r:id="rId48"/>
      <p:bold r:id="rId49"/>
    </p:embeddedFont>
    <p:embeddedFont>
      <p:font typeface="Caesar Dressing" panose="020B0604020202020204" charset="0"/>
      <p:regular r:id="rId50"/>
    </p:embeddedFont>
    <p:embeddedFont>
      <p:font typeface="Gill Sans MT" panose="020B0502020104020203" pitchFamily="34" charset="0"/>
      <p:regular r:id="rId51"/>
      <p:bold r:id="rId52"/>
      <p:italic r:id="rId53"/>
      <p:boldItalic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11/13/2022</a:t>
            </a:fld>
            <a:endParaRPr lang="en-US" dirty="0">
              <a:solidFill>
                <a:srgbClr val="FFFFFF"/>
              </a:solidFill>
            </a:endParaRPr>
          </a:p>
        </p:txBody>
      </p:sp>
      <p:sp>
        <p:nvSpPr>
          <p:cNvPr id="5" name="Footer Placeholder 4"/>
          <p:cNvSpPr>
            <a:spLocks noGrp="1"/>
          </p:cNvSpPr>
          <p:nvPr>
            <p:ph type="ftr" sz="quarter" idx="11"/>
          </p:nvPr>
        </p:nvSpPr>
        <p:spPr>
          <a:xfrm>
            <a:off x="1812376" y="246981"/>
            <a:ext cx="3730436" cy="231901"/>
          </a:xfrm>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3966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882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29275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042936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40092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5069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49906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343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384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8440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5065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0603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44213AF-26F6-41FA-8D85-E2C5388D6E58}" type="datetimeFigureOut">
              <a:rPr lang="en-US" smtClean="0"/>
              <a:pPr/>
              <a:t>11/13/2022</a:t>
            </a:fld>
            <a:endParaRPr lang="en-US">
              <a:solidFill>
                <a:schemeClr val="tx1"/>
              </a:solidFill>
            </a:endParaRPr>
          </a:p>
        </p:txBody>
      </p:sp>
      <p:sp>
        <p:nvSpPr>
          <p:cNvPr id="6" name="Footer Placeholder 5"/>
          <p:cNvSpPr>
            <a:spLocks noGrp="1"/>
          </p:cNvSpPr>
          <p:nvPr>
            <p:ph type="ftr" sz="quarter" idx="11"/>
          </p:nvPr>
        </p:nvSpPr>
        <p:spPr>
          <a:xfrm>
            <a:off x="1085537" y="238981"/>
            <a:ext cx="4155753" cy="240698"/>
          </a:xfrm>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58593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44213AF-26F6-41FA-8D85-E2C5388D6E58}" type="datetimeFigureOut">
              <a:rPr lang="en-US" smtClean="0"/>
              <a:pPr/>
              <a:t>11/13/2022</a:t>
            </a:fld>
            <a:endParaRPr lang="en-US" sz="1000" dirty="0">
              <a:solidFill>
                <a:schemeClr val="tx1"/>
              </a:solidFill>
            </a:endParaRPr>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20209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437" y="58448"/>
            <a:ext cx="8222104" cy="15696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b="1" u="sng" dirty="0">
                <a:solidFill>
                  <a:srgbClr val="FF0000"/>
                </a:solidFill>
                <a:latin typeface="Agency FB" panose="020B0503020202020204" pitchFamily="34" charset="0"/>
                <a:ea typeface="Caesar Dressing"/>
                <a:cs typeface="Caesar Dressing"/>
                <a:sym typeface="Caesar Dressing"/>
              </a:rPr>
              <a:t>Malignant Comments Classifier Project.</a:t>
            </a:r>
            <a:endParaRPr sz="4500" b="1" u="sng" dirty="0">
              <a:solidFill>
                <a:srgbClr val="FF0000"/>
              </a:solidFill>
              <a:latin typeface="Agency FB" panose="020B0503020202020204" pitchFamily="34" charset="0"/>
              <a:ea typeface="Caesar Dressing"/>
              <a:cs typeface="Caesar Dressing"/>
              <a:sym typeface="Caesar Dressing"/>
            </a:endParaRPr>
          </a:p>
        </p:txBody>
      </p:sp>
      <p:sp>
        <p:nvSpPr>
          <p:cNvPr id="66" name="Google Shape;66;p14"/>
          <p:cNvSpPr txBox="1">
            <a:spLocks noGrp="1"/>
          </p:cNvSpPr>
          <p:nvPr>
            <p:ph type="subTitle" idx="1"/>
          </p:nvPr>
        </p:nvSpPr>
        <p:spPr>
          <a:xfrm>
            <a:off x="691437" y="3962400"/>
            <a:ext cx="7959600" cy="65387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3600" b="1" dirty="0">
                <a:solidFill>
                  <a:srgbClr val="FFC000"/>
                </a:solidFill>
                <a:latin typeface="Agency FB" panose="020B0503020202020204" pitchFamily="34" charset="0"/>
                <a:ea typeface="Caesar Dressing"/>
                <a:cs typeface="Caesar Dressing"/>
                <a:sym typeface="Caesar Dressing"/>
              </a:rPr>
              <a:t>Presented By : Akash Kumar</a:t>
            </a:r>
          </a:p>
        </p:txBody>
      </p:sp>
      <p:pic>
        <p:nvPicPr>
          <p:cNvPr id="3" name="Picture 2">
            <a:extLst>
              <a:ext uri="{FF2B5EF4-FFF2-40B4-BE49-F238E27FC236}">
                <a16:creationId xmlns:a16="http://schemas.microsoft.com/office/drawing/2014/main" id="{D65E93D6-415E-29BE-0C96-6A5BF2504F4C}"/>
              </a:ext>
            </a:extLst>
          </p:cNvPr>
          <p:cNvPicPr>
            <a:picLocks noChangeAspect="1"/>
          </p:cNvPicPr>
          <p:nvPr/>
        </p:nvPicPr>
        <p:blipFill>
          <a:blip r:embed="rId3"/>
          <a:stretch>
            <a:fillRect/>
          </a:stretch>
        </p:blipFill>
        <p:spPr>
          <a:xfrm>
            <a:off x="877346" y="1628078"/>
            <a:ext cx="7389307" cy="24012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66907" y="0"/>
            <a:ext cx="8765393" cy="60289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39726011-7D32-BF4A-472E-5599A05E7189}"/>
              </a:ext>
            </a:extLst>
          </p:cNvPr>
          <p:cNvPicPr>
            <a:picLocks noChangeAspect="1"/>
          </p:cNvPicPr>
          <p:nvPr/>
        </p:nvPicPr>
        <p:blipFill>
          <a:blip r:embed="rId3"/>
          <a:stretch>
            <a:fillRect/>
          </a:stretch>
        </p:blipFill>
        <p:spPr>
          <a:xfrm>
            <a:off x="0" y="713679"/>
            <a:ext cx="5627649" cy="37468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0" y="0"/>
            <a:ext cx="8832300" cy="60289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28" name="Google Shape;128;p24"/>
          <p:cNvSpPr txBox="1">
            <a:spLocks noGrp="1"/>
          </p:cNvSpPr>
          <p:nvPr>
            <p:ph type="body" idx="1"/>
          </p:nvPr>
        </p:nvSpPr>
        <p:spPr>
          <a:xfrm>
            <a:off x="282497" y="3025698"/>
            <a:ext cx="8549977" cy="1372653"/>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b="1"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b="1" dirty="0">
                <a:solidFill>
                  <a:schemeClr val="dk1"/>
                </a:solidFill>
                <a:latin typeface="Times New Roman" panose="02020603050405020304" pitchFamily="18" charset="0"/>
                <a:ea typeface="Caesar Dressing"/>
                <a:cs typeface="Times New Roman" panose="02020603050405020304" pitchFamily="18" charset="0"/>
                <a:sym typeface="Caesar Dressing"/>
              </a:rPr>
              <a:t>: </a:t>
            </a:r>
            <a:r>
              <a:rPr lang="en-GB" sz="1400" b="1"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b="1"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B5F9C6B4-A571-3CE5-404C-DC0E0D7B476E}"/>
              </a:ext>
            </a:extLst>
          </p:cNvPr>
          <p:cNvPicPr>
            <a:picLocks noChangeAspect="1"/>
          </p:cNvPicPr>
          <p:nvPr/>
        </p:nvPicPr>
        <p:blipFill>
          <a:blip r:embed="rId3"/>
          <a:stretch>
            <a:fillRect/>
          </a:stretch>
        </p:blipFill>
        <p:spPr>
          <a:xfrm>
            <a:off x="493191" y="602893"/>
            <a:ext cx="7561451" cy="23410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7FC7698-23AF-0986-DC60-C1A804263331}"/>
              </a:ext>
            </a:extLst>
          </p:cNvPr>
          <p:cNvPicPr>
            <a:picLocks noChangeAspect="1"/>
          </p:cNvPicPr>
          <p:nvPr/>
        </p:nvPicPr>
        <p:blipFill>
          <a:blip r:embed="rId3"/>
          <a:stretch>
            <a:fillRect/>
          </a:stretch>
        </p:blipFill>
        <p:spPr>
          <a:xfrm>
            <a:off x="1056112" y="953172"/>
            <a:ext cx="6980525" cy="25915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plot we can observe that the count of highly malignant comments is very high, which is about 99 % and only 1 % of the comments are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46A3584F-2406-27E6-A686-42418D969F09}"/>
              </a:ext>
            </a:extLst>
          </p:cNvPr>
          <p:cNvPicPr>
            <a:picLocks noChangeAspect="1"/>
          </p:cNvPicPr>
          <p:nvPr/>
        </p:nvPicPr>
        <p:blipFill>
          <a:blip r:embed="rId3"/>
          <a:stretch>
            <a:fillRect/>
          </a:stretch>
        </p:blipFill>
        <p:spPr>
          <a:xfrm>
            <a:off x="1048492" y="1008925"/>
            <a:ext cx="6995766" cy="2535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number of rude comments are high compared to normal comments. Around 94.7 % of the comments fall into rude and remaining comments are considered to be normal comments.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A5C94A9-5D09-B1E2-85CA-1479504AAC57}"/>
              </a:ext>
            </a:extLst>
          </p:cNvPr>
          <p:cNvPicPr>
            <a:picLocks noChangeAspect="1"/>
          </p:cNvPicPr>
          <p:nvPr/>
        </p:nvPicPr>
        <p:blipFill>
          <a:blip r:embed="rId3"/>
          <a:stretch>
            <a:fillRect/>
          </a:stretch>
        </p:blipFill>
        <p:spPr>
          <a:xfrm>
            <a:off x="897422" y="1008925"/>
            <a:ext cx="7353443" cy="253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r>
              <a:rPr lang="en-GB" sz="3020" dirty="0">
                <a:solidFill>
                  <a:srgbClr val="FCBF49"/>
                </a:solidFill>
                <a:latin typeface="Caesar Dressing"/>
                <a:ea typeface="Caesar Dressing"/>
                <a:cs typeface="Caesar Dressing"/>
                <a:sym typeface="Caesar Dressing"/>
              </a:rPr>
              <a:t>.</a:t>
            </a:r>
            <a:endParaRPr sz="3020" dirty="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In the above visualization also, 99.7 % of the comments are threatening and only 0.3 % of the comments look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0AF6EDEC-D46B-204A-7EBA-257BACCE04A0}"/>
              </a:ext>
            </a:extLst>
          </p:cNvPr>
          <p:cNvPicPr>
            <a:picLocks noChangeAspect="1"/>
          </p:cNvPicPr>
          <p:nvPr/>
        </p:nvPicPr>
        <p:blipFill>
          <a:blip r:embed="rId3"/>
          <a:stretch>
            <a:fillRect/>
          </a:stretch>
        </p:blipFill>
        <p:spPr>
          <a:xfrm>
            <a:off x="839156" y="1008925"/>
            <a:ext cx="7411709" cy="25357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count of abusing type comments is high which is 95.1 % and only 4.9 % of the comments are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1EEA59A-6C40-97F7-F37A-8CBA77A13D79}"/>
              </a:ext>
            </a:extLst>
          </p:cNvPr>
          <p:cNvPicPr>
            <a:picLocks noChangeAspect="1"/>
          </p:cNvPicPr>
          <p:nvPr/>
        </p:nvPicPr>
        <p:blipFill>
          <a:blip r:embed="rId3"/>
          <a:stretch>
            <a:fillRect/>
          </a:stretch>
        </p:blipFill>
        <p:spPr>
          <a:xfrm>
            <a:off x="878957" y="1008925"/>
            <a:ext cx="7400261" cy="25357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count of loathe is high (99.1 %) compared to normal (0.9 %) text comments.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21B086D-D111-AFB8-DA98-A31FC25AF523}"/>
              </a:ext>
            </a:extLst>
          </p:cNvPr>
          <p:cNvPicPr>
            <a:picLocks noChangeAspect="1"/>
          </p:cNvPicPr>
          <p:nvPr/>
        </p:nvPicPr>
        <p:blipFill>
          <a:blip r:embed="rId3"/>
          <a:stretch>
            <a:fillRect/>
          </a:stretch>
        </p:blipFill>
        <p:spPr>
          <a:xfrm>
            <a:off x="871870" y="1008925"/>
            <a:ext cx="7357730" cy="25357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0" y="0"/>
            <a:ext cx="8832300" cy="60289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246218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distribution plots we can notice that all the columns are skewed to the right except the comment_label column. Since all the columns are categorical in nature there is no need to remove skewness and outliers in any of the columns.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FE5EF45-1720-4A84-F59B-0933B6FB75F0}"/>
              </a:ext>
            </a:extLst>
          </p:cNvPr>
          <p:cNvPicPr>
            <a:picLocks noChangeAspect="1"/>
          </p:cNvPicPr>
          <p:nvPr/>
        </p:nvPicPr>
        <p:blipFill>
          <a:blip r:embed="rId3"/>
          <a:stretch>
            <a:fillRect/>
          </a:stretch>
        </p:blipFill>
        <p:spPr>
          <a:xfrm>
            <a:off x="0" y="602892"/>
            <a:ext cx="5904614" cy="39096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Malignant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11572C63-1F42-EA29-B951-CC19A7B8507A}"/>
              </a:ext>
            </a:extLst>
          </p:cNvPr>
          <p:cNvPicPr>
            <a:picLocks noChangeAspect="1"/>
          </p:cNvPicPr>
          <p:nvPr/>
        </p:nvPicPr>
        <p:blipFill>
          <a:blip r:embed="rId3"/>
          <a:stretch>
            <a:fillRect/>
          </a:stretch>
        </p:blipFill>
        <p:spPr>
          <a:xfrm>
            <a:off x="407858" y="1109417"/>
            <a:ext cx="3848433" cy="32692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Agency FB" panose="020B0503020202020204" pitchFamily="34" charset="0"/>
                <a:ea typeface="Caesar Dressing"/>
                <a:cs typeface="Caesar Dressing"/>
                <a:sym typeface="Caesar Dressing"/>
              </a:rPr>
              <a:t>AGENDA.</a:t>
            </a:r>
            <a:endParaRPr sz="3020" dirty="0">
              <a:solidFill>
                <a:srgbClr val="D62828"/>
              </a:solidFill>
              <a:latin typeface="Agency FB" panose="020B0503020202020204" pitchFamily="34" charset="0"/>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Overview</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Problem Statement.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Problem Understanding.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Importance of Malignant Comments Classification.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Exploratory Data Analysis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Visualizations.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Word Clouds.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Data Analysis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Analysis of Models.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Cross Validation Scores.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Hyper Parameter Tuning and Creating the Final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ROC-AUC Curve.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Saving the model and predicting the results.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Conclusion.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Highly Malignant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E6285522-D6E4-39CF-1F5E-3E8FA2C9C1A8}"/>
              </a:ext>
            </a:extLst>
          </p:cNvPr>
          <p:cNvPicPr>
            <a:picLocks noChangeAspect="1"/>
          </p:cNvPicPr>
          <p:nvPr/>
        </p:nvPicPr>
        <p:blipFill>
          <a:blip r:embed="rId3"/>
          <a:stretch>
            <a:fillRect/>
          </a:stretch>
        </p:blipFill>
        <p:spPr>
          <a:xfrm>
            <a:off x="570891" y="1193368"/>
            <a:ext cx="3848433" cy="32692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98" name="Google Shape;198;p34"/>
          <p:cNvSpPr txBox="1">
            <a:spLocks noGrp="1"/>
          </p:cNvSpPr>
          <p:nvPr>
            <p:ph type="body" idx="1"/>
          </p:nvPr>
        </p:nvSpPr>
        <p:spPr>
          <a:xfrm>
            <a:off x="5292225" y="2243240"/>
            <a:ext cx="2912700" cy="1169521"/>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rude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D5026CF3-A2AF-4E0D-F089-600358FE0BF4}"/>
              </a:ext>
            </a:extLst>
          </p:cNvPr>
          <p:cNvPicPr>
            <a:picLocks noChangeAspect="1"/>
          </p:cNvPicPr>
          <p:nvPr/>
        </p:nvPicPr>
        <p:blipFill>
          <a:blip r:embed="rId3"/>
          <a:stretch>
            <a:fillRect/>
          </a:stretch>
        </p:blipFill>
        <p:spPr>
          <a:xfrm>
            <a:off x="482019" y="1189558"/>
            <a:ext cx="3856054" cy="32768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threat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0D0A5C55-8BF5-898C-9A0F-9796754990AA}"/>
              </a:ext>
            </a:extLst>
          </p:cNvPr>
          <p:cNvPicPr>
            <a:picLocks noChangeAspect="1"/>
          </p:cNvPicPr>
          <p:nvPr/>
        </p:nvPicPr>
        <p:blipFill>
          <a:blip r:embed="rId3"/>
          <a:stretch>
            <a:fillRect/>
          </a:stretch>
        </p:blipFill>
        <p:spPr>
          <a:xfrm>
            <a:off x="440021" y="1197178"/>
            <a:ext cx="3840813" cy="32616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abuse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5A6D40D4-3274-7403-20C4-5B3F4653F764}"/>
              </a:ext>
            </a:extLst>
          </p:cNvPr>
          <p:cNvPicPr>
            <a:picLocks noChangeAspect="1"/>
          </p:cNvPicPr>
          <p:nvPr/>
        </p:nvPicPr>
        <p:blipFill>
          <a:blip r:embed="rId3"/>
          <a:stretch>
            <a:fillRect/>
          </a:stretch>
        </p:blipFill>
        <p:spPr>
          <a:xfrm>
            <a:off x="450388" y="1185747"/>
            <a:ext cx="3848433" cy="32845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loathe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C7223A03-4DF0-E427-6652-1B491A6A53CF}"/>
              </a:ext>
            </a:extLst>
          </p:cNvPr>
          <p:cNvPicPr>
            <a:picLocks noChangeAspect="1"/>
          </p:cNvPicPr>
          <p:nvPr/>
        </p:nvPicPr>
        <p:blipFill>
          <a:blip r:embed="rId3"/>
          <a:stretch>
            <a:fillRect/>
          </a:stretch>
        </p:blipFill>
        <p:spPr>
          <a:xfrm>
            <a:off x="396959" y="1197178"/>
            <a:ext cx="3856054" cy="326164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DATA ANALYSIS STEPS.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extracted some features and removed the feature “Id” to improve data normality and linearity.</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Then created new column as clean_length after cleaning the data.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All these steps were done on both train and test datasets.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Used Pearson’s correlation coefficient and heat map to check the correlation.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DATA ANALYSIS STEPS.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getting a cleaned data used TF-IDF vectorizer. It’ll help to transform the text data to feature vector which can be used as input in our modelling.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Balanced the data using Random-</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oversampler</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mechanism.</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Split train and test to build machine learning models.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 process will be shown in the further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MODEL BUILDING.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After the pre-processing and data cleaning I used remaining independent features for model building and prediction.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MODEL BUILDING.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47757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classification algorithms used on training the data are as follows: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120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Logistic Regression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Decision Tree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Linear SVC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Multinomial NB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Ada Boost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Extreme Gradient Boosting Classifier (XGB)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Extra Trees Classifier</a:t>
            </a:r>
            <a:r>
              <a:rPr lang="en-GB" dirty="0">
                <a:latin typeface="Times New Roman" panose="02020603050405020304" pitchFamily="18" charset="0"/>
                <a:cs typeface="Times New Roman" panose="02020603050405020304" pitchFamily="18" charset="0"/>
              </a:rPr>
              <a:t> </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LOGISTIC REGRESSION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Logistic Regression Model gave us an accuracy score of 94.52 %.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4" name="Picture 3">
            <a:extLst>
              <a:ext uri="{FF2B5EF4-FFF2-40B4-BE49-F238E27FC236}">
                <a16:creationId xmlns:a16="http://schemas.microsoft.com/office/drawing/2014/main" id="{FF5DBA0C-1AC3-761E-6B65-5B4702E2D968}"/>
              </a:ext>
            </a:extLst>
          </p:cNvPr>
          <p:cNvPicPr>
            <a:picLocks noChangeAspect="1"/>
          </p:cNvPicPr>
          <p:nvPr/>
        </p:nvPicPr>
        <p:blipFill>
          <a:blip r:embed="rId3"/>
          <a:stretch>
            <a:fillRect/>
          </a:stretch>
        </p:blipFill>
        <p:spPr>
          <a:xfrm>
            <a:off x="3528320" y="362319"/>
            <a:ext cx="5303980" cy="41130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OVERVIEW.</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particular presentation we will be looking at: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How to analyze the dataset of Malignant Comment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What are the EDA steps in cleaning the dataset.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Overall analysis on the problem.</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 from the cleaned dataset.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Predictions for test dataset from saved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DECISION TREE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Decision Tree Classifier Model gave us an accuracy score of 92.88 %.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707E52A-EB5A-2657-48F2-DC1E21AA9138}"/>
              </a:ext>
            </a:extLst>
          </p:cNvPr>
          <p:cNvPicPr>
            <a:picLocks noChangeAspect="1"/>
          </p:cNvPicPr>
          <p:nvPr/>
        </p:nvPicPr>
        <p:blipFill>
          <a:blip r:embed="rId3"/>
          <a:stretch>
            <a:fillRect/>
          </a:stretch>
        </p:blipFill>
        <p:spPr>
          <a:xfrm>
            <a:off x="3675797" y="447327"/>
            <a:ext cx="5156503" cy="405776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LINEAR SVC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Linear SVC Model gave us an accuracy score of 93.96 %.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8912C5E-2800-14A2-E117-8C6A506E6FD4}"/>
              </a:ext>
            </a:extLst>
          </p:cNvPr>
          <p:cNvPicPr>
            <a:picLocks noChangeAspect="1"/>
          </p:cNvPicPr>
          <p:nvPr/>
        </p:nvPicPr>
        <p:blipFill>
          <a:blip r:embed="rId3"/>
          <a:stretch>
            <a:fillRect/>
          </a:stretch>
        </p:blipFill>
        <p:spPr>
          <a:xfrm>
            <a:off x="3396000" y="445026"/>
            <a:ext cx="5436300" cy="404519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MULTINOMIALNB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MULTINOMIALNB CLASSIFIER Model gave us an accuracy score of 91.08 %.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FF0CF535-59A1-3838-9BCB-F3CD1D45BFCC}"/>
              </a:ext>
            </a:extLst>
          </p:cNvPr>
          <p:cNvPicPr>
            <a:picLocks noChangeAspect="1"/>
          </p:cNvPicPr>
          <p:nvPr/>
        </p:nvPicPr>
        <p:blipFill>
          <a:blip r:embed="rId3"/>
          <a:stretch>
            <a:fillRect/>
          </a:stretch>
        </p:blipFill>
        <p:spPr>
          <a:xfrm>
            <a:off x="3867000" y="495289"/>
            <a:ext cx="4965300" cy="389829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ADABOOST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ADA Boost CLASSIFIER Model gave us an accuracy score of 92.61 %.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D013454-90DF-5040-4F91-6AB251DD4D8A}"/>
              </a:ext>
            </a:extLst>
          </p:cNvPr>
          <p:cNvPicPr>
            <a:picLocks noChangeAspect="1"/>
          </p:cNvPicPr>
          <p:nvPr/>
        </p:nvPicPr>
        <p:blipFill>
          <a:blip r:embed="rId3"/>
          <a:stretch>
            <a:fillRect/>
          </a:stretch>
        </p:blipFill>
        <p:spPr>
          <a:xfrm>
            <a:off x="3396000" y="445025"/>
            <a:ext cx="5436300" cy="4123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XGBoost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XG Boost CLASSIFIER Model gave us an accuracy score of 94.90 %.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BB7D6FF1-16C1-4B3E-1B04-FA7AAD02753A}"/>
              </a:ext>
            </a:extLst>
          </p:cNvPr>
          <p:cNvPicPr>
            <a:picLocks noChangeAspect="1"/>
          </p:cNvPicPr>
          <p:nvPr/>
        </p:nvPicPr>
        <p:blipFill>
          <a:blip r:embed="rId3"/>
          <a:stretch>
            <a:fillRect/>
          </a:stretch>
        </p:blipFill>
        <p:spPr>
          <a:xfrm>
            <a:off x="3867001" y="354700"/>
            <a:ext cx="4965300" cy="421412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EXTRA TREES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Extra Trees CLASSIFIER Model gave us an accuracy score of 95.30 %.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17E49EE1-FB00-F437-0520-5B7A5E651194}"/>
              </a:ext>
            </a:extLst>
          </p:cNvPr>
          <p:cNvPicPr>
            <a:picLocks noChangeAspect="1"/>
          </p:cNvPicPr>
          <p:nvPr/>
        </p:nvPicPr>
        <p:blipFill>
          <a:blip r:embed="rId3"/>
          <a:stretch>
            <a:fillRect/>
          </a:stretch>
        </p:blipFill>
        <p:spPr>
          <a:xfrm>
            <a:off x="3615813" y="385181"/>
            <a:ext cx="5216487" cy="418364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Analysis of Models.</a:t>
            </a:r>
            <a:endParaRPr sz="3011" dirty="0">
              <a:solidFill>
                <a:srgbClr val="0D47A1"/>
              </a:solidFill>
              <a:latin typeface="Agency FB" panose="020B0503020202020204" pitchFamily="34" charset="0"/>
              <a:ea typeface="Caesar Dressing"/>
              <a:cs typeface="Caesar Dressing"/>
              <a:sym typeface="Caesar Dressing"/>
            </a:endParaRPr>
          </a:p>
        </p:txBody>
      </p:sp>
      <p:sp>
        <p:nvSpPr>
          <p:cNvPr id="299" name="Google Shape;299;p49"/>
          <p:cNvSpPr txBox="1">
            <a:spLocks noGrp="1"/>
          </p:cNvSpPr>
          <p:nvPr>
            <p:ph type="body" idx="1"/>
          </p:nvPr>
        </p:nvSpPr>
        <p:spPr>
          <a:xfrm>
            <a:off x="196087" y="1194516"/>
            <a:ext cx="8520600" cy="16311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Classification Models, the highest accuracy score belongs to the Extra Trees Classifier, followed by the XG Boost Classifier and Logistic Regression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Next, the Linear SVC Model followed by the Ada Boost Classifier and the Decision Tree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Lastly the Multinomial NB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208156" y="0"/>
            <a:ext cx="8624144" cy="743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Cross Validation Scores.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305" name="Google Shape;305;p50"/>
          <p:cNvSpPr txBox="1">
            <a:spLocks noGrp="1"/>
          </p:cNvSpPr>
          <p:nvPr>
            <p:ph type="body" idx="1"/>
          </p:nvPr>
        </p:nvSpPr>
        <p:spPr>
          <a:xfrm>
            <a:off x="208156" y="631903"/>
            <a:ext cx="8624144" cy="374253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Logistic Regression Model is 94.52 %.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Decision Tree Classifier Model is 92.88 %.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Linear SVC Model is 93.96 %.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Multinomial NB Classifier Model is 91.08 %.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Ada boost classifier Model is 92.61 %.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XG Boost Classifier Model is 94.90 %.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Extra Trees Classifier Model is 95.30 %.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Cross Validation Scores, the highest CV score belongs to the Linear SVC model, followed by the Extra Trees Classifier &amp; Logistic Regression Model. Next the XG Boost Classifier model , the Multinomial NB Classifier and the Ada Boost Classifier Model. Lastly, the Decision Tree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1754296"/>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Since the Accuracy Score and the cross validation score of the </a:t>
            </a:r>
            <a:r>
              <a:rPr lang="en-GB" sz="1600" dirty="0">
                <a:solidFill>
                  <a:srgbClr val="F77F00"/>
                </a:solidFill>
                <a:latin typeface="Times New Roman" panose="02020603050405020304" pitchFamily="18" charset="0"/>
                <a:ea typeface="Caesar Dressing"/>
                <a:cs typeface="Times New Roman" panose="02020603050405020304" pitchFamily="18" charset="0"/>
                <a:sym typeface="Caesar Dressing"/>
              </a:rPr>
              <a:t>Logistic Regression</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Model are good and the AUC score is the highest among others we shall consider this model for hyper parameter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We shall use Grid SearchCV for hyper parameter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multiple tries with hyper parameter tuning, the highest accuracy score obtained was </a:t>
            </a:r>
            <a:r>
              <a:rPr lang="en-GB" sz="1600" dirty="0">
                <a:solidFill>
                  <a:srgbClr val="F77F00"/>
                </a:solidFill>
                <a:latin typeface="Times New Roman" panose="02020603050405020304" pitchFamily="18" charset="0"/>
                <a:ea typeface="Caesar Dressing"/>
                <a:cs typeface="Times New Roman" panose="02020603050405020304" pitchFamily="18" charset="0"/>
                <a:sym typeface="Caesar Dressing"/>
              </a:rPr>
              <a:t>94.56 %</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xfrm>
            <a:off x="170985" y="0"/>
            <a:ext cx="8661315" cy="6542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a:t>
            </a:r>
            <a:endParaRPr sz="3011" dirty="0">
              <a:solidFill>
                <a:srgbClr val="F77F00"/>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56A97889-336E-A206-8A1E-90A6F24D922A}"/>
              </a:ext>
            </a:extLst>
          </p:cNvPr>
          <p:cNvPicPr>
            <a:picLocks noChangeAspect="1"/>
          </p:cNvPicPr>
          <p:nvPr/>
        </p:nvPicPr>
        <p:blipFill>
          <a:blip r:embed="rId3"/>
          <a:stretch>
            <a:fillRect/>
          </a:stretch>
        </p:blipFill>
        <p:spPr>
          <a:xfrm>
            <a:off x="853183" y="654205"/>
            <a:ext cx="6824236" cy="36947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Problem STATEMENT.</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Online hate, described as abusive language, aggression, cyber bullying, hatefulness and many others has been identified as a major threat on online social media platforms. Social media platforms are the most prominent grounds for such toxic behaviour. 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 [FINAL MODEL].</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successfully incorporated hyper parameter tuning using best parameters of Logistic Regression and the accuracy of the model has been increased, We received the accuracy score as 94.56%, which is very good.</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87DBEEC8-9BC5-9809-B530-B8DD3BDCF592}"/>
              </a:ext>
            </a:extLst>
          </p:cNvPr>
          <p:cNvPicPr>
            <a:picLocks noChangeAspect="1"/>
          </p:cNvPicPr>
          <p:nvPr/>
        </p:nvPicPr>
        <p:blipFill>
          <a:blip r:embed="rId3"/>
          <a:stretch>
            <a:fillRect/>
          </a:stretch>
        </p:blipFill>
        <p:spPr>
          <a:xfrm>
            <a:off x="2944156" y="1017726"/>
            <a:ext cx="5888144" cy="345019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ROC-AUC Curve.</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generated the ROC Curve for all the models and for the best model and compared it with AUC. The AUC score for my final model was 97%.</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E3D33100-6237-CA53-6179-65DA0BC0FF2D}"/>
              </a:ext>
            </a:extLst>
          </p:cNvPr>
          <p:cNvPicPr>
            <a:picLocks noChangeAspect="1"/>
          </p:cNvPicPr>
          <p:nvPr/>
        </p:nvPicPr>
        <p:blipFill>
          <a:blip r:embed="rId3"/>
          <a:stretch>
            <a:fillRect/>
          </a:stretch>
        </p:blipFill>
        <p:spPr>
          <a:xfrm>
            <a:off x="719956" y="1170126"/>
            <a:ext cx="3330229" cy="2617120"/>
          </a:xfrm>
          <a:prstGeom prst="rect">
            <a:avLst/>
          </a:prstGeom>
        </p:spPr>
      </p:pic>
      <p:pic>
        <p:nvPicPr>
          <p:cNvPr id="5" name="Picture 4">
            <a:extLst>
              <a:ext uri="{FF2B5EF4-FFF2-40B4-BE49-F238E27FC236}">
                <a16:creationId xmlns:a16="http://schemas.microsoft.com/office/drawing/2014/main" id="{EB0EC6F4-903D-1214-59BF-807E08D58680}"/>
              </a:ext>
            </a:extLst>
          </p:cNvPr>
          <p:cNvPicPr>
            <a:picLocks noChangeAspect="1"/>
          </p:cNvPicPr>
          <p:nvPr/>
        </p:nvPicPr>
        <p:blipFill>
          <a:blip r:embed="rId4"/>
          <a:stretch>
            <a:fillRect/>
          </a:stretch>
        </p:blipFill>
        <p:spPr>
          <a:xfrm>
            <a:off x="4572000" y="1211588"/>
            <a:ext cx="3692701" cy="246147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Saving the model and predicting the results.</a:t>
            </a:r>
            <a:endParaRPr sz="3011" dirty="0">
              <a:solidFill>
                <a:srgbClr val="0D47A1"/>
              </a:solidFill>
              <a:latin typeface="Agency FB" panose="020B0503020202020204" pitchFamily="34" charset="0"/>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5AB05828-FCDE-EF09-E042-80E9EAEAD737}"/>
              </a:ext>
            </a:extLst>
          </p:cNvPr>
          <p:cNvPicPr>
            <a:picLocks noChangeAspect="1"/>
          </p:cNvPicPr>
          <p:nvPr/>
        </p:nvPicPr>
        <p:blipFill>
          <a:blip r:embed="rId3"/>
          <a:stretch>
            <a:fillRect/>
          </a:stretch>
        </p:blipFill>
        <p:spPr>
          <a:xfrm>
            <a:off x="1969291" y="2571750"/>
            <a:ext cx="4907705" cy="131837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49404" y="0"/>
            <a:ext cx="8482895" cy="639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Saving the model and predicting the results.</a:t>
            </a:r>
            <a:endParaRPr sz="3011" dirty="0">
              <a:solidFill>
                <a:srgbClr val="0D47A1"/>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3BDBF43F-5BF9-89C9-F04C-3AC22E343341}"/>
              </a:ext>
            </a:extLst>
          </p:cNvPr>
          <p:cNvPicPr>
            <a:picLocks noChangeAspect="1"/>
          </p:cNvPicPr>
          <p:nvPr/>
        </p:nvPicPr>
        <p:blipFill>
          <a:blip r:embed="rId3"/>
          <a:stretch>
            <a:fillRect/>
          </a:stretch>
        </p:blipFill>
        <p:spPr>
          <a:xfrm>
            <a:off x="481862" y="639338"/>
            <a:ext cx="7549265" cy="379141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CONCLUSION</a:t>
            </a:r>
            <a:r>
              <a:rPr lang="en-GB" sz="3011" dirty="0">
                <a:solidFill>
                  <a:srgbClr val="D62828"/>
                </a:solidFill>
                <a:latin typeface="Caesar Dressing"/>
                <a:ea typeface="Caesar Dressing"/>
                <a:cs typeface="Caesar Dressing"/>
                <a:sym typeface="Caesar Dressing"/>
              </a:rPr>
              <a:t>.</a:t>
            </a:r>
            <a:endParaRPr sz="3011" dirty="0">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We have mentioned step by step procedure to analyze the data and checked the correlation between label and feature.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CONCLUSION</a:t>
            </a:r>
            <a:r>
              <a:rPr lang="en-GB" sz="3011" dirty="0">
                <a:solidFill>
                  <a:srgbClr val="D62828"/>
                </a:solidFill>
                <a:latin typeface="Caesar Dressing"/>
                <a:ea typeface="Caesar Dressing"/>
                <a:cs typeface="Caesar Dressing"/>
                <a:sym typeface="Caesar Dressing"/>
              </a:rPr>
              <a:t>.</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19697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auc</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score increased after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that we saved the model in a pickle with a filename in order to use whenever we require. Then we loaded the saved file and predicted the values for test data. Further we saved the predicted values test data into a csv file.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
        <p:nvSpPr>
          <p:cNvPr id="4" name="Rectangle 3"/>
          <p:cNvSpPr/>
          <p:nvPr/>
        </p:nvSpPr>
        <p:spPr>
          <a:xfrm>
            <a:off x="2230244" y="3442009"/>
            <a:ext cx="5560741" cy="923330"/>
          </a:xfrm>
          <a:prstGeom prst="rect">
            <a:avLst/>
          </a:prstGeom>
          <a:noFill/>
        </p:spPr>
        <p:txBody>
          <a:bodyPr wrap="square" lIns="91440" tIns="45720" rIns="91440" bIns="45720">
            <a:spAutoFit/>
          </a:bodyPr>
          <a:lstStyle/>
          <a:p>
            <a:pPr algn="ctr"/>
            <a:r>
              <a:rPr lang="en-US" sz="5400" b="1" dirty="0">
                <a:ln w="1905"/>
                <a:solidFill>
                  <a:schemeClr val="accent2"/>
                </a:solidFill>
                <a:effectLst>
                  <a:innerShdw blurRad="69850" dist="43180" dir="5400000">
                    <a:srgbClr val="000000">
                      <a:alpha val="65000"/>
                    </a:srgbClr>
                  </a:innerShdw>
                </a:effectLst>
              </a:rPr>
              <a:t>THANK YOU…</a:t>
            </a:r>
            <a:endParaRPr lang="en-US" sz="5400" b="1" cap="none" spc="0" dirty="0">
              <a:ln w="1905"/>
              <a:solidFill>
                <a:schemeClr val="accent2"/>
              </a:solidFill>
              <a:effectLst>
                <a:innerShdw blurRad="69850" dist="43180" dir="5400000">
                  <a:srgbClr val="000000">
                    <a:alpha val="65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Problem STATEMENT.</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569630"/>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 offensive, but “u are an idiot” is clearly offensive.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0"/>
            <a:ext cx="8520600" cy="676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Problem UNDERSTANDING.</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97" name="Google Shape;97;p19"/>
          <p:cNvSpPr txBox="1">
            <a:spLocks noGrp="1"/>
          </p:cNvSpPr>
          <p:nvPr>
            <p:ph type="body" idx="1"/>
          </p:nvPr>
        </p:nvSpPr>
        <p:spPr>
          <a:xfrm>
            <a:off x="185854" y="676507"/>
            <a:ext cx="8440346" cy="3447067"/>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Agency FB" panose="020B0503020202020204" pitchFamily="34" charset="0"/>
                <a:ea typeface="Caesar Dressing"/>
                <a:cs typeface="Caesar Dressing"/>
                <a:sym typeface="Caesar Dressing"/>
              </a:rPr>
              <a:t>Importance of Malignant Comments Classifier.</a:t>
            </a:r>
            <a:endParaRPr sz="3020" dirty="0">
              <a:solidFill>
                <a:srgbClr val="D62828"/>
              </a:solidFill>
              <a:latin typeface="Agency FB" panose="020B0503020202020204" pitchFamily="34" charset="0"/>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295462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0289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Exploratory Data Analysis.</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2400627"/>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Importing necessary libraries and importing the Train &amp; Test datasets.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some statistical information like shape, number of unique values present, info, finding zero values etc on both the datasets.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for null values and did not find any null values In both datasets. And removed Id.</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Visualized each feature using </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seaborn</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and </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matplotlib</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libraries by plotting categorical plots like pie plot, count plot, distribution plot and word cloud for each label.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Exploratory Data Analysis.</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Then created new column as clean_length after cleaning the data.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All these steps were done on both train and test datasets.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correlation using heatmap.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getting a cleaned data used TF-IDF vectorizer.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Lastly, proceeded with model building.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1267</TotalTime>
  <Words>2448</Words>
  <Application>Microsoft Office PowerPoint</Application>
  <PresentationFormat>On-screen Show (16:9)</PresentationFormat>
  <Paragraphs>164</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Gill Sans MT</vt:lpstr>
      <vt:lpstr>Agency FB</vt:lpstr>
      <vt:lpstr>Times New Roman</vt:lpstr>
      <vt:lpstr>Caesar Dressing</vt:lpstr>
      <vt:lpstr>Arial</vt:lpstr>
      <vt:lpstr>Gallery</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ABHISHEK KUMAR</dc:creator>
  <cp:lastModifiedBy>aakash akhil</cp:lastModifiedBy>
  <cp:revision>18</cp:revision>
  <dcterms:modified xsi:type="dcterms:W3CDTF">2022-11-13T03:12:26Z</dcterms:modified>
</cp:coreProperties>
</file>