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sldIdLst>
    <p:sldId id="298" r:id="rId5"/>
    <p:sldId id="301" r:id="rId6"/>
    <p:sldId id="303" r:id="rId7"/>
    <p:sldId id="302" r:id="rId8"/>
    <p:sldId id="304" r:id="rId9"/>
    <p:sldId id="305" r:id="rId10"/>
    <p:sldId id="306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978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017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5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1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6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693" y="3955331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Akash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Manjunatha</a:t>
            </a:r>
            <a:b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School of Computing</a:t>
            </a:r>
            <a:b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National College of Ireland</a:t>
            </a:r>
            <a:b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Dublin, Ireland</a:t>
            </a:r>
            <a:b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Student ID: x2114179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5A43D-B1AE-C566-950B-3F2F2B273CB8}"/>
              </a:ext>
            </a:extLst>
          </p:cNvPr>
          <p:cNvSpPr txBox="1"/>
          <p:nvPr/>
        </p:nvSpPr>
        <p:spPr>
          <a:xfrm>
            <a:off x="0" y="131643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Machine Learning Techniques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Automobile Domain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E78F-C1FE-E18D-65F2-546328FA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none" strike="noStrike" kern="0" cap="small" dirty="0">
                <a:effectLst/>
                <a:latin typeface="Times New Roman" panose="02020603050405020304" pitchFamily="18" charset="0"/>
              </a:rPr>
              <a:t>INTRODUCTION</a:t>
            </a:r>
            <a:endParaRPr lang="en-IN" sz="5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6AF6D4-7F32-DF3D-B50B-DAA293D1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Pricing is a major issue in the Used car price prediction it requires a platform for used car firms and people to identify the price that has been quoted for the proper price.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Automobile insurance claim: The company needs a strategic model that incorporates a variety of variables to forecast the likelihood of a fraud claim being filed in the following year.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Research question: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    a) How to Predict used car prices using historical data of cars?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    b) Do the additional features of cars help in predicting the car prices better?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    c) Who are the target customers are likely going to false claim the vehicle insurance?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D263E1-CA16-1906-1434-22EE75DF6028}"/>
              </a:ext>
            </a:extLst>
          </p:cNvPr>
          <p:cNvGrpSpPr/>
          <p:nvPr/>
        </p:nvGrpSpPr>
        <p:grpSpPr>
          <a:xfrm>
            <a:off x="8357447" y="138729"/>
            <a:ext cx="3358141" cy="1450758"/>
            <a:chOff x="8850505" y="151164"/>
            <a:chExt cx="3358141" cy="145075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AF52E0-85F8-D447-8A68-828518029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DCAAC5-6779-9C73-A3D4-A256E70502A4}"/>
                </a:ext>
              </a:extLst>
            </p:cNvPr>
            <p:cNvSpPr txBox="1"/>
            <p:nvPr/>
          </p:nvSpPr>
          <p:spPr>
            <a:xfrm>
              <a:off x="10231823" y="195287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lgerian" panose="04020705040A02060702" pitchFamily="82" charset="0"/>
                </a:rPr>
                <a:t>Used cars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&amp;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Car insurance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claim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5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5CBE-AB59-6616-78D8-2B405D29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none" strike="noStrike" kern="0" cap="small" dirty="0">
                <a:effectLst/>
                <a:latin typeface="Times New Roman" panose="02020603050405020304" pitchFamily="18" charset="0"/>
              </a:rPr>
              <a:t>METHODOLOGY</a:t>
            </a:r>
            <a:endParaRPr lang="en-IN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89EB4C4-4416-8D94-58C8-A4B2F5AD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Knowledge Discovery in Databases(KDD)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F8E195B0-E1E5-1BD9-07FB-6D7D3EF85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80" y="2314866"/>
            <a:ext cx="6500262" cy="21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935805-C827-2A92-9080-5AB64458C9B4}"/>
              </a:ext>
            </a:extLst>
          </p:cNvPr>
          <p:cNvGrpSpPr/>
          <p:nvPr/>
        </p:nvGrpSpPr>
        <p:grpSpPr>
          <a:xfrm>
            <a:off x="8357447" y="138729"/>
            <a:ext cx="3358141" cy="1450758"/>
            <a:chOff x="8850505" y="151164"/>
            <a:chExt cx="3358141" cy="14507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C6AAC3-E442-03FF-7FDC-78D5A9B6D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F78D89-FABE-4B0D-C186-D2D3BAA7B193}"/>
                </a:ext>
              </a:extLst>
            </p:cNvPr>
            <p:cNvSpPr txBox="1"/>
            <p:nvPr/>
          </p:nvSpPr>
          <p:spPr>
            <a:xfrm>
              <a:off x="10231823" y="195287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lgerian" panose="04020705040A02060702" pitchFamily="82" charset="0"/>
                </a:rPr>
                <a:t>Used cars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&amp;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Car insurance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claim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DE06E8-8DEF-8164-22DD-D8FDDD6420E2}"/>
              </a:ext>
            </a:extLst>
          </p:cNvPr>
          <p:cNvSpPr txBox="1"/>
          <p:nvPr/>
        </p:nvSpPr>
        <p:spPr>
          <a:xfrm>
            <a:off x="4082980" y="4504267"/>
            <a:ext cx="514596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Data Selection,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Pre-processing and EDA,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Data preparation,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 training and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valuation performance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</a:p>
          <a:p>
            <a:pPr marL="400050" indent="-400050"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Interpretation.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7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F3F3-BE23-018D-1025-05C29B82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kern="0" cap="small" dirty="0">
                <a:latin typeface="Times New Roman" panose="02020603050405020304" pitchFamily="18" charset="0"/>
              </a:rPr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4DE1-63DA-5210-D533-3E5E4013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</a:t>
            </a: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k-nearest neighbors (KNN).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XG Boost.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Lasso regression 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Support vector machines (SVMs)</a:t>
            </a:r>
          </a:p>
          <a:p>
            <a:pPr marL="400050" indent="-400050">
              <a:buFont typeface="+mj-lt"/>
              <a:buAutoNum type="romanUcPeriod"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00050" indent="-400050">
              <a:buFont typeface="+mj-lt"/>
              <a:buAutoNum type="romanUcPeriod"/>
            </a:pPr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45F34C0-C33E-F128-186A-B9D23C12AB7C}"/>
              </a:ext>
            </a:extLst>
          </p:cNvPr>
          <p:cNvSpPr/>
          <p:nvPr/>
        </p:nvSpPr>
        <p:spPr>
          <a:xfrm>
            <a:off x="7390124" y="2830482"/>
            <a:ext cx="498027" cy="1194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46A4E-942D-A7EC-F552-CD3624939F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55976" y="4286519"/>
            <a:ext cx="210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BA8A6B-CF17-513E-AF75-4646C614B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881747" y="4733050"/>
            <a:ext cx="577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2A8FD5-E434-437C-CE57-04328B670EB4}"/>
              </a:ext>
            </a:extLst>
          </p:cNvPr>
          <p:cNvSpPr txBox="1"/>
          <p:nvPr/>
        </p:nvSpPr>
        <p:spPr>
          <a:xfrm>
            <a:off x="8495043" y="309910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Commonly used </a:t>
            </a:r>
          </a:p>
          <a:p>
            <a:r>
              <a:rPr lang="en-IN" dirty="0"/>
              <a:t>for all the 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3F1AE-3BE7-2D45-7FED-49097C6F5733}"/>
              </a:ext>
            </a:extLst>
          </p:cNvPr>
          <p:cNvSpPr txBox="1"/>
          <p:nvPr/>
        </p:nvSpPr>
        <p:spPr>
          <a:xfrm>
            <a:off x="8459158" y="4101853"/>
            <a:ext cx="354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Used for Regression Dataset-1 &amp;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5A944-D201-73FF-1D9F-BD2DD64B58C0}"/>
              </a:ext>
            </a:extLst>
          </p:cNvPr>
          <p:cNvSpPr txBox="1"/>
          <p:nvPr/>
        </p:nvSpPr>
        <p:spPr>
          <a:xfrm>
            <a:off x="8459158" y="4548384"/>
            <a:ext cx="33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Used for Classification Dataset-3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12E918-917D-7A62-B9E4-930C6BD8CB07}"/>
              </a:ext>
            </a:extLst>
          </p:cNvPr>
          <p:cNvGrpSpPr/>
          <p:nvPr/>
        </p:nvGrpSpPr>
        <p:grpSpPr>
          <a:xfrm>
            <a:off x="8357447" y="138729"/>
            <a:ext cx="3358141" cy="1450758"/>
            <a:chOff x="8850505" y="151164"/>
            <a:chExt cx="3358141" cy="145075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BB7E296-E37E-8837-6917-0F7BA22D4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3E0B06-C617-75BF-B9B1-8CFA2B041CA8}"/>
                </a:ext>
              </a:extLst>
            </p:cNvPr>
            <p:cNvSpPr txBox="1"/>
            <p:nvPr/>
          </p:nvSpPr>
          <p:spPr>
            <a:xfrm>
              <a:off x="10231823" y="195287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lgerian" panose="04020705040A02060702" pitchFamily="82" charset="0"/>
                </a:rPr>
                <a:t>Used cars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&amp;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Car insurance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claim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7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DC50-5E0E-0670-AE7B-BF2D7D33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 Summary Car price prediction Dataset-1</a:t>
            </a:r>
            <a:endParaRPr lang="en-IN" sz="5400" b="1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0A3C55FB-71F9-0076-3CC8-30357BE0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75" y="1839510"/>
            <a:ext cx="5564999" cy="371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FB9507-BB4E-3499-D091-B633D7125FBE}"/>
              </a:ext>
            </a:extLst>
          </p:cNvPr>
          <p:cNvGrpSpPr/>
          <p:nvPr/>
        </p:nvGrpSpPr>
        <p:grpSpPr>
          <a:xfrm>
            <a:off x="8357447" y="138729"/>
            <a:ext cx="3358141" cy="1450758"/>
            <a:chOff x="8850505" y="151164"/>
            <a:chExt cx="3358141" cy="14507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39DCD2-B085-26C5-EFFE-6B66220C6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A9DFEE-EAA1-E1E0-42B6-7B5414FBA0B1}"/>
                </a:ext>
              </a:extLst>
            </p:cNvPr>
            <p:cNvSpPr txBox="1"/>
            <p:nvPr/>
          </p:nvSpPr>
          <p:spPr>
            <a:xfrm>
              <a:off x="10231823" y="195287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lgerian" panose="04020705040A02060702" pitchFamily="82" charset="0"/>
                </a:rPr>
                <a:t>Used cars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&amp;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Car insurance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claim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F01CB8-98C3-FAFD-BC22-BEC2B95496F3}"/>
              </a:ext>
            </a:extLst>
          </p:cNvPr>
          <p:cNvSpPr txBox="1"/>
          <p:nvPr/>
        </p:nvSpPr>
        <p:spPr>
          <a:xfrm>
            <a:off x="4425958" y="5725020"/>
            <a:ext cx="58047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Table shows that the Tuned XG boost outperformed all other models in </a:t>
            </a:r>
          </a:p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predicting car prices, with a 92 percent accuracy and a 0.02 least RMSE. </a:t>
            </a:r>
          </a:p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R squared value was also discovered to be superior to the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24095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6A59-A7F2-7A6A-62EA-7C39CDC8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 Summary Car price prediction Dataset-2</a:t>
            </a:r>
            <a:endParaRPr lang="en-IN" sz="2400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E21F234F-787F-D83D-ACB0-89811080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9"/>
          <a:stretch>
            <a:fillRect/>
          </a:stretch>
        </p:blipFill>
        <p:spPr bwMode="auto">
          <a:xfrm>
            <a:off x="4625813" y="1833940"/>
            <a:ext cx="5529380" cy="344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AC4B5A3-905E-43EE-CE09-1EBEB16FEDF9}"/>
              </a:ext>
            </a:extLst>
          </p:cNvPr>
          <p:cNvGrpSpPr/>
          <p:nvPr/>
        </p:nvGrpSpPr>
        <p:grpSpPr>
          <a:xfrm>
            <a:off x="8357447" y="138729"/>
            <a:ext cx="3358141" cy="1450758"/>
            <a:chOff x="8850505" y="151164"/>
            <a:chExt cx="3358141" cy="14507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7152E0-F518-32F7-B163-E6F2651F5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A368BF-5720-5EA1-662A-0C5ED5A696BE}"/>
                </a:ext>
              </a:extLst>
            </p:cNvPr>
            <p:cNvSpPr txBox="1"/>
            <p:nvPr/>
          </p:nvSpPr>
          <p:spPr>
            <a:xfrm>
              <a:off x="10231823" y="195287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lgerian" panose="04020705040A02060702" pitchFamily="82" charset="0"/>
                </a:rPr>
                <a:t>Used cars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&amp;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Car insurance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claim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DF29CA-DD32-739B-E2C2-5756550CD20F}"/>
              </a:ext>
            </a:extLst>
          </p:cNvPr>
          <p:cNvSpPr txBox="1"/>
          <p:nvPr/>
        </p:nvSpPr>
        <p:spPr>
          <a:xfrm>
            <a:off x="4417492" y="5428687"/>
            <a:ext cx="7182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x-non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ith a 93 percent accuracy and a 15.75 least RMSE, Tuned XG boost surpassed all other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</a:t>
            </a:r>
            <a:r>
              <a:rPr lang="x-non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models in predicting car pricing, according to the table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Table shows that the Tuned XG boost </a:t>
            </a:r>
          </a:p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outperformed all other models in </a:t>
            </a:r>
          </a:p>
        </p:txBody>
      </p:sp>
    </p:spTree>
    <p:extLst>
      <p:ext uri="{BB962C8B-B14F-4D97-AF65-F5344CB8AC3E}">
        <p14:creationId xmlns:p14="http://schemas.microsoft.com/office/powerpoint/2010/main" val="40637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797F-25DE-F0CB-4E92-C3C484BA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 Summary Car insurance claim Dataset-3</a:t>
            </a:r>
            <a:endParaRPr lang="en-IN" sz="2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92DA-DEB5-FFC9-77E6-DE6C2CFFA35F}"/>
              </a:ext>
            </a:extLst>
          </p:cNvPr>
          <p:cNvGrpSpPr/>
          <p:nvPr/>
        </p:nvGrpSpPr>
        <p:grpSpPr>
          <a:xfrm>
            <a:off x="8357447" y="138729"/>
            <a:ext cx="3358141" cy="1450758"/>
            <a:chOff x="8850505" y="151164"/>
            <a:chExt cx="3358141" cy="14507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459F9E-7AD5-79DF-7CAC-3D4A0C5D4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61"/>
            <a:stretch/>
          </p:blipFill>
          <p:spPr>
            <a:xfrm>
              <a:off x="8850505" y="151164"/>
              <a:ext cx="1381318" cy="14507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838303-702E-1891-1171-23282508E756}"/>
                </a:ext>
              </a:extLst>
            </p:cNvPr>
            <p:cNvSpPr txBox="1"/>
            <p:nvPr/>
          </p:nvSpPr>
          <p:spPr>
            <a:xfrm>
              <a:off x="10231823" y="195287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lgerian" panose="04020705040A02060702" pitchFamily="82" charset="0"/>
                </a:rPr>
                <a:t>Used cars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&amp;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Car insurance 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claim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BF9EA57-F5D4-B718-58E0-B929E0A5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73" y="2205122"/>
            <a:ext cx="5380186" cy="2438611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D7498A0-9E9E-5608-5234-4655E6CE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897" y="5013339"/>
            <a:ext cx="1808691" cy="14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0C38-86D1-548C-9740-43821B3DCF11}"/>
              </a:ext>
            </a:extLst>
          </p:cNvPr>
          <p:cNvSpPr txBox="1"/>
          <p:nvPr/>
        </p:nvSpPr>
        <p:spPr>
          <a:xfrm>
            <a:off x="4299455" y="5068056"/>
            <a:ext cx="5439310" cy="1368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Tuned XG boost yielded the best recall result, correctly predicting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91 percent of default claimants and having the lowest false-negative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value of any model with an AUC of 0.94 and F1 score of 0.89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7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060F2B-2681-338F-12F0-C0C31433D29E}"/>
              </a:ext>
            </a:extLst>
          </p:cNvPr>
          <p:cNvSpPr/>
          <p:nvPr/>
        </p:nvSpPr>
        <p:spPr>
          <a:xfrm>
            <a:off x="5284736" y="2136338"/>
            <a:ext cx="49215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a good day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330</TotalTime>
  <Words>400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Corbel</vt:lpstr>
      <vt:lpstr>Times New Roman</vt:lpstr>
      <vt:lpstr>Wingdings</vt:lpstr>
      <vt:lpstr>Wingdings 2</vt:lpstr>
      <vt:lpstr>Frame</vt:lpstr>
      <vt:lpstr>Akash Manjunatha School of Computing National College of Ireland Dublin, Ireland Student ID: x2114179 </vt:lpstr>
      <vt:lpstr>INTRODUCTION</vt:lpstr>
      <vt:lpstr>METHODOLOGY</vt:lpstr>
      <vt:lpstr>Machine Learning Algorithms</vt:lpstr>
      <vt:lpstr>Result Summary Car price prediction Dataset-1</vt:lpstr>
      <vt:lpstr>Result Summary Car price prediction Dataset-2</vt:lpstr>
      <vt:lpstr>Result Summary Car insurance claim Dataset-3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Akash Manjunatha School of Computing National College of Ireland</dc:title>
  <dc:creator>akash m</dc:creator>
  <cp:lastModifiedBy>akash m</cp:lastModifiedBy>
  <cp:revision>5</cp:revision>
  <dcterms:created xsi:type="dcterms:W3CDTF">2022-05-08T13:02:44Z</dcterms:created>
  <dcterms:modified xsi:type="dcterms:W3CDTF">2022-05-08T19:33:51Z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