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61" r:id="rId2"/>
    <p:sldId id="257" r:id="rId3"/>
    <p:sldId id="262" r:id="rId4"/>
    <p:sldId id="271" r:id="rId5"/>
    <p:sldId id="274" r:id="rId6"/>
    <p:sldId id="273" r:id="rId7"/>
    <p:sldId id="275" r:id="rId8"/>
    <p:sldId id="276" r:id="rId9"/>
    <p:sldId id="283" r:id="rId10"/>
    <p:sldId id="280" r:id="rId11"/>
    <p:sldId id="284" r:id="rId12"/>
    <p:sldId id="281" r:id="rId13"/>
    <p:sldId id="285" r:id="rId14"/>
    <p:sldId id="282" r:id="rId15"/>
    <p:sldId id="27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111" d="100"/>
          <a:sy n="111" d="100"/>
        </p:scale>
        <p:origin x="594" y="96"/>
      </p:cViewPr>
      <p:guideLst>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12/14/2022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12/14/2022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12/14/2022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12/14/2022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12/14/2022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12/14/2022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12/14/2022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12/14/2022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12/14/2022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41573"/>
            <a:ext cx="9601200" cy="2743200"/>
          </a:xfrm>
        </p:spPr>
        <p:txBody>
          <a:bodyPr anchor="b">
            <a:normAutofit/>
          </a:bodyPr>
          <a:lstStyle/>
          <a:p>
            <a:br>
              <a:rPr lang="en-US" sz="5100" dirty="0"/>
            </a:br>
            <a:r>
              <a:rPr lang="en-IN" sz="5100" dirty="0"/>
              <a:t>Injury Prediction in Mining Industry through Applied Machine Learning Approaches</a:t>
            </a:r>
            <a:endParaRPr lang="en-US" sz="5100" dirty="0"/>
          </a:p>
        </p:txBody>
      </p:sp>
      <p:sp>
        <p:nvSpPr>
          <p:cNvPr id="7" name="Text Placeholder 2">
            <a:extLst>
              <a:ext uri="{FF2B5EF4-FFF2-40B4-BE49-F238E27FC236}">
                <a16:creationId xmlns:a16="http://schemas.microsoft.com/office/drawing/2014/main" id="{AD16F609-2EBD-68B7-58BA-168C17D5B1F1}"/>
              </a:ext>
            </a:extLst>
          </p:cNvPr>
          <p:cNvSpPr>
            <a:spLocks noGrp="1"/>
          </p:cNvSpPr>
          <p:nvPr>
            <p:ph type="body" idx="1"/>
          </p:nvPr>
        </p:nvSpPr>
        <p:spPr>
          <a:xfrm>
            <a:off x="1295400" y="5431535"/>
            <a:ext cx="9601200" cy="1323827"/>
          </a:xfrm>
        </p:spPr>
        <p:txBody>
          <a:bodyPr/>
          <a:lstStyle/>
          <a:p>
            <a:r>
              <a:rPr lang="en-US" dirty="0"/>
              <a:t>Name: Akash </a:t>
            </a:r>
            <a:r>
              <a:rPr lang="en-US" dirty="0" err="1"/>
              <a:t>Manjunatha</a:t>
            </a:r>
            <a:endParaRPr lang="en-US" dirty="0"/>
          </a:p>
          <a:p>
            <a:r>
              <a:rPr lang="en-US" dirty="0"/>
              <a:t>Student ID: 21141797</a:t>
            </a:r>
          </a:p>
          <a:p>
            <a:r>
              <a:rPr lang="en-GB" dirty="0"/>
              <a:t>Lecturer – </a:t>
            </a:r>
            <a:r>
              <a:rPr lang="en-IN" dirty="0"/>
              <a:t>Christian Horn</a:t>
            </a:r>
            <a:endParaRPr lang="en-US" dirty="0"/>
          </a:p>
          <a:p>
            <a:endParaRPr lang="en-US" dirty="0"/>
          </a:p>
          <a:p>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593D-D07D-924B-BD4E-9C14A85733C7}"/>
              </a:ext>
            </a:extLst>
          </p:cNvPr>
          <p:cNvSpPr>
            <a:spLocks noGrp="1"/>
          </p:cNvSpPr>
          <p:nvPr>
            <p:ph type="title"/>
          </p:nvPr>
        </p:nvSpPr>
        <p:spPr/>
        <p:txBody>
          <a:bodyPr>
            <a:normAutofit/>
          </a:bodyPr>
          <a:lstStyle/>
          <a:p>
            <a:pPr algn="l"/>
            <a:r>
              <a:rPr lang="en-US" dirty="0"/>
              <a:t>Case Study 1: Injury Prediction with all the Degrees of</a:t>
            </a:r>
            <a:br>
              <a:rPr lang="en-US" dirty="0"/>
            </a:br>
            <a:r>
              <a:rPr lang="en-IN" dirty="0"/>
              <a:t>Injury Categories</a:t>
            </a:r>
          </a:p>
        </p:txBody>
      </p:sp>
      <p:pic>
        <p:nvPicPr>
          <p:cNvPr id="3" name="Picture 2">
            <a:extLst>
              <a:ext uri="{FF2B5EF4-FFF2-40B4-BE49-F238E27FC236}">
                <a16:creationId xmlns:a16="http://schemas.microsoft.com/office/drawing/2014/main" id="{71954E8F-A82B-E0E3-2C2B-173E9EC289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0048" y="1846051"/>
            <a:ext cx="3484437" cy="2945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457979D-77C5-90EB-BDA5-C91EBCDC911A}"/>
              </a:ext>
            </a:extLst>
          </p:cNvPr>
          <p:cNvSpPr txBox="1"/>
          <p:nvPr/>
        </p:nvSpPr>
        <p:spPr>
          <a:xfrm>
            <a:off x="1007378" y="5150012"/>
            <a:ext cx="1709122" cy="400110"/>
          </a:xfrm>
          <a:prstGeom prst="rect">
            <a:avLst/>
          </a:prstGeom>
          <a:noFill/>
        </p:spPr>
        <p:txBody>
          <a:bodyPr wrap="none" rtlCol="0">
            <a:spAutoFit/>
          </a:bodyPr>
          <a:lstStyle/>
          <a:p>
            <a:r>
              <a:rPr lang="en-IN" sz="2000" dirty="0">
                <a:latin typeface="+mj-lt"/>
              </a:rPr>
              <a:t>Model results</a:t>
            </a:r>
          </a:p>
        </p:txBody>
      </p:sp>
      <p:sp>
        <p:nvSpPr>
          <p:cNvPr id="10" name="TextBox 9">
            <a:extLst>
              <a:ext uri="{FF2B5EF4-FFF2-40B4-BE49-F238E27FC236}">
                <a16:creationId xmlns:a16="http://schemas.microsoft.com/office/drawing/2014/main" id="{B8AE61FE-5C48-AD80-0572-AC2BB12D90A8}"/>
              </a:ext>
            </a:extLst>
          </p:cNvPr>
          <p:cNvSpPr txBox="1"/>
          <p:nvPr/>
        </p:nvSpPr>
        <p:spPr>
          <a:xfrm>
            <a:off x="3950917" y="5150012"/>
            <a:ext cx="2122697" cy="400110"/>
          </a:xfrm>
          <a:prstGeom prst="rect">
            <a:avLst/>
          </a:prstGeom>
          <a:noFill/>
        </p:spPr>
        <p:txBody>
          <a:bodyPr wrap="none" rtlCol="0">
            <a:spAutoFit/>
          </a:bodyPr>
          <a:lstStyle/>
          <a:p>
            <a:r>
              <a:rPr lang="en-IN" sz="2000" dirty="0">
                <a:latin typeface="+mj-lt"/>
              </a:rPr>
              <a:t>Confusion-Matrix</a:t>
            </a:r>
          </a:p>
        </p:txBody>
      </p:sp>
      <p:pic>
        <p:nvPicPr>
          <p:cNvPr id="12" name="Picture 11">
            <a:extLst>
              <a:ext uri="{FF2B5EF4-FFF2-40B4-BE49-F238E27FC236}">
                <a16:creationId xmlns:a16="http://schemas.microsoft.com/office/drawing/2014/main" id="{5D24BCE2-D41C-E6EA-A5C1-F6AFD7A3C23F}"/>
              </a:ext>
            </a:extLst>
          </p:cNvPr>
          <p:cNvPicPr>
            <a:picLocks noChangeAspect="1"/>
          </p:cNvPicPr>
          <p:nvPr/>
        </p:nvPicPr>
        <p:blipFill>
          <a:blip r:embed="rId3"/>
          <a:stretch>
            <a:fillRect/>
          </a:stretch>
        </p:blipFill>
        <p:spPr>
          <a:xfrm>
            <a:off x="916977" y="2579296"/>
            <a:ext cx="1889924" cy="1699407"/>
          </a:xfrm>
          <a:prstGeom prst="rect">
            <a:avLst/>
          </a:prstGeom>
        </p:spPr>
      </p:pic>
    </p:spTree>
    <p:extLst>
      <p:ext uri="{BB962C8B-B14F-4D97-AF65-F5344CB8AC3E}">
        <p14:creationId xmlns:p14="http://schemas.microsoft.com/office/powerpoint/2010/main" val="308326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593D-D07D-924B-BD4E-9C14A85733C7}"/>
              </a:ext>
            </a:extLst>
          </p:cNvPr>
          <p:cNvSpPr>
            <a:spLocks noGrp="1"/>
          </p:cNvSpPr>
          <p:nvPr>
            <p:ph type="title"/>
          </p:nvPr>
        </p:nvSpPr>
        <p:spPr/>
        <p:txBody>
          <a:bodyPr/>
          <a:lstStyle/>
          <a:p>
            <a:r>
              <a:rPr lang="en-US" dirty="0"/>
              <a:t>Target Variable Case study 2</a:t>
            </a:r>
            <a:endParaRPr lang="en-IN" dirty="0"/>
          </a:p>
        </p:txBody>
      </p:sp>
      <p:pic>
        <p:nvPicPr>
          <p:cNvPr id="4" name="Picture 3">
            <a:extLst>
              <a:ext uri="{FF2B5EF4-FFF2-40B4-BE49-F238E27FC236}">
                <a16:creationId xmlns:a16="http://schemas.microsoft.com/office/drawing/2014/main" id="{D4FA0D77-964F-EB1C-2A09-7A2C774746D8}"/>
              </a:ext>
            </a:extLst>
          </p:cNvPr>
          <p:cNvPicPr>
            <a:picLocks noChangeAspect="1"/>
          </p:cNvPicPr>
          <p:nvPr/>
        </p:nvPicPr>
        <p:blipFill>
          <a:blip r:embed="rId2"/>
          <a:stretch>
            <a:fillRect/>
          </a:stretch>
        </p:blipFill>
        <p:spPr>
          <a:xfrm>
            <a:off x="235369" y="1810139"/>
            <a:ext cx="6922087" cy="2978108"/>
          </a:xfrm>
          <a:prstGeom prst="rect">
            <a:avLst/>
          </a:prstGeom>
        </p:spPr>
      </p:pic>
      <p:sp>
        <p:nvSpPr>
          <p:cNvPr id="3" name="Rectangle 2">
            <a:extLst>
              <a:ext uri="{FF2B5EF4-FFF2-40B4-BE49-F238E27FC236}">
                <a16:creationId xmlns:a16="http://schemas.microsoft.com/office/drawing/2014/main" id="{114BC836-6B48-0D13-F37F-D7582621B098}"/>
              </a:ext>
            </a:extLst>
          </p:cNvPr>
          <p:cNvSpPr/>
          <p:nvPr/>
        </p:nvSpPr>
        <p:spPr>
          <a:xfrm>
            <a:off x="353466" y="3088258"/>
            <a:ext cx="3476662" cy="78910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05F1F83-0DA8-5E8E-D4E8-1567C0C503B0}"/>
              </a:ext>
            </a:extLst>
          </p:cNvPr>
          <p:cNvSpPr/>
          <p:nvPr/>
        </p:nvSpPr>
        <p:spPr>
          <a:xfrm>
            <a:off x="353466" y="4035709"/>
            <a:ext cx="3476662" cy="72287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Connector: Elbow 8">
            <a:extLst>
              <a:ext uri="{FF2B5EF4-FFF2-40B4-BE49-F238E27FC236}">
                <a16:creationId xmlns:a16="http://schemas.microsoft.com/office/drawing/2014/main" id="{7243D24A-6F9E-6809-AEED-C13A9789059E}"/>
              </a:ext>
            </a:extLst>
          </p:cNvPr>
          <p:cNvCxnSpPr>
            <a:cxnSpLocks/>
          </p:cNvCxnSpPr>
          <p:nvPr/>
        </p:nvCxnSpPr>
        <p:spPr>
          <a:xfrm>
            <a:off x="3830128" y="3482812"/>
            <a:ext cx="2484408" cy="169998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3AFF8256-917E-2CF5-3F6C-14F6416A8CCC}"/>
              </a:ext>
            </a:extLst>
          </p:cNvPr>
          <p:cNvCxnSpPr>
            <a:cxnSpLocks/>
          </p:cNvCxnSpPr>
          <p:nvPr/>
        </p:nvCxnSpPr>
        <p:spPr>
          <a:xfrm>
            <a:off x="3830128" y="4364031"/>
            <a:ext cx="1777042" cy="174253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0CCD3C-B308-B820-985B-12D1C52DDEC8}"/>
              </a:ext>
            </a:extLst>
          </p:cNvPr>
          <p:cNvSpPr txBox="1"/>
          <p:nvPr/>
        </p:nvSpPr>
        <p:spPr>
          <a:xfrm>
            <a:off x="6355313" y="4998135"/>
            <a:ext cx="312906" cy="369332"/>
          </a:xfrm>
          <a:prstGeom prst="rect">
            <a:avLst/>
          </a:prstGeom>
          <a:noFill/>
        </p:spPr>
        <p:txBody>
          <a:bodyPr wrap="none" rtlCol="0">
            <a:spAutoFit/>
          </a:bodyPr>
          <a:lstStyle/>
          <a:p>
            <a:r>
              <a:rPr lang="en-IN" dirty="0"/>
              <a:t>0</a:t>
            </a:r>
          </a:p>
        </p:txBody>
      </p:sp>
      <p:sp>
        <p:nvSpPr>
          <p:cNvPr id="17" name="TextBox 16">
            <a:extLst>
              <a:ext uri="{FF2B5EF4-FFF2-40B4-BE49-F238E27FC236}">
                <a16:creationId xmlns:a16="http://schemas.microsoft.com/office/drawing/2014/main" id="{F8D4D71D-6273-D52E-11B1-5BD5B7C3EC3A}"/>
              </a:ext>
            </a:extLst>
          </p:cNvPr>
          <p:cNvSpPr txBox="1"/>
          <p:nvPr/>
        </p:nvSpPr>
        <p:spPr>
          <a:xfrm>
            <a:off x="5732513" y="5921900"/>
            <a:ext cx="312906" cy="369332"/>
          </a:xfrm>
          <a:prstGeom prst="rect">
            <a:avLst/>
          </a:prstGeom>
          <a:noFill/>
        </p:spPr>
        <p:txBody>
          <a:bodyPr wrap="none" rtlCol="0">
            <a:spAutoFit/>
          </a:bodyPr>
          <a:lstStyle/>
          <a:p>
            <a:r>
              <a:rPr lang="en-IN" dirty="0"/>
              <a:t>1</a:t>
            </a:r>
          </a:p>
        </p:txBody>
      </p:sp>
      <p:sp>
        <p:nvSpPr>
          <p:cNvPr id="18" name="TextBox 17">
            <a:extLst>
              <a:ext uri="{FF2B5EF4-FFF2-40B4-BE49-F238E27FC236}">
                <a16:creationId xmlns:a16="http://schemas.microsoft.com/office/drawing/2014/main" id="{2A28C40E-3C35-D3EB-76D3-E3D3579BA638}"/>
              </a:ext>
            </a:extLst>
          </p:cNvPr>
          <p:cNvSpPr txBox="1"/>
          <p:nvPr/>
        </p:nvSpPr>
        <p:spPr>
          <a:xfrm>
            <a:off x="5964309" y="4854719"/>
            <a:ext cx="1241045" cy="261610"/>
          </a:xfrm>
          <a:prstGeom prst="rect">
            <a:avLst/>
          </a:prstGeom>
          <a:noFill/>
        </p:spPr>
        <p:txBody>
          <a:bodyPr wrap="none" rtlCol="0">
            <a:spAutoFit/>
          </a:bodyPr>
          <a:lstStyle/>
          <a:p>
            <a:r>
              <a:rPr lang="en-IN" sz="1100" dirty="0"/>
              <a:t>Merged outcome</a:t>
            </a:r>
          </a:p>
        </p:txBody>
      </p:sp>
      <p:sp>
        <p:nvSpPr>
          <p:cNvPr id="19" name="TextBox 18">
            <a:extLst>
              <a:ext uri="{FF2B5EF4-FFF2-40B4-BE49-F238E27FC236}">
                <a16:creationId xmlns:a16="http://schemas.microsoft.com/office/drawing/2014/main" id="{FD09E041-0276-22D2-B23A-AE09D84BF6FB}"/>
              </a:ext>
            </a:extLst>
          </p:cNvPr>
          <p:cNvSpPr txBox="1"/>
          <p:nvPr/>
        </p:nvSpPr>
        <p:spPr>
          <a:xfrm>
            <a:off x="5606516" y="5669466"/>
            <a:ext cx="1241045" cy="261610"/>
          </a:xfrm>
          <a:prstGeom prst="rect">
            <a:avLst/>
          </a:prstGeom>
          <a:noFill/>
        </p:spPr>
        <p:txBody>
          <a:bodyPr wrap="none" rtlCol="0">
            <a:spAutoFit/>
          </a:bodyPr>
          <a:lstStyle/>
          <a:p>
            <a:r>
              <a:rPr lang="en-IN" sz="1100" dirty="0"/>
              <a:t>Merged outcome</a:t>
            </a:r>
          </a:p>
        </p:txBody>
      </p:sp>
      <p:sp>
        <p:nvSpPr>
          <p:cNvPr id="21" name="TextBox 20">
            <a:extLst>
              <a:ext uri="{FF2B5EF4-FFF2-40B4-BE49-F238E27FC236}">
                <a16:creationId xmlns:a16="http://schemas.microsoft.com/office/drawing/2014/main" id="{BE87CCC3-C363-7F55-BED8-3D002023D636}"/>
              </a:ext>
            </a:extLst>
          </p:cNvPr>
          <p:cNvSpPr txBox="1"/>
          <p:nvPr/>
        </p:nvSpPr>
        <p:spPr>
          <a:xfrm>
            <a:off x="235369" y="6291232"/>
            <a:ext cx="6814814" cy="338554"/>
          </a:xfrm>
          <a:prstGeom prst="rect">
            <a:avLst/>
          </a:prstGeom>
          <a:noFill/>
        </p:spPr>
        <p:txBody>
          <a:bodyPr wrap="none" rtlCol="0">
            <a:spAutoFit/>
          </a:bodyPr>
          <a:lstStyle/>
          <a:p>
            <a:r>
              <a:rPr lang="en-IN" sz="1600" dirty="0"/>
              <a:t>Outcome: </a:t>
            </a:r>
            <a:r>
              <a:rPr lang="en-IN" sz="1600" dirty="0">
                <a:effectLst/>
                <a:latin typeface="CMR12"/>
                <a:ea typeface="Calibri" panose="020F0502020204030204" pitchFamily="34" charset="0"/>
                <a:cs typeface="CMR12"/>
              </a:rPr>
              <a:t>whether workers will take a day off work or not due to their injuries.</a:t>
            </a:r>
            <a:endParaRPr lang="en-IN" sz="1600" dirty="0"/>
          </a:p>
        </p:txBody>
      </p:sp>
    </p:spTree>
    <p:extLst>
      <p:ext uri="{BB962C8B-B14F-4D97-AF65-F5344CB8AC3E}">
        <p14:creationId xmlns:p14="http://schemas.microsoft.com/office/powerpoint/2010/main" val="242577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593D-D07D-924B-BD4E-9C14A85733C7}"/>
              </a:ext>
            </a:extLst>
          </p:cNvPr>
          <p:cNvSpPr>
            <a:spLocks noGrp="1"/>
          </p:cNvSpPr>
          <p:nvPr>
            <p:ph type="title"/>
          </p:nvPr>
        </p:nvSpPr>
        <p:spPr/>
        <p:txBody>
          <a:bodyPr>
            <a:normAutofit/>
          </a:bodyPr>
          <a:lstStyle/>
          <a:p>
            <a:pPr algn="l"/>
            <a:r>
              <a:rPr lang="en-US" dirty="0"/>
              <a:t>Case Study 2: Injury Prediction by Merging the two categories</a:t>
            </a:r>
            <a:endParaRPr lang="en-IN" dirty="0"/>
          </a:p>
        </p:txBody>
      </p:sp>
      <p:grpSp>
        <p:nvGrpSpPr>
          <p:cNvPr id="6" name="Group 5">
            <a:extLst>
              <a:ext uri="{FF2B5EF4-FFF2-40B4-BE49-F238E27FC236}">
                <a16:creationId xmlns:a16="http://schemas.microsoft.com/office/drawing/2014/main" id="{0B5960E0-D83F-F0A3-1498-1A43C7C82775}"/>
              </a:ext>
            </a:extLst>
          </p:cNvPr>
          <p:cNvGrpSpPr/>
          <p:nvPr/>
        </p:nvGrpSpPr>
        <p:grpSpPr>
          <a:xfrm>
            <a:off x="456473" y="3151446"/>
            <a:ext cx="4106867" cy="3027872"/>
            <a:chOff x="879616" y="834480"/>
            <a:chExt cx="5035386" cy="3820748"/>
          </a:xfrm>
        </p:grpSpPr>
        <p:pic>
          <p:nvPicPr>
            <p:cNvPr id="7" name="Picture 6">
              <a:extLst>
                <a:ext uri="{FF2B5EF4-FFF2-40B4-BE49-F238E27FC236}">
                  <a16:creationId xmlns:a16="http://schemas.microsoft.com/office/drawing/2014/main" id="{FC485312-0F08-90AE-E769-25B4A92D80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617" y="834481"/>
              <a:ext cx="2263642" cy="18907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8900681-4B66-BEA2-EC35-EBB4275684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616" y="2773888"/>
              <a:ext cx="2263643" cy="18813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29949A40-07C1-7220-81D2-A125DCC64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8" y="834480"/>
              <a:ext cx="2771743" cy="18813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14415451-6C80-E7C8-653F-5A40CFD184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8" y="2773889"/>
              <a:ext cx="2771744" cy="1881339"/>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3FF8D1C1-7EEE-86F0-70A8-C41F0D04C4F9}"/>
              </a:ext>
            </a:extLst>
          </p:cNvPr>
          <p:cNvSpPr txBox="1"/>
          <p:nvPr/>
        </p:nvSpPr>
        <p:spPr>
          <a:xfrm>
            <a:off x="2647431" y="2667598"/>
            <a:ext cx="1709122" cy="400110"/>
          </a:xfrm>
          <a:prstGeom prst="rect">
            <a:avLst/>
          </a:prstGeom>
          <a:noFill/>
        </p:spPr>
        <p:txBody>
          <a:bodyPr wrap="none" rtlCol="0">
            <a:spAutoFit/>
          </a:bodyPr>
          <a:lstStyle/>
          <a:p>
            <a:r>
              <a:rPr lang="en-IN" sz="2000" dirty="0">
                <a:latin typeface="+mj-lt"/>
              </a:rPr>
              <a:t>Model results</a:t>
            </a:r>
          </a:p>
        </p:txBody>
      </p:sp>
      <p:sp>
        <p:nvSpPr>
          <p:cNvPr id="12" name="TextBox 11">
            <a:extLst>
              <a:ext uri="{FF2B5EF4-FFF2-40B4-BE49-F238E27FC236}">
                <a16:creationId xmlns:a16="http://schemas.microsoft.com/office/drawing/2014/main" id="{8EF95832-F460-8E9B-C69D-FA951CA3E35D}"/>
              </a:ext>
            </a:extLst>
          </p:cNvPr>
          <p:cNvSpPr txBox="1"/>
          <p:nvPr/>
        </p:nvSpPr>
        <p:spPr>
          <a:xfrm>
            <a:off x="2440643" y="6263057"/>
            <a:ext cx="2122697" cy="400110"/>
          </a:xfrm>
          <a:prstGeom prst="rect">
            <a:avLst/>
          </a:prstGeom>
          <a:noFill/>
        </p:spPr>
        <p:txBody>
          <a:bodyPr wrap="none" rtlCol="0">
            <a:spAutoFit/>
          </a:bodyPr>
          <a:lstStyle/>
          <a:p>
            <a:r>
              <a:rPr lang="en-IN" sz="2000" dirty="0">
                <a:latin typeface="+mj-lt"/>
              </a:rPr>
              <a:t>Confusion-Matrix</a:t>
            </a:r>
          </a:p>
        </p:txBody>
      </p:sp>
      <p:pic>
        <p:nvPicPr>
          <p:cNvPr id="13" name="Picture 12" descr="Table&#10;&#10;Description automatically generated">
            <a:extLst>
              <a:ext uri="{FF2B5EF4-FFF2-40B4-BE49-F238E27FC236}">
                <a16:creationId xmlns:a16="http://schemas.microsoft.com/office/drawing/2014/main" id="{CE171A6F-5FFF-D208-C79D-6477CFBB7222}"/>
              </a:ext>
            </a:extLst>
          </p:cNvPr>
          <p:cNvPicPr>
            <a:picLocks noChangeAspect="1"/>
          </p:cNvPicPr>
          <p:nvPr/>
        </p:nvPicPr>
        <p:blipFill>
          <a:blip r:embed="rId6"/>
          <a:stretch>
            <a:fillRect/>
          </a:stretch>
        </p:blipFill>
        <p:spPr>
          <a:xfrm>
            <a:off x="636236" y="129502"/>
            <a:ext cx="4916876" cy="2177349"/>
          </a:xfrm>
          <a:prstGeom prst="rect">
            <a:avLst/>
          </a:prstGeom>
        </p:spPr>
      </p:pic>
      <p:sp>
        <p:nvSpPr>
          <p:cNvPr id="14" name="TextBox 13">
            <a:extLst>
              <a:ext uri="{FF2B5EF4-FFF2-40B4-BE49-F238E27FC236}">
                <a16:creationId xmlns:a16="http://schemas.microsoft.com/office/drawing/2014/main" id="{AC04D797-B831-E84B-DCEF-6A4A3F13BD11}"/>
              </a:ext>
            </a:extLst>
          </p:cNvPr>
          <p:cNvSpPr txBox="1"/>
          <p:nvPr/>
        </p:nvSpPr>
        <p:spPr>
          <a:xfrm>
            <a:off x="4563339" y="3573743"/>
            <a:ext cx="1343638" cy="646331"/>
          </a:xfrm>
          <a:prstGeom prst="rect">
            <a:avLst/>
          </a:prstGeom>
          <a:noFill/>
        </p:spPr>
        <p:txBody>
          <a:bodyPr wrap="none" rtlCol="0">
            <a:spAutoFit/>
          </a:bodyPr>
          <a:lstStyle/>
          <a:p>
            <a:r>
              <a:rPr lang="en-US" sz="1200" dirty="0"/>
              <a:t>XG Boost hyper </a:t>
            </a:r>
          </a:p>
          <a:p>
            <a:r>
              <a:rPr lang="en-US" sz="1200" dirty="0"/>
              <a:t>parameter tuning</a:t>
            </a:r>
          </a:p>
          <a:p>
            <a:r>
              <a:rPr lang="en-US" sz="1200" dirty="0"/>
              <a:t>results </a:t>
            </a:r>
            <a:endParaRPr lang="en-IN" sz="1200" dirty="0"/>
          </a:p>
        </p:txBody>
      </p:sp>
      <p:sp>
        <p:nvSpPr>
          <p:cNvPr id="15" name="TextBox 14">
            <a:extLst>
              <a:ext uri="{FF2B5EF4-FFF2-40B4-BE49-F238E27FC236}">
                <a16:creationId xmlns:a16="http://schemas.microsoft.com/office/drawing/2014/main" id="{F65FA28A-9A06-E1F4-4C13-12F3759A7DE6}"/>
              </a:ext>
            </a:extLst>
          </p:cNvPr>
          <p:cNvSpPr txBox="1"/>
          <p:nvPr/>
        </p:nvSpPr>
        <p:spPr>
          <a:xfrm>
            <a:off x="4563339" y="5064669"/>
            <a:ext cx="1813317" cy="646331"/>
          </a:xfrm>
          <a:prstGeom prst="rect">
            <a:avLst/>
          </a:prstGeom>
          <a:noFill/>
        </p:spPr>
        <p:txBody>
          <a:bodyPr wrap="none" rtlCol="0">
            <a:spAutoFit/>
          </a:bodyPr>
          <a:lstStyle/>
          <a:p>
            <a:r>
              <a:rPr lang="en-US" sz="1200" dirty="0"/>
              <a:t>Decision tree </a:t>
            </a:r>
          </a:p>
          <a:p>
            <a:r>
              <a:rPr lang="en-US" sz="1200" dirty="0"/>
              <a:t>hyper parameter tuning </a:t>
            </a:r>
          </a:p>
          <a:p>
            <a:r>
              <a:rPr lang="en-US" sz="1200" dirty="0"/>
              <a:t>results</a:t>
            </a:r>
            <a:endParaRPr lang="en-IN" sz="1200" dirty="0"/>
          </a:p>
        </p:txBody>
      </p:sp>
    </p:spTree>
    <p:extLst>
      <p:ext uri="{BB962C8B-B14F-4D97-AF65-F5344CB8AC3E}">
        <p14:creationId xmlns:p14="http://schemas.microsoft.com/office/powerpoint/2010/main" val="125801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593D-D07D-924B-BD4E-9C14A85733C7}"/>
              </a:ext>
            </a:extLst>
          </p:cNvPr>
          <p:cNvSpPr>
            <a:spLocks noGrp="1"/>
          </p:cNvSpPr>
          <p:nvPr>
            <p:ph type="title"/>
          </p:nvPr>
        </p:nvSpPr>
        <p:spPr/>
        <p:txBody>
          <a:bodyPr/>
          <a:lstStyle/>
          <a:p>
            <a:r>
              <a:rPr lang="en-US" dirty="0"/>
              <a:t>Target Variable Case study 2</a:t>
            </a:r>
            <a:endParaRPr lang="en-IN" dirty="0"/>
          </a:p>
        </p:txBody>
      </p:sp>
      <p:pic>
        <p:nvPicPr>
          <p:cNvPr id="4" name="Picture 3">
            <a:extLst>
              <a:ext uri="{FF2B5EF4-FFF2-40B4-BE49-F238E27FC236}">
                <a16:creationId xmlns:a16="http://schemas.microsoft.com/office/drawing/2014/main" id="{D4FA0D77-964F-EB1C-2A09-7A2C774746D8}"/>
              </a:ext>
            </a:extLst>
          </p:cNvPr>
          <p:cNvPicPr>
            <a:picLocks noChangeAspect="1"/>
          </p:cNvPicPr>
          <p:nvPr/>
        </p:nvPicPr>
        <p:blipFill>
          <a:blip r:embed="rId2"/>
          <a:stretch>
            <a:fillRect/>
          </a:stretch>
        </p:blipFill>
        <p:spPr>
          <a:xfrm>
            <a:off x="235369" y="1810139"/>
            <a:ext cx="6922087" cy="2978108"/>
          </a:xfrm>
          <a:prstGeom prst="rect">
            <a:avLst/>
          </a:prstGeom>
        </p:spPr>
      </p:pic>
      <p:sp>
        <p:nvSpPr>
          <p:cNvPr id="3" name="Rectangle 2">
            <a:extLst>
              <a:ext uri="{FF2B5EF4-FFF2-40B4-BE49-F238E27FC236}">
                <a16:creationId xmlns:a16="http://schemas.microsoft.com/office/drawing/2014/main" id="{114BC836-6B48-0D13-F37F-D7582621B098}"/>
              </a:ext>
            </a:extLst>
          </p:cNvPr>
          <p:cNvSpPr/>
          <p:nvPr/>
        </p:nvSpPr>
        <p:spPr>
          <a:xfrm>
            <a:off x="353466" y="3088258"/>
            <a:ext cx="3476662" cy="78910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05F1F83-0DA8-5E8E-D4E8-1567C0C503B0}"/>
              </a:ext>
            </a:extLst>
          </p:cNvPr>
          <p:cNvSpPr/>
          <p:nvPr/>
        </p:nvSpPr>
        <p:spPr>
          <a:xfrm>
            <a:off x="353466" y="4035709"/>
            <a:ext cx="3476662" cy="6484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Connector: Elbow 8">
            <a:extLst>
              <a:ext uri="{FF2B5EF4-FFF2-40B4-BE49-F238E27FC236}">
                <a16:creationId xmlns:a16="http://schemas.microsoft.com/office/drawing/2014/main" id="{7243D24A-6F9E-6809-AEED-C13A9789059E}"/>
              </a:ext>
            </a:extLst>
          </p:cNvPr>
          <p:cNvCxnSpPr>
            <a:cxnSpLocks/>
          </p:cNvCxnSpPr>
          <p:nvPr/>
        </p:nvCxnSpPr>
        <p:spPr>
          <a:xfrm>
            <a:off x="3830128" y="3482812"/>
            <a:ext cx="2484408" cy="169998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3AFF8256-917E-2CF5-3F6C-14F6416A8CCC}"/>
              </a:ext>
            </a:extLst>
          </p:cNvPr>
          <p:cNvCxnSpPr>
            <a:cxnSpLocks/>
          </p:cNvCxnSpPr>
          <p:nvPr/>
        </p:nvCxnSpPr>
        <p:spPr>
          <a:xfrm>
            <a:off x="3830128" y="4364031"/>
            <a:ext cx="1777042" cy="174253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0CCD3C-B308-B820-985B-12D1C52DDEC8}"/>
              </a:ext>
            </a:extLst>
          </p:cNvPr>
          <p:cNvSpPr txBox="1"/>
          <p:nvPr/>
        </p:nvSpPr>
        <p:spPr>
          <a:xfrm>
            <a:off x="6355313" y="4998135"/>
            <a:ext cx="312906" cy="369332"/>
          </a:xfrm>
          <a:prstGeom prst="rect">
            <a:avLst/>
          </a:prstGeom>
          <a:noFill/>
        </p:spPr>
        <p:txBody>
          <a:bodyPr wrap="none" rtlCol="0">
            <a:spAutoFit/>
          </a:bodyPr>
          <a:lstStyle/>
          <a:p>
            <a:r>
              <a:rPr lang="en-IN" dirty="0"/>
              <a:t>4</a:t>
            </a:r>
          </a:p>
        </p:txBody>
      </p:sp>
      <p:sp>
        <p:nvSpPr>
          <p:cNvPr id="17" name="TextBox 16">
            <a:extLst>
              <a:ext uri="{FF2B5EF4-FFF2-40B4-BE49-F238E27FC236}">
                <a16:creationId xmlns:a16="http://schemas.microsoft.com/office/drawing/2014/main" id="{F8D4D71D-6273-D52E-11B1-5BD5B7C3EC3A}"/>
              </a:ext>
            </a:extLst>
          </p:cNvPr>
          <p:cNvSpPr txBox="1"/>
          <p:nvPr/>
        </p:nvSpPr>
        <p:spPr>
          <a:xfrm>
            <a:off x="5732513" y="5921900"/>
            <a:ext cx="312906" cy="369332"/>
          </a:xfrm>
          <a:prstGeom prst="rect">
            <a:avLst/>
          </a:prstGeom>
          <a:noFill/>
        </p:spPr>
        <p:txBody>
          <a:bodyPr wrap="none" rtlCol="0">
            <a:spAutoFit/>
          </a:bodyPr>
          <a:lstStyle/>
          <a:p>
            <a:r>
              <a:rPr lang="en-IN" dirty="0"/>
              <a:t>6</a:t>
            </a:r>
          </a:p>
        </p:txBody>
      </p:sp>
      <p:sp>
        <p:nvSpPr>
          <p:cNvPr id="18" name="TextBox 17">
            <a:extLst>
              <a:ext uri="{FF2B5EF4-FFF2-40B4-BE49-F238E27FC236}">
                <a16:creationId xmlns:a16="http://schemas.microsoft.com/office/drawing/2014/main" id="{2A28C40E-3C35-D3EB-76D3-E3D3579BA638}"/>
              </a:ext>
            </a:extLst>
          </p:cNvPr>
          <p:cNvSpPr txBox="1"/>
          <p:nvPr/>
        </p:nvSpPr>
        <p:spPr>
          <a:xfrm>
            <a:off x="5964309" y="4854719"/>
            <a:ext cx="1241045" cy="261610"/>
          </a:xfrm>
          <a:prstGeom prst="rect">
            <a:avLst/>
          </a:prstGeom>
          <a:noFill/>
        </p:spPr>
        <p:txBody>
          <a:bodyPr wrap="none" rtlCol="0">
            <a:spAutoFit/>
          </a:bodyPr>
          <a:lstStyle/>
          <a:p>
            <a:r>
              <a:rPr lang="en-IN" sz="1100" dirty="0"/>
              <a:t>Merged outcome</a:t>
            </a:r>
          </a:p>
        </p:txBody>
      </p:sp>
      <p:sp>
        <p:nvSpPr>
          <p:cNvPr id="19" name="TextBox 18">
            <a:extLst>
              <a:ext uri="{FF2B5EF4-FFF2-40B4-BE49-F238E27FC236}">
                <a16:creationId xmlns:a16="http://schemas.microsoft.com/office/drawing/2014/main" id="{FD09E041-0276-22D2-B23A-AE09D84BF6FB}"/>
              </a:ext>
            </a:extLst>
          </p:cNvPr>
          <p:cNvSpPr txBox="1"/>
          <p:nvPr/>
        </p:nvSpPr>
        <p:spPr>
          <a:xfrm>
            <a:off x="5606516" y="5669466"/>
            <a:ext cx="1241045" cy="261610"/>
          </a:xfrm>
          <a:prstGeom prst="rect">
            <a:avLst/>
          </a:prstGeom>
          <a:noFill/>
        </p:spPr>
        <p:txBody>
          <a:bodyPr wrap="none" rtlCol="0">
            <a:spAutoFit/>
          </a:bodyPr>
          <a:lstStyle/>
          <a:p>
            <a:r>
              <a:rPr lang="en-IN" sz="1100" dirty="0"/>
              <a:t>Merged outcome</a:t>
            </a:r>
          </a:p>
        </p:txBody>
      </p:sp>
      <p:sp>
        <p:nvSpPr>
          <p:cNvPr id="6" name="Rectangle 5">
            <a:extLst>
              <a:ext uri="{FF2B5EF4-FFF2-40B4-BE49-F238E27FC236}">
                <a16:creationId xmlns:a16="http://schemas.microsoft.com/office/drawing/2014/main" id="{D8061914-05CC-0543-6847-B0AA253484FF}"/>
              </a:ext>
            </a:extLst>
          </p:cNvPr>
          <p:cNvSpPr/>
          <p:nvPr/>
        </p:nvSpPr>
        <p:spPr>
          <a:xfrm>
            <a:off x="353466" y="2432649"/>
            <a:ext cx="3476662" cy="57430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Connector: Elbow 6">
            <a:extLst>
              <a:ext uri="{FF2B5EF4-FFF2-40B4-BE49-F238E27FC236}">
                <a16:creationId xmlns:a16="http://schemas.microsoft.com/office/drawing/2014/main" id="{F5CFE9D6-AE18-0DFC-5EC9-9552E5A5969A}"/>
              </a:ext>
            </a:extLst>
          </p:cNvPr>
          <p:cNvCxnSpPr>
            <a:cxnSpLocks/>
          </p:cNvCxnSpPr>
          <p:nvPr/>
        </p:nvCxnSpPr>
        <p:spPr>
          <a:xfrm flipV="1">
            <a:off x="3830128" y="1528028"/>
            <a:ext cx="2134181" cy="119681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2B887CA-3678-452B-14CE-10327798FFC5}"/>
              </a:ext>
            </a:extLst>
          </p:cNvPr>
          <p:cNvSpPr txBox="1"/>
          <p:nvPr/>
        </p:nvSpPr>
        <p:spPr>
          <a:xfrm>
            <a:off x="5964308" y="1195492"/>
            <a:ext cx="1241045" cy="261610"/>
          </a:xfrm>
          <a:prstGeom prst="rect">
            <a:avLst/>
          </a:prstGeom>
          <a:noFill/>
        </p:spPr>
        <p:txBody>
          <a:bodyPr wrap="none" rtlCol="0">
            <a:spAutoFit/>
          </a:bodyPr>
          <a:lstStyle/>
          <a:p>
            <a:r>
              <a:rPr lang="en-IN" sz="1100" dirty="0"/>
              <a:t>Merged outcome</a:t>
            </a:r>
          </a:p>
        </p:txBody>
      </p:sp>
      <p:sp>
        <p:nvSpPr>
          <p:cNvPr id="13" name="TextBox 12">
            <a:extLst>
              <a:ext uri="{FF2B5EF4-FFF2-40B4-BE49-F238E27FC236}">
                <a16:creationId xmlns:a16="http://schemas.microsoft.com/office/drawing/2014/main" id="{FC1AD0EF-3120-FC27-1515-21954B441912}"/>
              </a:ext>
            </a:extLst>
          </p:cNvPr>
          <p:cNvSpPr txBox="1"/>
          <p:nvPr/>
        </p:nvSpPr>
        <p:spPr>
          <a:xfrm>
            <a:off x="5703692" y="1000724"/>
            <a:ext cx="1616148" cy="253916"/>
          </a:xfrm>
          <a:prstGeom prst="rect">
            <a:avLst/>
          </a:prstGeom>
          <a:noFill/>
        </p:spPr>
        <p:txBody>
          <a:bodyPr wrap="none" rtlCol="0">
            <a:spAutoFit/>
          </a:bodyPr>
          <a:lstStyle/>
          <a:p>
            <a:r>
              <a:rPr lang="en-IN" sz="1050" dirty="0"/>
              <a:t>Addition to case study 2</a:t>
            </a:r>
            <a:endParaRPr lang="en-IN" dirty="0"/>
          </a:p>
        </p:txBody>
      </p:sp>
      <p:sp>
        <p:nvSpPr>
          <p:cNvPr id="14" name="TextBox 13">
            <a:extLst>
              <a:ext uri="{FF2B5EF4-FFF2-40B4-BE49-F238E27FC236}">
                <a16:creationId xmlns:a16="http://schemas.microsoft.com/office/drawing/2014/main" id="{E41C3243-EE3F-E1CE-FA3B-6CD6BD6D4E9A}"/>
              </a:ext>
            </a:extLst>
          </p:cNvPr>
          <p:cNvSpPr txBox="1"/>
          <p:nvPr/>
        </p:nvSpPr>
        <p:spPr>
          <a:xfrm>
            <a:off x="6042407" y="1364204"/>
            <a:ext cx="312906" cy="369332"/>
          </a:xfrm>
          <a:prstGeom prst="rect">
            <a:avLst/>
          </a:prstGeom>
          <a:noFill/>
        </p:spPr>
        <p:txBody>
          <a:bodyPr wrap="none" rtlCol="0">
            <a:spAutoFit/>
          </a:bodyPr>
          <a:lstStyle/>
          <a:p>
            <a:r>
              <a:rPr lang="en-IN" dirty="0"/>
              <a:t>1</a:t>
            </a:r>
          </a:p>
        </p:txBody>
      </p:sp>
    </p:spTree>
    <p:extLst>
      <p:ext uri="{BB962C8B-B14F-4D97-AF65-F5344CB8AC3E}">
        <p14:creationId xmlns:p14="http://schemas.microsoft.com/office/powerpoint/2010/main" val="391689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593D-D07D-924B-BD4E-9C14A85733C7}"/>
              </a:ext>
            </a:extLst>
          </p:cNvPr>
          <p:cNvSpPr>
            <a:spLocks noGrp="1"/>
          </p:cNvSpPr>
          <p:nvPr>
            <p:ph type="title"/>
          </p:nvPr>
        </p:nvSpPr>
        <p:spPr/>
        <p:txBody>
          <a:bodyPr>
            <a:normAutofit/>
          </a:bodyPr>
          <a:lstStyle/>
          <a:p>
            <a:pPr algn="l"/>
            <a:r>
              <a:rPr lang="en-US" dirty="0"/>
              <a:t>Case Study 3: Injury Prediction by Merging the three categories</a:t>
            </a:r>
            <a:endParaRPr lang="en-IN" dirty="0"/>
          </a:p>
        </p:txBody>
      </p:sp>
      <p:pic>
        <p:nvPicPr>
          <p:cNvPr id="4" name="Picture 4">
            <a:extLst>
              <a:ext uri="{FF2B5EF4-FFF2-40B4-BE49-F238E27FC236}">
                <a16:creationId xmlns:a16="http://schemas.microsoft.com/office/drawing/2014/main" id="{DE0A8B21-18B5-1C56-0B31-5C6EB7F7C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250" y="3429000"/>
            <a:ext cx="3039409" cy="25832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able&#10;&#10;Description automatically generated">
            <a:extLst>
              <a:ext uri="{FF2B5EF4-FFF2-40B4-BE49-F238E27FC236}">
                <a16:creationId xmlns:a16="http://schemas.microsoft.com/office/drawing/2014/main" id="{9FD2D10D-B035-ECA9-038E-11A4F7EE12DC}"/>
              </a:ext>
            </a:extLst>
          </p:cNvPr>
          <p:cNvPicPr>
            <a:picLocks noChangeAspect="1"/>
          </p:cNvPicPr>
          <p:nvPr/>
        </p:nvPicPr>
        <p:blipFill>
          <a:blip r:embed="rId3"/>
          <a:stretch>
            <a:fillRect/>
          </a:stretch>
        </p:blipFill>
        <p:spPr>
          <a:xfrm>
            <a:off x="918200" y="297858"/>
            <a:ext cx="5731510" cy="2581910"/>
          </a:xfrm>
          <a:prstGeom prst="rect">
            <a:avLst/>
          </a:prstGeom>
        </p:spPr>
      </p:pic>
      <p:sp>
        <p:nvSpPr>
          <p:cNvPr id="7" name="TextBox 6">
            <a:extLst>
              <a:ext uri="{FF2B5EF4-FFF2-40B4-BE49-F238E27FC236}">
                <a16:creationId xmlns:a16="http://schemas.microsoft.com/office/drawing/2014/main" id="{5EA61681-EC64-23D1-DD73-555AC3280E57}"/>
              </a:ext>
            </a:extLst>
          </p:cNvPr>
          <p:cNvSpPr txBox="1"/>
          <p:nvPr/>
        </p:nvSpPr>
        <p:spPr>
          <a:xfrm>
            <a:off x="2929393" y="2879768"/>
            <a:ext cx="1709122" cy="400110"/>
          </a:xfrm>
          <a:prstGeom prst="rect">
            <a:avLst/>
          </a:prstGeom>
          <a:noFill/>
        </p:spPr>
        <p:txBody>
          <a:bodyPr wrap="none" rtlCol="0">
            <a:spAutoFit/>
          </a:bodyPr>
          <a:lstStyle/>
          <a:p>
            <a:r>
              <a:rPr lang="en-IN" sz="2000" dirty="0">
                <a:latin typeface="+mj-lt"/>
              </a:rPr>
              <a:t>Model results</a:t>
            </a:r>
          </a:p>
        </p:txBody>
      </p:sp>
      <p:sp>
        <p:nvSpPr>
          <p:cNvPr id="8" name="TextBox 7">
            <a:extLst>
              <a:ext uri="{FF2B5EF4-FFF2-40B4-BE49-F238E27FC236}">
                <a16:creationId xmlns:a16="http://schemas.microsoft.com/office/drawing/2014/main" id="{47F3CBB3-2525-20F2-4463-E67C6BEE6B87}"/>
              </a:ext>
            </a:extLst>
          </p:cNvPr>
          <p:cNvSpPr txBox="1"/>
          <p:nvPr/>
        </p:nvSpPr>
        <p:spPr>
          <a:xfrm>
            <a:off x="2722605" y="6160032"/>
            <a:ext cx="2122697" cy="400110"/>
          </a:xfrm>
          <a:prstGeom prst="rect">
            <a:avLst/>
          </a:prstGeom>
          <a:noFill/>
        </p:spPr>
        <p:txBody>
          <a:bodyPr wrap="none" rtlCol="0">
            <a:spAutoFit/>
          </a:bodyPr>
          <a:lstStyle/>
          <a:p>
            <a:r>
              <a:rPr lang="en-IN" sz="2000" dirty="0">
                <a:latin typeface="+mj-lt"/>
              </a:rPr>
              <a:t>Confusion-Matrix</a:t>
            </a:r>
          </a:p>
        </p:txBody>
      </p:sp>
    </p:spTree>
    <p:extLst>
      <p:ext uri="{BB962C8B-B14F-4D97-AF65-F5344CB8AC3E}">
        <p14:creationId xmlns:p14="http://schemas.microsoft.com/office/powerpoint/2010/main" val="391143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D3FD-D4FF-B3E2-FAE5-078D2E1EA265}"/>
              </a:ext>
            </a:extLst>
          </p:cNvPr>
          <p:cNvSpPr>
            <a:spLocks noGrp="1"/>
          </p:cNvSpPr>
          <p:nvPr>
            <p:ph type="title"/>
          </p:nvPr>
        </p:nvSpPr>
        <p:spPr/>
        <p:txBody>
          <a:bodyPr vert="horz" lIns="91440" tIns="45720" rIns="91440" bIns="45720" rtlCol="0" anchor="b">
            <a:normAutofit/>
          </a:bodyPr>
          <a:lstStyle/>
          <a:p>
            <a:r>
              <a:rPr lang="en-IN"/>
              <a:t>Conclusion</a:t>
            </a:r>
            <a:endParaRPr lang="en-IN" dirty="0"/>
          </a:p>
        </p:txBody>
      </p:sp>
      <p:sp>
        <p:nvSpPr>
          <p:cNvPr id="5" name="Content Placeholder 3">
            <a:extLst>
              <a:ext uri="{FF2B5EF4-FFF2-40B4-BE49-F238E27FC236}">
                <a16:creationId xmlns:a16="http://schemas.microsoft.com/office/drawing/2014/main" id="{CD332AD2-EA90-E5D1-1171-63B15F65C1F3}"/>
              </a:ext>
            </a:extLst>
          </p:cNvPr>
          <p:cNvSpPr txBox="1">
            <a:spLocks/>
          </p:cNvSpPr>
          <p:nvPr/>
        </p:nvSpPr>
        <p:spPr>
          <a:xfrm>
            <a:off x="543197" y="571500"/>
            <a:ext cx="6217920" cy="5715000"/>
          </a:xfrm>
          <a:prstGeom prst="rect">
            <a:avLst/>
          </a:prstGeom>
        </p:spPr>
        <p:txBody>
          <a:bodyPr vert="horz" lIns="91440" tIns="457200" rIns="91440" bIns="45720" rtlCol="0">
            <a:normAutofit lnSpcReduction="10000"/>
          </a:bodyPr>
          <a:lstStyle>
            <a:lvl1pPr marL="0" indent="0" algn="ctr" defTabSz="914400" rtl="0" eaLnBrk="1" latinLnBrk="0" hangingPunct="1">
              <a:lnSpc>
                <a:spcPct val="90000"/>
              </a:lnSpc>
              <a:spcBef>
                <a:spcPts val="1800"/>
              </a:spcBef>
              <a:buClr>
                <a:schemeClr val="accent1">
                  <a:lumMod val="75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9pPr>
          </a:lstStyle>
          <a:p>
            <a:pPr algn="l"/>
            <a:endParaRPr lang="en-IN" sz="180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To summarize, this study will aid in the comprehension and application to improve the health and safety of mining industry employees.</a:t>
            </a:r>
          </a:p>
          <a:p>
            <a:pPr marL="285750" indent="-285750" algn="l">
              <a:buFont typeface="Arial" panose="020B0604020202020204" pitchFamily="34" charset="0"/>
              <a:buChar char="•"/>
            </a:pPr>
            <a:r>
              <a:rPr lang="en-US" sz="1800" dirty="0">
                <a:latin typeface="NimbusRomNo9L-Regu"/>
              </a:rPr>
              <a:t>Case study 1 analysis evaluation helped in making assumptions. </a:t>
            </a:r>
            <a:endParaRPr lang="en-US" sz="1800" b="0" i="0" u="none" strike="noStrike" baseline="0" dirty="0">
              <a:latin typeface="NimbusRomNo9L-Regu"/>
            </a:endParaRPr>
          </a:p>
          <a:p>
            <a:pPr marL="285750" indent="-285750" algn="l">
              <a:buFont typeface="Arial" panose="020B0604020202020204" pitchFamily="34" charset="0"/>
              <a:buChar char="•"/>
            </a:pPr>
            <a:r>
              <a:rPr lang="en-IN" sz="1800" dirty="0">
                <a:latin typeface="NimbusRomNo9L-Regu"/>
              </a:rPr>
              <a:t>In the second </a:t>
            </a:r>
            <a:r>
              <a:rPr lang="en-US" sz="1800" dirty="0">
                <a:latin typeface="NimbusRomNo9L-Regu"/>
              </a:rPr>
              <a:t>case study, similar categories were combined, binary classification was carried out, and </a:t>
            </a:r>
            <a:r>
              <a:rPr lang="en-US" sz="1800" dirty="0" err="1">
                <a:latin typeface="NimbusRomNo9L-Regu"/>
              </a:rPr>
              <a:t>XGboost</a:t>
            </a:r>
            <a:r>
              <a:rPr lang="en-US" sz="1800" dirty="0">
                <a:latin typeface="NimbusRomNo9L-Regu"/>
              </a:rPr>
              <a:t>, decision tree, and ANN algorithms produced results with about 92 percent </a:t>
            </a:r>
            <a:r>
              <a:rPr lang="en-IN" sz="1800" dirty="0">
                <a:latin typeface="NimbusRomNo9L-Regu"/>
              </a:rPr>
              <a:t>accuracy.</a:t>
            </a:r>
          </a:p>
          <a:p>
            <a:pPr marL="285750" indent="-285750" algn="l">
              <a:buFont typeface="Arial" panose="020B0604020202020204" pitchFamily="34" charset="0"/>
              <a:buChar char="•"/>
            </a:pPr>
            <a:r>
              <a:rPr lang="en-US" sz="1800" dirty="0">
                <a:latin typeface="NimbusRomNo9L-Regu"/>
              </a:rPr>
              <a:t>In the third case study, additional death and permanent injury were combined and added to the case study two categories </a:t>
            </a:r>
            <a:r>
              <a:rPr lang="en-IN" sz="1800" dirty="0">
                <a:latin typeface="NimbusRomNo9L-Regu"/>
              </a:rPr>
              <a:t>hyperparameter tweaking the </a:t>
            </a:r>
            <a:r>
              <a:rPr lang="en-US" sz="1800" dirty="0" err="1">
                <a:latin typeface="NimbusRomNo9L-Regu"/>
              </a:rPr>
              <a:t>XGBoost</a:t>
            </a:r>
            <a:r>
              <a:rPr lang="en-US" sz="1800" dirty="0">
                <a:latin typeface="NimbusRomNo9L-Regu"/>
              </a:rPr>
              <a:t> algorithm and helped the research reach its goals.</a:t>
            </a:r>
          </a:p>
          <a:p>
            <a:pPr marL="285750" indent="-285750" algn="l">
              <a:buFont typeface="Arial" panose="020B0604020202020204" pitchFamily="34" charset="0"/>
              <a:buChar char="•"/>
            </a:pPr>
            <a:r>
              <a:rPr lang="en-IN" sz="1800" b="0" i="0" u="none" strike="noStrike" baseline="0" dirty="0">
                <a:latin typeface="CMR12"/>
              </a:rPr>
              <a:t>This </a:t>
            </a:r>
            <a:r>
              <a:rPr lang="en-US" sz="1800" b="0" i="0" u="none" strike="noStrike" baseline="0" dirty="0">
                <a:latin typeface="CMR12"/>
              </a:rPr>
              <a:t>information can be used by companies to better predict and prevent injuries and to improve their health and safety measures.</a:t>
            </a:r>
            <a:endParaRPr lang="en-IN" sz="1800" dirty="0">
              <a:latin typeface="NimbusRomNo9L-Regu"/>
            </a:endParaRPr>
          </a:p>
        </p:txBody>
      </p:sp>
    </p:spTree>
    <p:extLst>
      <p:ext uri="{BB962C8B-B14F-4D97-AF65-F5344CB8AC3E}">
        <p14:creationId xmlns:p14="http://schemas.microsoft.com/office/powerpoint/2010/main" val="171445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52" y="571500"/>
            <a:ext cx="3657600" cy="2197100"/>
          </a:xfrm>
        </p:spPr>
        <p:txBody>
          <a:bodyPr anchor="b">
            <a:normAutofit/>
          </a:bodyPr>
          <a:lstStyle/>
          <a:p>
            <a:r>
              <a:rPr lang="en-US" dirty="0"/>
              <a:t>Title and content</a:t>
            </a:r>
          </a:p>
        </p:txBody>
      </p:sp>
      <p:sp>
        <p:nvSpPr>
          <p:cNvPr id="3" name="Content Placeholder 2"/>
          <p:cNvSpPr>
            <a:spLocks noGrp="1"/>
          </p:cNvSpPr>
          <p:nvPr>
            <p:ph idx="1"/>
          </p:nvPr>
        </p:nvSpPr>
        <p:spPr>
          <a:xfrm>
            <a:off x="543197" y="571500"/>
            <a:ext cx="6217920" cy="5715000"/>
          </a:xfrm>
        </p:spPr>
        <p:txBody>
          <a:bodyPr>
            <a:normAutofit/>
          </a:bodyPr>
          <a:lstStyle/>
          <a:p>
            <a:endParaRPr lang="en-US" dirty="0"/>
          </a:p>
          <a:p>
            <a:r>
              <a:rPr lang="en-US" dirty="0"/>
              <a:t>Introduction</a:t>
            </a:r>
          </a:p>
          <a:p>
            <a:r>
              <a:rPr lang="en-US" dirty="0"/>
              <a:t>Research Question</a:t>
            </a:r>
          </a:p>
          <a:p>
            <a:r>
              <a:rPr lang="en-US" dirty="0"/>
              <a:t>Previous Research Study</a:t>
            </a:r>
          </a:p>
          <a:p>
            <a:r>
              <a:rPr lang="en-US" dirty="0"/>
              <a:t>Research Methodology</a:t>
            </a:r>
          </a:p>
          <a:p>
            <a:r>
              <a:rPr lang="en-IN" dirty="0"/>
              <a:t>Design Specification</a:t>
            </a:r>
            <a:endParaRPr lang="en-US" dirty="0"/>
          </a:p>
          <a:p>
            <a:r>
              <a:rPr lang="en-US" dirty="0"/>
              <a:t>Implementation and Evaluation</a:t>
            </a:r>
          </a:p>
          <a:p>
            <a:r>
              <a:rPr lang="en-US" dirty="0"/>
              <a:t>Case studies</a:t>
            </a:r>
          </a:p>
          <a:p>
            <a:r>
              <a:rPr lang="en-US" dirty="0"/>
              <a:t>Conclusion </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52" y="571500"/>
            <a:ext cx="3657600" cy="2197100"/>
          </a:xfrm>
        </p:spPr>
        <p:txBody>
          <a:bodyPr anchor="b">
            <a:normAutofit/>
          </a:bodyPr>
          <a:lstStyle/>
          <a:p>
            <a:r>
              <a:rPr lang="en-US" dirty="0"/>
              <a:t>Introduction</a:t>
            </a:r>
          </a:p>
        </p:txBody>
      </p:sp>
      <p:sp>
        <p:nvSpPr>
          <p:cNvPr id="4" name="Content Placeholder 3">
            <a:extLst>
              <a:ext uri="{FF2B5EF4-FFF2-40B4-BE49-F238E27FC236}">
                <a16:creationId xmlns:a16="http://schemas.microsoft.com/office/drawing/2014/main" id="{12EDCE18-22A8-07B2-964E-D02E2776913D}"/>
              </a:ext>
            </a:extLst>
          </p:cNvPr>
          <p:cNvSpPr>
            <a:spLocks noGrp="1"/>
          </p:cNvSpPr>
          <p:nvPr>
            <p:ph idx="1"/>
          </p:nvPr>
        </p:nvSpPr>
        <p:spPr>
          <a:xfrm>
            <a:off x="543197" y="571500"/>
            <a:ext cx="6217920" cy="5715000"/>
          </a:xfrm>
        </p:spPr>
        <p:txBody>
          <a:bodyPr>
            <a:normAutofit/>
          </a:bodyPr>
          <a:lstStyle/>
          <a:p>
            <a:endParaRPr lang="en-US" b="0" i="0" u="none" strike="noStrike" baseline="0" dirty="0"/>
          </a:p>
          <a:p>
            <a:r>
              <a:rPr lang="en-US" b="0" i="0" u="none" strike="noStrike" baseline="0" dirty="0"/>
              <a:t>The mining industry is one of the most significant sectors of the American economy.</a:t>
            </a:r>
          </a:p>
          <a:p>
            <a:r>
              <a:rPr lang="en-US" dirty="0"/>
              <a:t>R</a:t>
            </a:r>
            <a:r>
              <a:rPr lang="en-US" b="0" i="0" u="none" strike="noStrike" baseline="0" dirty="0"/>
              <a:t>oughly 301,464 miners were working in about 12,592 active mines in 2021, producing about 577 million tons of coal in 2021 alone</a:t>
            </a:r>
          </a:p>
          <a:p>
            <a:r>
              <a:rPr lang="en-US" dirty="0"/>
              <a:t>C</a:t>
            </a:r>
            <a:r>
              <a:rPr lang="en-US" b="0" i="0" u="none" strike="noStrike" baseline="0" dirty="0"/>
              <a:t>reation of the mine safety and health administration (MSHA) and the occupational safety and health administration (OSHA).</a:t>
            </a:r>
          </a:p>
          <a:p>
            <a:pPr algn="l"/>
            <a:r>
              <a:rPr lang="en-IN" dirty="0"/>
              <a:t>In this research, the degree of injury will be predicted </a:t>
            </a:r>
            <a:r>
              <a:rPr lang="en-US" dirty="0"/>
              <a:t>by machine learning and deep learning techniques to improve health and safety in mining industry</a:t>
            </a:r>
          </a:p>
          <a:p>
            <a:pPr algn="l"/>
            <a:r>
              <a:rPr lang="en-US" dirty="0"/>
              <a:t> Stake holders: Mining workers, mining companies and the government.</a:t>
            </a:r>
          </a:p>
          <a:p>
            <a:endParaRPr lang="en-IN"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9347-B52E-333B-3AB0-971E288BCC9F}"/>
              </a:ext>
            </a:extLst>
          </p:cNvPr>
          <p:cNvSpPr>
            <a:spLocks noGrp="1"/>
          </p:cNvSpPr>
          <p:nvPr>
            <p:ph type="title"/>
          </p:nvPr>
        </p:nvSpPr>
        <p:spPr>
          <a:xfrm>
            <a:off x="7913152" y="571500"/>
            <a:ext cx="3657600" cy="2197100"/>
          </a:xfrm>
        </p:spPr>
        <p:txBody>
          <a:bodyPr anchor="b">
            <a:normAutofit/>
          </a:bodyPr>
          <a:lstStyle/>
          <a:p>
            <a:r>
              <a:rPr lang="en-IN" dirty="0"/>
              <a:t>Research Question</a:t>
            </a:r>
          </a:p>
        </p:txBody>
      </p:sp>
      <p:sp>
        <p:nvSpPr>
          <p:cNvPr id="3" name="Content Placeholder 2">
            <a:extLst>
              <a:ext uri="{FF2B5EF4-FFF2-40B4-BE49-F238E27FC236}">
                <a16:creationId xmlns:a16="http://schemas.microsoft.com/office/drawing/2014/main" id="{BB9CCCF4-D99A-BC5A-8D5C-8949283F901D}"/>
              </a:ext>
            </a:extLst>
          </p:cNvPr>
          <p:cNvSpPr>
            <a:spLocks noGrp="1"/>
          </p:cNvSpPr>
          <p:nvPr>
            <p:ph idx="1"/>
          </p:nvPr>
        </p:nvSpPr>
        <p:spPr>
          <a:xfrm>
            <a:off x="543197" y="571500"/>
            <a:ext cx="6056012" cy="5715000"/>
          </a:xfrm>
        </p:spPr>
        <p:txBody>
          <a:bodyPr>
            <a:normAutofit/>
          </a:bodyPr>
          <a:lstStyle/>
          <a:p>
            <a:pPr marL="0" indent="0">
              <a:buNone/>
            </a:pPr>
            <a:endParaRPr lang="en-US" b="1" dirty="0"/>
          </a:p>
          <a:p>
            <a:pPr marL="0" indent="0">
              <a:buNone/>
            </a:pPr>
            <a:endParaRPr lang="en-US" b="1" i="0" u="none" strike="noStrike" baseline="0" dirty="0"/>
          </a:p>
          <a:p>
            <a:pPr marL="0" indent="0">
              <a:buNone/>
            </a:pPr>
            <a:endParaRPr lang="en-US" b="1" dirty="0"/>
          </a:p>
          <a:p>
            <a:pPr marL="0" indent="0">
              <a:buNone/>
            </a:pPr>
            <a:endParaRPr lang="en-US" b="1" i="0" u="none" strike="noStrike" baseline="0" dirty="0"/>
          </a:p>
          <a:p>
            <a:pPr marL="0" indent="0">
              <a:buNone/>
            </a:pPr>
            <a:r>
              <a:rPr lang="en-US" b="0" i="0" dirty="0">
                <a:effectLst/>
                <a:latin typeface="Arial" panose="020B0604020202020204" pitchFamily="34" charset="0"/>
              </a:rPr>
              <a:t>“</a:t>
            </a:r>
            <a:r>
              <a:rPr lang="en-US" dirty="0"/>
              <a:t>How effective are machine learning and deep learning algorithms at accurately predicting the degree of injuries in the mining industry and how can these predictions be used to improve health and safety measures?”</a:t>
            </a:r>
            <a:endParaRPr lang="en-IN" dirty="0"/>
          </a:p>
        </p:txBody>
      </p:sp>
    </p:spTree>
    <p:extLst>
      <p:ext uri="{BB962C8B-B14F-4D97-AF65-F5344CB8AC3E}">
        <p14:creationId xmlns:p14="http://schemas.microsoft.com/office/powerpoint/2010/main" val="389073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52" y="571500"/>
            <a:ext cx="3657600" cy="2197100"/>
          </a:xfrm>
        </p:spPr>
        <p:txBody>
          <a:bodyPr anchor="b">
            <a:normAutofit/>
          </a:bodyPr>
          <a:lstStyle/>
          <a:p>
            <a:r>
              <a:rPr lang="en-IN" dirty="0"/>
              <a:t>Previous Research</a:t>
            </a:r>
            <a:endParaRPr lang="en-US" dirty="0"/>
          </a:p>
        </p:txBody>
      </p:sp>
      <p:sp>
        <p:nvSpPr>
          <p:cNvPr id="4" name="Content Placeholder 3">
            <a:extLst>
              <a:ext uri="{FF2B5EF4-FFF2-40B4-BE49-F238E27FC236}">
                <a16:creationId xmlns:a16="http://schemas.microsoft.com/office/drawing/2014/main" id="{12EDCE18-22A8-07B2-964E-D02E2776913D}"/>
              </a:ext>
            </a:extLst>
          </p:cNvPr>
          <p:cNvSpPr>
            <a:spLocks noGrp="1"/>
          </p:cNvSpPr>
          <p:nvPr>
            <p:ph idx="1"/>
          </p:nvPr>
        </p:nvSpPr>
        <p:spPr>
          <a:xfrm>
            <a:off x="543197" y="571500"/>
            <a:ext cx="6217920" cy="5715000"/>
          </a:xfrm>
        </p:spPr>
        <p:txBody>
          <a:bodyPr>
            <a:normAutofit/>
          </a:bodyPr>
          <a:lstStyle/>
          <a:p>
            <a:endParaRPr lang="en-US" sz="1800" b="0" i="0" u="none" strike="noStrike" baseline="0" dirty="0">
              <a:latin typeface="+mj-lt"/>
            </a:endParaRPr>
          </a:p>
          <a:p>
            <a:endParaRPr lang="en-US" sz="1800" dirty="0">
              <a:latin typeface="+mj-lt"/>
            </a:endParaRPr>
          </a:p>
          <a:p>
            <a:endParaRPr lang="en-US" sz="1800" b="0" i="0" u="none" strike="noStrike" baseline="0" dirty="0">
              <a:latin typeface="+mj-lt"/>
            </a:endParaRPr>
          </a:p>
          <a:p>
            <a:r>
              <a:rPr lang="en-US" dirty="0"/>
              <a:t>Analytical Techniques for Measuring the Health and Safety Risks in the Mining Industry </a:t>
            </a:r>
          </a:p>
          <a:p>
            <a:r>
              <a:rPr lang="en-US" dirty="0"/>
              <a:t>Forecasting Workplace Injuries by the Application of Machine Learning Techniques</a:t>
            </a:r>
            <a:r>
              <a:rPr lang="en-IN" dirty="0"/>
              <a:t>.</a:t>
            </a:r>
          </a:p>
          <a:p>
            <a:r>
              <a:rPr lang="en-US" dirty="0"/>
              <a:t>Deep Learning and Machine Learning Techniques’ Dependability in Answering the Research Question</a:t>
            </a:r>
            <a:r>
              <a:rPr lang="en-IN" dirty="0"/>
              <a:t>.</a:t>
            </a:r>
          </a:p>
        </p:txBody>
      </p:sp>
      <p:sp>
        <p:nvSpPr>
          <p:cNvPr id="3" name="Text Placeholder 3">
            <a:extLst>
              <a:ext uri="{FF2B5EF4-FFF2-40B4-BE49-F238E27FC236}">
                <a16:creationId xmlns:a16="http://schemas.microsoft.com/office/drawing/2014/main" id="{9D5AF7BD-8601-AABE-74F9-862129DD6ABE}"/>
              </a:ext>
            </a:extLst>
          </p:cNvPr>
          <p:cNvSpPr>
            <a:spLocks noGrp="1"/>
          </p:cNvSpPr>
          <p:nvPr>
            <p:ph type="body" sz="half" idx="2"/>
          </p:nvPr>
        </p:nvSpPr>
        <p:spPr>
          <a:xfrm>
            <a:off x="7909560" y="2999232"/>
            <a:ext cx="3657600" cy="2286000"/>
          </a:xfrm>
        </p:spPr>
        <p:txBody>
          <a:bodyPr/>
          <a:lstStyle/>
          <a:p>
            <a:r>
              <a:rPr lang="en-IN" dirty="0"/>
              <a:t>Limits and Take away</a:t>
            </a:r>
          </a:p>
        </p:txBody>
      </p:sp>
    </p:spTree>
    <p:extLst>
      <p:ext uri="{BB962C8B-B14F-4D97-AF65-F5344CB8AC3E}">
        <p14:creationId xmlns:p14="http://schemas.microsoft.com/office/powerpoint/2010/main" val="259623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6EE5-453F-EDA1-068A-5C8B1468552C}"/>
              </a:ext>
            </a:extLst>
          </p:cNvPr>
          <p:cNvSpPr>
            <a:spLocks noGrp="1"/>
          </p:cNvSpPr>
          <p:nvPr>
            <p:ph type="title"/>
          </p:nvPr>
        </p:nvSpPr>
        <p:spPr>
          <a:xfrm>
            <a:off x="7909560" y="576072"/>
            <a:ext cx="3657600" cy="2194560"/>
          </a:xfrm>
        </p:spPr>
        <p:txBody>
          <a:bodyPr anchor="b">
            <a:normAutofit/>
          </a:bodyPr>
          <a:lstStyle/>
          <a:p>
            <a:r>
              <a:rPr lang="en-US" dirty="0"/>
              <a:t>Research Methodology</a:t>
            </a:r>
            <a:endParaRPr lang="en-IN" dirty="0"/>
          </a:p>
        </p:txBody>
      </p:sp>
      <p:sp>
        <p:nvSpPr>
          <p:cNvPr id="3" name="Text Placeholder 3">
            <a:extLst>
              <a:ext uri="{FF2B5EF4-FFF2-40B4-BE49-F238E27FC236}">
                <a16:creationId xmlns:a16="http://schemas.microsoft.com/office/drawing/2014/main" id="{E5708240-3667-902F-89CD-1E4AB6A5C2E3}"/>
              </a:ext>
            </a:extLst>
          </p:cNvPr>
          <p:cNvSpPr>
            <a:spLocks noGrp="1"/>
          </p:cNvSpPr>
          <p:nvPr>
            <p:ph type="body" sz="half" idx="2"/>
          </p:nvPr>
        </p:nvSpPr>
        <p:spPr>
          <a:xfrm>
            <a:off x="7909560" y="2999232"/>
            <a:ext cx="3657600" cy="2286000"/>
          </a:xfrm>
        </p:spPr>
        <p:txBody>
          <a:bodyPr/>
          <a:lstStyle/>
          <a:p>
            <a:r>
              <a:rPr lang="en-US" sz="1800" b="0" i="0" u="none" strike="noStrike" baseline="0" dirty="0">
                <a:latin typeface="NimbusRomNo9L-Regu"/>
              </a:rPr>
              <a:t>Knowledge discovery in the database methodology</a:t>
            </a:r>
            <a:endParaRPr lang="en-IN" dirty="0"/>
          </a:p>
        </p:txBody>
      </p:sp>
      <p:sp>
        <p:nvSpPr>
          <p:cNvPr id="6" name="TextBox 5">
            <a:extLst>
              <a:ext uri="{FF2B5EF4-FFF2-40B4-BE49-F238E27FC236}">
                <a16:creationId xmlns:a16="http://schemas.microsoft.com/office/drawing/2014/main" id="{61BCB4A5-82EC-D5C4-BE2C-3CAE74ECA0F3}"/>
              </a:ext>
            </a:extLst>
          </p:cNvPr>
          <p:cNvSpPr txBox="1"/>
          <p:nvPr/>
        </p:nvSpPr>
        <p:spPr>
          <a:xfrm>
            <a:off x="2191601" y="6524952"/>
            <a:ext cx="6103188" cy="261610"/>
          </a:xfrm>
          <a:prstGeom prst="rect">
            <a:avLst/>
          </a:prstGeom>
          <a:noFill/>
        </p:spPr>
        <p:txBody>
          <a:bodyPr wrap="square">
            <a:spAutoFit/>
          </a:bodyPr>
          <a:lstStyle/>
          <a:p>
            <a:r>
              <a:rPr lang="en-US" sz="1100" b="1" i="0" u="none" strike="noStrike" baseline="0" dirty="0">
                <a:latin typeface="NimbusRomNo9L-Regu"/>
              </a:rPr>
              <a:t>Knowledge discovery in the database(KDD) workflow</a:t>
            </a:r>
            <a:endParaRPr lang="en-IN" sz="1100" b="1" dirty="0"/>
          </a:p>
        </p:txBody>
      </p:sp>
      <p:pic>
        <p:nvPicPr>
          <p:cNvPr id="7" name="Picture 6">
            <a:extLst>
              <a:ext uri="{FF2B5EF4-FFF2-40B4-BE49-F238E27FC236}">
                <a16:creationId xmlns:a16="http://schemas.microsoft.com/office/drawing/2014/main" id="{4AC1511D-F37A-821D-D0D1-7E9664E474B9}"/>
              </a:ext>
            </a:extLst>
          </p:cNvPr>
          <p:cNvPicPr>
            <a:picLocks noChangeAspect="1"/>
          </p:cNvPicPr>
          <p:nvPr/>
        </p:nvPicPr>
        <p:blipFill>
          <a:blip r:embed="rId2"/>
          <a:stretch>
            <a:fillRect/>
          </a:stretch>
        </p:blipFill>
        <p:spPr>
          <a:xfrm>
            <a:off x="424547" y="1488229"/>
            <a:ext cx="6533240" cy="3022006"/>
          </a:xfrm>
          <a:prstGeom prst="rect">
            <a:avLst/>
          </a:prstGeom>
        </p:spPr>
      </p:pic>
    </p:spTree>
    <p:extLst>
      <p:ext uri="{BB962C8B-B14F-4D97-AF65-F5344CB8AC3E}">
        <p14:creationId xmlns:p14="http://schemas.microsoft.com/office/powerpoint/2010/main" val="346399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D6D6-95F7-11F1-0A15-7F522DD85B7C}"/>
              </a:ext>
            </a:extLst>
          </p:cNvPr>
          <p:cNvSpPr>
            <a:spLocks noGrp="1"/>
          </p:cNvSpPr>
          <p:nvPr>
            <p:ph type="title"/>
          </p:nvPr>
        </p:nvSpPr>
        <p:spPr/>
        <p:txBody>
          <a:bodyPr/>
          <a:lstStyle/>
          <a:p>
            <a:r>
              <a:rPr lang="en-IN" dirty="0"/>
              <a:t>Design Specification</a:t>
            </a:r>
          </a:p>
        </p:txBody>
      </p:sp>
      <p:pic>
        <p:nvPicPr>
          <p:cNvPr id="4" name="Picture 3">
            <a:extLst>
              <a:ext uri="{FF2B5EF4-FFF2-40B4-BE49-F238E27FC236}">
                <a16:creationId xmlns:a16="http://schemas.microsoft.com/office/drawing/2014/main" id="{7CE3C887-F3E5-80E5-5EFA-A6FF17C95300}"/>
              </a:ext>
            </a:extLst>
          </p:cNvPr>
          <p:cNvPicPr>
            <a:picLocks noChangeAspect="1"/>
          </p:cNvPicPr>
          <p:nvPr/>
        </p:nvPicPr>
        <p:blipFill>
          <a:blip r:embed="rId2"/>
          <a:stretch>
            <a:fillRect/>
          </a:stretch>
        </p:blipFill>
        <p:spPr>
          <a:xfrm>
            <a:off x="898710" y="929423"/>
            <a:ext cx="5197290" cy="4999153"/>
          </a:xfrm>
          <a:prstGeom prst="rect">
            <a:avLst/>
          </a:prstGeom>
        </p:spPr>
      </p:pic>
    </p:spTree>
    <p:extLst>
      <p:ext uri="{BB962C8B-B14F-4D97-AF65-F5344CB8AC3E}">
        <p14:creationId xmlns:p14="http://schemas.microsoft.com/office/powerpoint/2010/main" val="419141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593D-D07D-924B-BD4E-9C14A85733C7}"/>
              </a:ext>
            </a:extLst>
          </p:cNvPr>
          <p:cNvSpPr>
            <a:spLocks noGrp="1"/>
          </p:cNvSpPr>
          <p:nvPr>
            <p:ph type="title"/>
          </p:nvPr>
        </p:nvSpPr>
        <p:spPr/>
        <p:txBody>
          <a:bodyPr/>
          <a:lstStyle/>
          <a:p>
            <a:r>
              <a:rPr lang="en-US" dirty="0"/>
              <a:t>Implementation and Evaluation</a:t>
            </a:r>
            <a:endParaRPr lang="en-IN" dirty="0"/>
          </a:p>
        </p:txBody>
      </p:sp>
      <p:sp>
        <p:nvSpPr>
          <p:cNvPr id="5" name="Content Placeholder 3">
            <a:extLst>
              <a:ext uri="{FF2B5EF4-FFF2-40B4-BE49-F238E27FC236}">
                <a16:creationId xmlns:a16="http://schemas.microsoft.com/office/drawing/2014/main" id="{C28F1C91-887A-6ADC-F6A7-504E7248F44B}"/>
              </a:ext>
            </a:extLst>
          </p:cNvPr>
          <p:cNvSpPr txBox="1">
            <a:spLocks/>
          </p:cNvSpPr>
          <p:nvPr/>
        </p:nvSpPr>
        <p:spPr>
          <a:xfrm>
            <a:off x="624840" y="226443"/>
            <a:ext cx="6217920" cy="6044960"/>
          </a:xfrm>
          <a:prstGeom prst="rect">
            <a:avLst/>
          </a:prstGeom>
        </p:spPr>
        <p:txBody>
          <a:bodyPr vert="horz" lIns="91440" tIns="457200" rIns="91440" bIns="45720" rtlCol="0">
            <a:normAutofit fontScale="55000" lnSpcReduction="20000"/>
          </a:bodyPr>
          <a:lstStyle>
            <a:lvl1pPr marL="0" indent="0" algn="ctr" defTabSz="914400" rtl="0" eaLnBrk="1" latinLnBrk="0" hangingPunct="1">
              <a:lnSpc>
                <a:spcPct val="90000"/>
              </a:lnSpc>
              <a:spcBef>
                <a:spcPts val="1800"/>
              </a:spcBef>
              <a:buClr>
                <a:schemeClr val="accent1">
                  <a:lumMod val="75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9pPr>
          </a:lstStyle>
          <a:p>
            <a:endParaRPr lang="en-US" dirty="0"/>
          </a:p>
          <a:p>
            <a:pPr algn="l"/>
            <a:r>
              <a:rPr lang="en-IN" sz="2600" dirty="0">
                <a:latin typeface="+mj-lt"/>
              </a:rPr>
              <a:t>A. Five machine learning, </a:t>
            </a:r>
            <a:r>
              <a:rPr lang="en-US" sz="2600" dirty="0">
                <a:latin typeface="+mj-lt"/>
              </a:rPr>
              <a:t>one deep learning</a:t>
            </a:r>
            <a:r>
              <a:rPr lang="en-IN" sz="2600" dirty="0">
                <a:latin typeface="+mj-lt"/>
              </a:rPr>
              <a:t> are used in this project</a:t>
            </a:r>
          </a:p>
          <a:p>
            <a:pPr marL="285750" indent="-285750" algn="l">
              <a:buFont typeface="Arial" panose="020B0604020202020204" pitchFamily="34" charset="0"/>
              <a:buChar char="•"/>
            </a:pPr>
            <a:r>
              <a:rPr lang="en-IN" sz="2200" b="0" i="0" u="none" strike="noStrike" baseline="0" dirty="0">
                <a:latin typeface="+mj-lt"/>
              </a:rPr>
              <a:t>Random Forest Classifier(RF)</a:t>
            </a:r>
          </a:p>
          <a:p>
            <a:pPr marL="285750" indent="-285750" algn="l">
              <a:buFont typeface="Arial" panose="020B0604020202020204" pitchFamily="34" charset="0"/>
              <a:buChar char="•"/>
            </a:pPr>
            <a:r>
              <a:rPr lang="en-IN" sz="2200" b="0" i="0" u="none" strike="noStrike" baseline="0" dirty="0">
                <a:latin typeface="+mj-lt"/>
              </a:rPr>
              <a:t>Decision Tree Classifier(DT)</a:t>
            </a:r>
          </a:p>
          <a:p>
            <a:pPr marL="285750" indent="-285750" algn="l">
              <a:buFont typeface="Arial" panose="020B0604020202020204" pitchFamily="34" charset="0"/>
              <a:buChar char="•"/>
            </a:pPr>
            <a:r>
              <a:rPr lang="en-IN" sz="2200" b="0" i="0" u="none" strike="noStrike" baseline="0" dirty="0">
                <a:latin typeface="+mj-lt"/>
              </a:rPr>
              <a:t>K-nearest neighbors(KNN)</a:t>
            </a:r>
          </a:p>
          <a:p>
            <a:pPr marL="285750" indent="-285750" algn="l">
              <a:buFont typeface="Arial" panose="020B0604020202020204" pitchFamily="34" charset="0"/>
              <a:buChar char="•"/>
            </a:pPr>
            <a:r>
              <a:rPr lang="en-IN" sz="2200" b="0" i="0" u="none" strike="noStrike" baseline="0" dirty="0">
                <a:latin typeface="+mj-lt"/>
              </a:rPr>
              <a:t>Extreme Gradient Boosting(XGBoost)</a:t>
            </a:r>
          </a:p>
          <a:p>
            <a:pPr marL="285750" indent="-285750" algn="l">
              <a:buFont typeface="Arial" panose="020B0604020202020204" pitchFamily="34" charset="0"/>
              <a:buChar char="•"/>
            </a:pPr>
            <a:r>
              <a:rPr lang="fr-FR" sz="2200" b="0" i="0" u="none" strike="noStrike" baseline="0" dirty="0">
                <a:latin typeface="+mj-lt"/>
              </a:rPr>
              <a:t>Stochastic Gradient Descent classifier(SGD)</a:t>
            </a:r>
          </a:p>
          <a:p>
            <a:pPr marL="285750" indent="-285750" algn="l">
              <a:buFont typeface="Arial" panose="020B0604020202020204" pitchFamily="34" charset="0"/>
              <a:buChar char="•"/>
            </a:pPr>
            <a:r>
              <a:rPr lang="fr-FR" sz="2200" b="0" i="0" u="none" strike="noStrike" baseline="0" dirty="0">
                <a:latin typeface="+mj-lt"/>
              </a:rPr>
              <a:t>Artificiel </a:t>
            </a:r>
            <a:r>
              <a:rPr lang="fr-FR" sz="2200" dirty="0">
                <a:latin typeface="+mj-lt"/>
              </a:rPr>
              <a:t> Neural network(ANN)</a:t>
            </a:r>
            <a:endParaRPr lang="fr-FR" sz="2200" b="0" i="0" u="none" strike="noStrike" baseline="0" dirty="0">
              <a:latin typeface="+mj-lt"/>
            </a:endParaRPr>
          </a:p>
          <a:p>
            <a:pPr algn="l"/>
            <a:endParaRPr lang="en-IN" sz="2600" dirty="0">
              <a:latin typeface="+mj-lt"/>
            </a:endParaRPr>
          </a:p>
          <a:p>
            <a:pPr algn="l"/>
            <a:r>
              <a:rPr lang="en-IN" sz="2600" dirty="0">
                <a:latin typeface="+mj-lt"/>
              </a:rPr>
              <a:t>B. Evaluation Matrix</a:t>
            </a:r>
          </a:p>
          <a:p>
            <a:pPr marL="285750" indent="-285750" algn="l">
              <a:buFont typeface="Arial" panose="020B0604020202020204" pitchFamily="34" charset="0"/>
              <a:buChar char="•"/>
            </a:pPr>
            <a:r>
              <a:rPr lang="en-IN" sz="2200" dirty="0">
                <a:latin typeface="+mj-lt"/>
              </a:rPr>
              <a:t>Confusion matrix</a:t>
            </a:r>
          </a:p>
          <a:p>
            <a:pPr marL="285750" indent="-285750" algn="l">
              <a:buFont typeface="Arial" panose="020B0604020202020204" pitchFamily="34" charset="0"/>
              <a:buChar char="•"/>
            </a:pPr>
            <a:r>
              <a:rPr lang="en-IN" sz="2200" dirty="0">
                <a:latin typeface="+mj-lt"/>
              </a:rPr>
              <a:t>Accuracy</a:t>
            </a:r>
          </a:p>
          <a:p>
            <a:pPr marL="285750" indent="-285750" algn="l">
              <a:buFont typeface="Arial" panose="020B0604020202020204" pitchFamily="34" charset="0"/>
              <a:buChar char="•"/>
            </a:pPr>
            <a:r>
              <a:rPr lang="en-IN" sz="2200" dirty="0">
                <a:latin typeface="+mj-lt"/>
              </a:rPr>
              <a:t>Precision</a:t>
            </a:r>
          </a:p>
          <a:p>
            <a:pPr marL="285750" indent="-285750" algn="l">
              <a:buFont typeface="Arial" panose="020B0604020202020204" pitchFamily="34" charset="0"/>
              <a:buChar char="•"/>
            </a:pPr>
            <a:r>
              <a:rPr lang="en-IN" sz="2200" dirty="0">
                <a:latin typeface="+mj-lt"/>
              </a:rPr>
              <a:t>Recall</a:t>
            </a:r>
          </a:p>
          <a:p>
            <a:pPr marL="285750" indent="-285750" algn="l">
              <a:buFont typeface="Arial" panose="020B0604020202020204" pitchFamily="34" charset="0"/>
              <a:buChar char="•"/>
            </a:pPr>
            <a:r>
              <a:rPr lang="en-IN" sz="2200" dirty="0">
                <a:latin typeface="+mj-lt"/>
              </a:rPr>
              <a:t>F1 score</a:t>
            </a:r>
          </a:p>
          <a:p>
            <a:pPr marL="285750" indent="-285750" algn="l">
              <a:buFont typeface="Arial" panose="020B0604020202020204" pitchFamily="34" charset="0"/>
              <a:buChar char="•"/>
            </a:pPr>
            <a:endParaRPr lang="fr-FR" sz="1800" b="0" i="0" u="none" strike="noStrike" baseline="0" dirty="0">
              <a:latin typeface="CMR12"/>
            </a:endParaRPr>
          </a:p>
          <a:p>
            <a:pPr algn="l"/>
            <a:endParaRPr lang="en-IN" sz="1800" dirty="0">
              <a:latin typeface="CMR12"/>
            </a:endParaRPr>
          </a:p>
          <a:p>
            <a:endParaRPr lang="en-IN" dirty="0"/>
          </a:p>
        </p:txBody>
      </p:sp>
      <p:sp>
        <p:nvSpPr>
          <p:cNvPr id="6" name="Text Placeholder 3">
            <a:extLst>
              <a:ext uri="{FF2B5EF4-FFF2-40B4-BE49-F238E27FC236}">
                <a16:creationId xmlns:a16="http://schemas.microsoft.com/office/drawing/2014/main" id="{69B54510-521A-E49A-76C2-4C163CB6C854}"/>
              </a:ext>
            </a:extLst>
          </p:cNvPr>
          <p:cNvSpPr>
            <a:spLocks noGrp="1"/>
          </p:cNvSpPr>
          <p:nvPr>
            <p:ph type="body" sz="half" idx="2"/>
          </p:nvPr>
        </p:nvSpPr>
        <p:spPr>
          <a:xfrm>
            <a:off x="7909560" y="2999232"/>
            <a:ext cx="3657600" cy="2286000"/>
          </a:xfrm>
        </p:spPr>
        <p:txBody>
          <a:bodyPr/>
          <a:lstStyle/>
          <a:p>
            <a:r>
              <a:rPr lang="en-IN" dirty="0"/>
              <a:t>Model training</a:t>
            </a:r>
          </a:p>
        </p:txBody>
      </p:sp>
    </p:spTree>
    <p:extLst>
      <p:ext uri="{BB962C8B-B14F-4D97-AF65-F5344CB8AC3E}">
        <p14:creationId xmlns:p14="http://schemas.microsoft.com/office/powerpoint/2010/main" val="164929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593D-D07D-924B-BD4E-9C14A85733C7}"/>
              </a:ext>
            </a:extLst>
          </p:cNvPr>
          <p:cNvSpPr>
            <a:spLocks noGrp="1"/>
          </p:cNvSpPr>
          <p:nvPr>
            <p:ph type="title"/>
          </p:nvPr>
        </p:nvSpPr>
        <p:spPr/>
        <p:txBody>
          <a:bodyPr/>
          <a:lstStyle/>
          <a:p>
            <a:r>
              <a:rPr lang="en-US" dirty="0"/>
              <a:t>Target Variable Case study 1</a:t>
            </a:r>
            <a:endParaRPr lang="en-IN" dirty="0"/>
          </a:p>
        </p:txBody>
      </p:sp>
      <p:pic>
        <p:nvPicPr>
          <p:cNvPr id="4" name="Picture 3">
            <a:extLst>
              <a:ext uri="{FF2B5EF4-FFF2-40B4-BE49-F238E27FC236}">
                <a16:creationId xmlns:a16="http://schemas.microsoft.com/office/drawing/2014/main" id="{D4FA0D77-964F-EB1C-2A09-7A2C774746D8}"/>
              </a:ext>
            </a:extLst>
          </p:cNvPr>
          <p:cNvPicPr>
            <a:picLocks noChangeAspect="1"/>
          </p:cNvPicPr>
          <p:nvPr/>
        </p:nvPicPr>
        <p:blipFill>
          <a:blip r:embed="rId2"/>
          <a:stretch>
            <a:fillRect/>
          </a:stretch>
        </p:blipFill>
        <p:spPr>
          <a:xfrm>
            <a:off x="235369" y="1810139"/>
            <a:ext cx="6922087" cy="2978108"/>
          </a:xfrm>
          <a:prstGeom prst="rect">
            <a:avLst/>
          </a:prstGeom>
        </p:spPr>
      </p:pic>
    </p:spTree>
    <p:extLst>
      <p:ext uri="{BB962C8B-B14F-4D97-AF65-F5344CB8AC3E}">
        <p14:creationId xmlns:p14="http://schemas.microsoft.com/office/powerpoint/2010/main" val="2169337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2113</TotalTime>
  <Words>543</Words>
  <Application>Microsoft Office PowerPoint</Application>
  <PresentationFormat>Widescreen</PresentationFormat>
  <Paragraphs>96</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CMR12</vt:lpstr>
      <vt:lpstr>NimbusRomNo9L-Regu</vt:lpstr>
      <vt:lpstr>Diamond Grid 16x9</vt:lpstr>
      <vt:lpstr> Injury Prediction in Mining Industry through Applied Machine Learning Approaches</vt:lpstr>
      <vt:lpstr>Title and content</vt:lpstr>
      <vt:lpstr>Introduction</vt:lpstr>
      <vt:lpstr>Research Question</vt:lpstr>
      <vt:lpstr>Previous Research</vt:lpstr>
      <vt:lpstr>Research Methodology</vt:lpstr>
      <vt:lpstr>Design Specification</vt:lpstr>
      <vt:lpstr>Implementation and Evaluation</vt:lpstr>
      <vt:lpstr>Target Variable Case study 1</vt:lpstr>
      <vt:lpstr>Case Study 1: Injury Prediction with all the Degrees of Injury Categories</vt:lpstr>
      <vt:lpstr>Target Variable Case study 2</vt:lpstr>
      <vt:lpstr>Case Study 2: Injury Prediction by Merging the two categories</vt:lpstr>
      <vt:lpstr>Target Variable Case study 2</vt:lpstr>
      <vt:lpstr>Case Study 3: Injury Prediction by Merging the three categories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Injury Prediction in Mining Industry through Applied Machine Learning Approaches</dc:title>
  <dc:creator>akash m</dc:creator>
  <cp:lastModifiedBy>akash m</cp:lastModifiedBy>
  <cp:revision>6</cp:revision>
  <dcterms:created xsi:type="dcterms:W3CDTF">2022-08-16T20:52:01Z</dcterms:created>
  <dcterms:modified xsi:type="dcterms:W3CDTF">2022-12-14T23:27:39Z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