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CADE2-7BF9-4E11-BE76-802C341C499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C84B7-D58F-4EAD-8274-ED687518E8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78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CADE2-7BF9-4E11-BE76-802C341C499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C84B7-D58F-4EAD-8274-ED687518E840}" type="slidenum">
              <a:rPr lang="en-IN" smtClean="0"/>
              <a:t>‹#›</a:t>
            </a:fld>
            <a:endParaRPr lang="en-IN"/>
          </a:p>
        </p:txBody>
      </p:sp>
    </p:spTree>
    <p:extLst>
      <p:ext uri="{BB962C8B-B14F-4D97-AF65-F5344CB8AC3E}">
        <p14:creationId xmlns:p14="http://schemas.microsoft.com/office/powerpoint/2010/main" val="204252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CADE2-7BF9-4E11-BE76-802C341C499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C84B7-D58F-4EAD-8274-ED687518E840}" type="slidenum">
              <a:rPr lang="en-IN" smtClean="0"/>
              <a:t>‹#›</a:t>
            </a:fld>
            <a:endParaRPr lang="en-IN"/>
          </a:p>
        </p:txBody>
      </p:sp>
    </p:spTree>
    <p:extLst>
      <p:ext uri="{BB962C8B-B14F-4D97-AF65-F5344CB8AC3E}">
        <p14:creationId xmlns:p14="http://schemas.microsoft.com/office/powerpoint/2010/main" val="26222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CADE2-7BF9-4E11-BE76-802C341C499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C84B7-D58F-4EAD-8274-ED687518E840}" type="slidenum">
              <a:rPr lang="en-IN" smtClean="0"/>
              <a:t>‹#›</a:t>
            </a:fld>
            <a:endParaRPr lang="en-IN"/>
          </a:p>
        </p:txBody>
      </p:sp>
    </p:spTree>
    <p:extLst>
      <p:ext uri="{BB962C8B-B14F-4D97-AF65-F5344CB8AC3E}">
        <p14:creationId xmlns:p14="http://schemas.microsoft.com/office/powerpoint/2010/main" val="195320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CADE2-7BF9-4E11-BE76-802C341C499A}"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C84B7-D58F-4EAD-8274-ED687518E8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12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CADE2-7BF9-4E11-BE76-802C341C499A}"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C84B7-D58F-4EAD-8274-ED687518E840}" type="slidenum">
              <a:rPr lang="en-IN" smtClean="0"/>
              <a:t>‹#›</a:t>
            </a:fld>
            <a:endParaRPr lang="en-IN"/>
          </a:p>
        </p:txBody>
      </p:sp>
    </p:spTree>
    <p:extLst>
      <p:ext uri="{BB962C8B-B14F-4D97-AF65-F5344CB8AC3E}">
        <p14:creationId xmlns:p14="http://schemas.microsoft.com/office/powerpoint/2010/main" val="308585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CADE2-7BF9-4E11-BE76-802C341C499A}"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9C84B7-D58F-4EAD-8274-ED687518E840}" type="slidenum">
              <a:rPr lang="en-IN" smtClean="0"/>
              <a:t>‹#›</a:t>
            </a:fld>
            <a:endParaRPr lang="en-IN"/>
          </a:p>
        </p:txBody>
      </p:sp>
    </p:spTree>
    <p:extLst>
      <p:ext uri="{BB962C8B-B14F-4D97-AF65-F5344CB8AC3E}">
        <p14:creationId xmlns:p14="http://schemas.microsoft.com/office/powerpoint/2010/main" val="178418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CADE2-7BF9-4E11-BE76-802C341C499A}"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9C84B7-D58F-4EAD-8274-ED687518E840}" type="slidenum">
              <a:rPr lang="en-IN" smtClean="0"/>
              <a:t>‹#›</a:t>
            </a:fld>
            <a:endParaRPr lang="en-IN"/>
          </a:p>
        </p:txBody>
      </p:sp>
    </p:spTree>
    <p:extLst>
      <p:ext uri="{BB962C8B-B14F-4D97-AF65-F5344CB8AC3E}">
        <p14:creationId xmlns:p14="http://schemas.microsoft.com/office/powerpoint/2010/main" val="263476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6CADE2-7BF9-4E11-BE76-802C341C499A}" type="datetimeFigureOut">
              <a:rPr lang="en-IN" smtClean="0"/>
              <a:t>19-08-2023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99C84B7-D58F-4EAD-8274-ED687518E840}" type="slidenum">
              <a:rPr lang="en-IN" smtClean="0"/>
              <a:t>‹#›</a:t>
            </a:fld>
            <a:endParaRPr lang="en-IN"/>
          </a:p>
        </p:txBody>
      </p:sp>
    </p:spTree>
    <p:extLst>
      <p:ext uri="{BB962C8B-B14F-4D97-AF65-F5344CB8AC3E}">
        <p14:creationId xmlns:p14="http://schemas.microsoft.com/office/powerpoint/2010/main" val="142404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6CADE2-7BF9-4E11-BE76-802C341C499A}" type="datetimeFigureOut">
              <a:rPr lang="en-IN" smtClean="0"/>
              <a:t>19-08-2023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9C84B7-D58F-4EAD-8274-ED687518E840}" type="slidenum">
              <a:rPr lang="en-IN" smtClean="0"/>
              <a:t>‹#›</a:t>
            </a:fld>
            <a:endParaRPr lang="en-IN"/>
          </a:p>
        </p:txBody>
      </p:sp>
    </p:spTree>
    <p:extLst>
      <p:ext uri="{BB962C8B-B14F-4D97-AF65-F5344CB8AC3E}">
        <p14:creationId xmlns:p14="http://schemas.microsoft.com/office/powerpoint/2010/main" val="86477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CADE2-7BF9-4E11-BE76-802C341C499A}"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C84B7-D58F-4EAD-8274-ED687518E840}" type="slidenum">
              <a:rPr lang="en-IN" smtClean="0"/>
              <a:t>‹#›</a:t>
            </a:fld>
            <a:endParaRPr lang="en-IN"/>
          </a:p>
        </p:txBody>
      </p:sp>
    </p:spTree>
    <p:extLst>
      <p:ext uri="{BB962C8B-B14F-4D97-AF65-F5344CB8AC3E}">
        <p14:creationId xmlns:p14="http://schemas.microsoft.com/office/powerpoint/2010/main" val="268788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CADE2-7BF9-4E11-BE76-802C341C499A}" type="datetimeFigureOut">
              <a:rPr lang="en-IN" smtClean="0"/>
              <a:t>19-08-2023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9C84B7-D58F-4EAD-8274-ED687518E8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5048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0455-52B4-0905-1FA3-43409553059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2278995-5D34-37E4-1D12-5CFD75DD4BF0}"/>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81B90C65-1DA4-4E3B-93DD-50C02E869756}"/>
              </a:ext>
            </a:extLst>
          </p:cNvPr>
          <p:cNvPicPr>
            <a:picLocks noGrp="1" noChangeAspect="1"/>
          </p:cNvPicPr>
          <p:nvPr/>
        </p:nvPicPr>
        <p:blipFill>
          <a:blip r:embed="rId2"/>
          <a:srcRect/>
          <a:stretch/>
        </p:blipFill>
        <p:spPr>
          <a:xfrm>
            <a:off x="1524" y="857"/>
            <a:ext cx="12188952" cy="6856285"/>
          </a:xfrm>
          <a:prstGeom prst="rect">
            <a:avLst/>
          </a:prstGeom>
          <a:solidFill>
            <a:schemeClr val="accent1"/>
          </a:solidFill>
        </p:spPr>
      </p:pic>
    </p:spTree>
    <p:extLst>
      <p:ext uri="{BB962C8B-B14F-4D97-AF65-F5344CB8AC3E}">
        <p14:creationId xmlns:p14="http://schemas.microsoft.com/office/powerpoint/2010/main" val="412717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0758-9E33-8607-F08C-FE9B529F97FB}"/>
              </a:ext>
            </a:extLst>
          </p:cNvPr>
          <p:cNvSpPr>
            <a:spLocks noGrp="1"/>
          </p:cNvSpPr>
          <p:nvPr>
            <p:ph type="title"/>
          </p:nvPr>
        </p:nvSpPr>
        <p:spPr/>
        <p:txBody>
          <a:bodyPr/>
          <a:lstStyle/>
          <a:p>
            <a:r>
              <a:rPr lang="en-IN" i="1" dirty="0">
                <a:solidFill>
                  <a:srgbClr val="FF0000"/>
                </a:solidFill>
                <a:latin typeface="Arial Rounded MT Bold" panose="020F0704030504030204" pitchFamily="34" charset="0"/>
              </a:rPr>
              <a:t>                         </a:t>
            </a:r>
            <a:r>
              <a:rPr lang="en-IN" sz="4000" dirty="0">
                <a:solidFill>
                  <a:srgbClr val="FF0000"/>
                </a:solidFill>
                <a:latin typeface="Arial Rounded MT Bold" panose="020F0704030504030204" pitchFamily="34" charset="0"/>
              </a:rPr>
              <a:t>ABOUT </a:t>
            </a:r>
            <a:br>
              <a:rPr lang="en-IN" sz="4000" dirty="0">
                <a:solidFill>
                  <a:srgbClr val="FF0000"/>
                </a:solidFill>
                <a:latin typeface="Arial Rounded MT Bold" panose="020F0704030504030204" pitchFamily="34" charset="0"/>
              </a:rPr>
            </a:br>
            <a:r>
              <a:rPr lang="en-IN" sz="4000" dirty="0">
                <a:solidFill>
                  <a:srgbClr val="FF0000"/>
                </a:solidFill>
                <a:latin typeface="Arial Rounded MT Bold" panose="020F0704030504030204" pitchFamily="34" charset="0"/>
              </a:rPr>
              <a:t>                     MASS – MAIL</a:t>
            </a:r>
          </a:p>
        </p:txBody>
      </p:sp>
      <p:sp>
        <p:nvSpPr>
          <p:cNvPr id="3" name="Content Placeholder 2">
            <a:extLst>
              <a:ext uri="{FF2B5EF4-FFF2-40B4-BE49-F238E27FC236}">
                <a16:creationId xmlns:a16="http://schemas.microsoft.com/office/drawing/2014/main" id="{DE032C0E-AD1D-70F4-5083-79063F248678}"/>
              </a:ext>
            </a:extLst>
          </p:cNvPr>
          <p:cNvSpPr>
            <a:spLocks noGrp="1"/>
          </p:cNvSpPr>
          <p:nvPr>
            <p:ph idx="1"/>
          </p:nvPr>
        </p:nvSpPr>
        <p:spPr>
          <a:xfrm>
            <a:off x="838200" y="1825625"/>
            <a:ext cx="6509084" cy="4351338"/>
          </a:xfrm>
        </p:spPr>
        <p:txBody>
          <a:bodyPr>
            <a:normAutofit/>
          </a:bodyPr>
          <a:lstStyle/>
          <a:p>
            <a:r>
              <a:rPr lang="en-IN" sz="2400" b="1" dirty="0">
                <a:latin typeface="Times New Roman" panose="02020603050405020304" pitchFamily="18" charset="0"/>
                <a:cs typeface="Times New Roman" panose="02020603050405020304" pitchFamily="18" charset="0"/>
              </a:rPr>
              <a:t>Mass Mail </a:t>
            </a:r>
            <a:r>
              <a:rPr lang="en-IN" sz="2400" dirty="0">
                <a:latin typeface="Times New Roman" panose="02020603050405020304" pitchFamily="18" charset="0"/>
                <a:cs typeface="Times New Roman" panose="02020603050405020304" pitchFamily="18" charset="0"/>
              </a:rPr>
              <a:t>means a large number of email messages with similar content sent or received in a single operation of a series of related operations. </a:t>
            </a:r>
            <a:endParaRPr lang="en-IN" sz="2400" b="1"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mass mail is a marketing message sent by a brand to multiple recipients at once. It aims to promote a business, sell goods, and develop relationships</a:t>
            </a:r>
          </a:p>
        </p:txBody>
      </p:sp>
      <p:pic>
        <p:nvPicPr>
          <p:cNvPr id="4" name="Picture 3">
            <a:extLst>
              <a:ext uri="{FF2B5EF4-FFF2-40B4-BE49-F238E27FC236}">
                <a16:creationId xmlns:a16="http://schemas.microsoft.com/office/drawing/2014/main" id="{A66856C0-70F9-EF35-EFFB-BA39157393E0}"/>
              </a:ext>
            </a:extLst>
          </p:cNvPr>
          <p:cNvPicPr>
            <a:picLocks noChangeAspect="1"/>
          </p:cNvPicPr>
          <p:nvPr/>
        </p:nvPicPr>
        <p:blipFill>
          <a:blip r:embed="rId2"/>
          <a:stretch>
            <a:fillRect/>
          </a:stretch>
        </p:blipFill>
        <p:spPr>
          <a:xfrm>
            <a:off x="7066556" y="1825625"/>
            <a:ext cx="4979140" cy="3337027"/>
          </a:xfrm>
          <a:prstGeom prst="rect">
            <a:avLst/>
          </a:prstGeom>
        </p:spPr>
      </p:pic>
    </p:spTree>
    <p:extLst>
      <p:ext uri="{BB962C8B-B14F-4D97-AF65-F5344CB8AC3E}">
        <p14:creationId xmlns:p14="http://schemas.microsoft.com/office/powerpoint/2010/main" val="91552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7D32-898D-F125-5280-7B49A3225316}"/>
              </a:ext>
            </a:extLst>
          </p:cNvPr>
          <p:cNvSpPr>
            <a:spLocks noGrp="1"/>
          </p:cNvSpPr>
          <p:nvPr>
            <p:ph type="title"/>
          </p:nvPr>
        </p:nvSpPr>
        <p:spPr/>
        <p:txBody>
          <a:bodyPr/>
          <a:lstStyle/>
          <a:p>
            <a:r>
              <a:rPr lang="en-IN" dirty="0">
                <a:solidFill>
                  <a:srgbClr val="FF0000"/>
                </a:solidFill>
                <a:latin typeface="Arial Rounded MT Bold" panose="020F0704030504030204" pitchFamily="34" charset="0"/>
              </a:rPr>
              <a:t>          Mass- Mail Classification</a:t>
            </a:r>
          </a:p>
        </p:txBody>
      </p:sp>
      <p:sp>
        <p:nvSpPr>
          <p:cNvPr id="3" name="Content Placeholder 2">
            <a:extLst>
              <a:ext uri="{FF2B5EF4-FFF2-40B4-BE49-F238E27FC236}">
                <a16:creationId xmlns:a16="http://schemas.microsoft.com/office/drawing/2014/main" id="{616A538B-BD54-60CA-A921-1E713EA0ED5E}"/>
              </a:ext>
            </a:extLst>
          </p:cNvPr>
          <p:cNvSpPr>
            <a:spLocks noGrp="1"/>
          </p:cNvSpPr>
          <p:nvPr>
            <p:ph idx="1"/>
          </p:nvPr>
        </p:nvSpPr>
        <p:spPr>
          <a:xfrm>
            <a:off x="838199" y="1825625"/>
            <a:ext cx="10904621" cy="4351338"/>
          </a:xfrm>
        </p:spPr>
        <p:txBody>
          <a:bodyPr>
            <a:normAutofit fontScale="85000" lnSpcReduction="20000"/>
          </a:bodyPr>
          <a:lstStyle/>
          <a:p>
            <a:r>
              <a:rPr lang="en-IN" sz="2400" dirty="0">
                <a:latin typeface="Times New Roman" panose="02020603050405020304" pitchFamily="18" charset="0"/>
                <a:cs typeface="Times New Roman" panose="02020603050405020304" pitchFamily="18" charset="0"/>
              </a:rPr>
              <a:t>Ma</a:t>
            </a:r>
            <a:r>
              <a:rPr lang="en-IN" sz="2600" dirty="0">
                <a:latin typeface="Times New Roman" panose="02020603050405020304" pitchFamily="18" charset="0"/>
                <a:cs typeface="Times New Roman" panose="02020603050405020304" pitchFamily="18" charset="0"/>
              </a:rPr>
              <a:t>ss mail can be classified as one of two things</a:t>
            </a:r>
          </a:p>
          <a:p>
            <a:endParaRPr lang="en-IN" sz="24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The  first is as a physical mailing service that allows you to mail out multiple items at once. This makes the mailing process cheaper and easier to facilitate. Typically, physical bulk mail takes the form of pamphlets, letters, and brochures, or similar collaterals. This would depend entirely on the sender.</a:t>
            </a:r>
          </a:p>
          <a:p>
            <a:endParaRPr lang="en-IN" sz="24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The second classification of bulk mail refers to mass email marketing and it happens when marketers send emails to large groups of people. Typically, marketers create one message for a business’s emailing list and send it out to them all at once as part of an email campaign.</a:t>
            </a:r>
          </a:p>
          <a:p>
            <a:endParaRPr lang="en-IN" sz="24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Both methods are effective ways to reach a brand’s audience and gain potential customers.</a:t>
            </a:r>
          </a:p>
        </p:txBody>
      </p:sp>
    </p:spTree>
    <p:extLst>
      <p:ext uri="{BB962C8B-B14F-4D97-AF65-F5344CB8AC3E}">
        <p14:creationId xmlns:p14="http://schemas.microsoft.com/office/powerpoint/2010/main" val="185610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CD01-273E-ADD1-72E9-BA8345DEFE27}"/>
              </a:ext>
            </a:extLst>
          </p:cNvPr>
          <p:cNvSpPr>
            <a:spLocks noGrp="1"/>
          </p:cNvSpPr>
          <p:nvPr>
            <p:ph type="title"/>
          </p:nvPr>
        </p:nvSpPr>
        <p:spPr/>
        <p:txBody>
          <a:bodyPr>
            <a:normAutofit/>
          </a:bodyPr>
          <a:lstStyle/>
          <a:p>
            <a:r>
              <a:rPr lang="en-IN" sz="4000" dirty="0">
                <a:solidFill>
                  <a:srgbClr val="FF0000"/>
                </a:solidFill>
                <a:latin typeface="Arial Rounded MT Bold" panose="020F0704030504030204" pitchFamily="34" charset="0"/>
              </a:rPr>
              <a:t>What is Mass Mail used for?</a:t>
            </a:r>
          </a:p>
        </p:txBody>
      </p:sp>
      <p:sp>
        <p:nvSpPr>
          <p:cNvPr id="3" name="Content Placeholder 2">
            <a:extLst>
              <a:ext uri="{FF2B5EF4-FFF2-40B4-BE49-F238E27FC236}">
                <a16:creationId xmlns:a16="http://schemas.microsoft.com/office/drawing/2014/main" id="{F7BC2808-E245-0896-2BDB-948F4F42EA6A}"/>
              </a:ext>
            </a:extLst>
          </p:cNvPr>
          <p:cNvSpPr>
            <a:spLocks noGrp="1"/>
          </p:cNvSpPr>
          <p:nvPr>
            <p:ph idx="1"/>
          </p:nvPr>
        </p:nvSpPr>
        <p:spPr/>
        <p:txBody>
          <a:bodyPr>
            <a:normAutofit lnSpcReduction="10000"/>
          </a:bodyPr>
          <a:lstStyle/>
          <a:p>
            <a:endParaRPr lang="en-IN" dirty="0"/>
          </a:p>
          <a:p>
            <a:r>
              <a:rPr lang="en-IN" sz="2400" dirty="0">
                <a:latin typeface="Times New Roman" panose="02020603050405020304" pitchFamily="18" charset="0"/>
                <a:cs typeface="Times New Roman" panose="02020603050405020304" pitchFamily="18" charset="0"/>
              </a:rPr>
              <a:t>Aside from being a fairly easy way </a:t>
            </a:r>
            <a:r>
              <a:rPr lang="en-US" sz="2400" b="0" i="0" dirty="0">
                <a:solidFill>
                  <a:srgbClr val="0F0F0F"/>
                </a:solidFill>
                <a:effectLst/>
                <a:latin typeface="Times New Roman" panose="02020603050405020304" pitchFamily="18" charset="0"/>
                <a:cs typeface="Times New Roman" panose="02020603050405020304" pitchFamily="18" charset="0"/>
              </a:rPr>
              <a:t>to send out information, mass mail is usually used for advertising campaigns. A brand that’s looking to promote a new product or service can send out a mass email, as it’s one of the quickest ways to reach potentially interested customers.</a:t>
            </a:r>
          </a:p>
          <a:p>
            <a:endParaRPr lang="en-US" sz="2400" dirty="0">
              <a:solidFill>
                <a:srgbClr val="0F0F0F"/>
              </a:solidFill>
              <a:latin typeface="Times New Roman" panose="02020603050405020304" pitchFamily="18" charset="0"/>
              <a:cs typeface="Times New Roman" panose="02020603050405020304" pitchFamily="18" charset="0"/>
            </a:endParaRPr>
          </a:p>
          <a:p>
            <a:r>
              <a:rPr lang="en-US" sz="2400" dirty="0">
                <a:solidFill>
                  <a:srgbClr val="0F0F0F"/>
                </a:solidFill>
                <a:latin typeface="Times New Roman" panose="02020603050405020304" pitchFamily="18" charset="0"/>
                <a:cs typeface="Times New Roman" panose="02020603050405020304" pitchFamily="18" charset="0"/>
              </a:rPr>
              <a:t>Businesses and organizations often use mass mail to send out promotions, discounts, and coupons to loyal customers. However, mass mail is not solely meant for commercial purposes. It is also used by various educational, religious, and social organizations as a means of staying connected with their respective communities.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55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3B17-CC9F-9FE8-35A2-12A8774DD31F}"/>
              </a:ext>
            </a:extLst>
          </p:cNvPr>
          <p:cNvSpPr>
            <a:spLocks noGrp="1"/>
          </p:cNvSpPr>
          <p:nvPr>
            <p:ph type="title"/>
          </p:nvPr>
        </p:nvSpPr>
        <p:spPr/>
        <p:txBody>
          <a:bodyPr>
            <a:norm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Benefits of Mass Mailing</a:t>
            </a:r>
          </a:p>
        </p:txBody>
      </p:sp>
      <p:sp>
        <p:nvSpPr>
          <p:cNvPr id="3" name="Content Placeholder 2">
            <a:extLst>
              <a:ext uri="{FF2B5EF4-FFF2-40B4-BE49-F238E27FC236}">
                <a16:creationId xmlns:a16="http://schemas.microsoft.com/office/drawing/2014/main" id="{29120E34-0B22-7B1D-DD71-6B0E76CEBCC8}"/>
              </a:ext>
            </a:extLst>
          </p:cNvPr>
          <p:cNvSpPr>
            <a:spLocks noGrp="1"/>
          </p:cNvSpPr>
          <p:nvPr>
            <p:ph idx="1"/>
          </p:nvPr>
        </p:nvSpPr>
        <p:spPr>
          <a:xfrm>
            <a:off x="1097280" y="1845734"/>
            <a:ext cx="4148488" cy="4023360"/>
          </a:xfrm>
        </p:spPr>
        <p:txBody>
          <a:bodyPr>
            <a:normAutofit/>
          </a:bodyPr>
          <a:lstStyle/>
          <a:p>
            <a:pPr algn="ctr"/>
            <a:r>
              <a:rPr lang="en-IN" sz="2800" dirty="0">
                <a:latin typeface="Arial Rounded MT Bold" panose="020F0704030504030204" pitchFamily="34" charset="0"/>
              </a:rPr>
              <a:t>Targets Suitable    Audience</a:t>
            </a:r>
          </a:p>
          <a:p>
            <a:pPr algn="ctr"/>
            <a:endParaRPr lang="en-IN" sz="2800" dirty="0">
              <a:latin typeface="Arial Rounded MT Bold" panose="020F0704030504030204" pitchFamily="34" charset="0"/>
            </a:endParaRPr>
          </a:p>
          <a:p>
            <a:pPr algn="ctr"/>
            <a:r>
              <a:rPr lang="en-IN" sz="2800" dirty="0">
                <a:latin typeface="Arial Rounded MT Bold" panose="020F0704030504030204" pitchFamily="34" charset="0"/>
              </a:rPr>
              <a:t>Personalize Message</a:t>
            </a:r>
          </a:p>
          <a:p>
            <a:pPr algn="ctr"/>
            <a:endParaRPr lang="en-IN" sz="2800" dirty="0">
              <a:latin typeface="Arial Rounded MT Bold" panose="020F0704030504030204" pitchFamily="34" charset="0"/>
            </a:endParaRPr>
          </a:p>
          <a:p>
            <a:pPr algn="ctr"/>
            <a:r>
              <a:rPr lang="en-IN" sz="2800" dirty="0">
                <a:latin typeface="Arial Rounded MT Bold" panose="020F0704030504030204" pitchFamily="34" charset="0"/>
              </a:rPr>
              <a:t>Frequent Communications</a:t>
            </a:r>
          </a:p>
        </p:txBody>
      </p:sp>
      <p:pic>
        <p:nvPicPr>
          <p:cNvPr id="4" name="Picture 3">
            <a:extLst>
              <a:ext uri="{FF2B5EF4-FFF2-40B4-BE49-F238E27FC236}">
                <a16:creationId xmlns:a16="http://schemas.microsoft.com/office/drawing/2014/main" id="{454106C0-7968-57D1-F10D-DF83987AF868}"/>
              </a:ext>
            </a:extLst>
          </p:cNvPr>
          <p:cNvPicPr>
            <a:picLocks noChangeAspect="1"/>
          </p:cNvPicPr>
          <p:nvPr/>
        </p:nvPicPr>
        <p:blipFill>
          <a:blip r:embed="rId2"/>
          <a:srcRect/>
          <a:stretch/>
        </p:blipFill>
        <p:spPr>
          <a:xfrm>
            <a:off x="5467069" y="1973738"/>
            <a:ext cx="6381750" cy="3439427"/>
          </a:xfrm>
          <a:prstGeom prst="rect">
            <a:avLst/>
          </a:prstGeom>
        </p:spPr>
      </p:pic>
    </p:spTree>
    <p:extLst>
      <p:ext uri="{BB962C8B-B14F-4D97-AF65-F5344CB8AC3E}">
        <p14:creationId xmlns:p14="http://schemas.microsoft.com/office/powerpoint/2010/main" val="170686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0C43-EFD6-5D4E-88B7-96D44C1E83D1}"/>
              </a:ext>
            </a:extLst>
          </p:cNvPr>
          <p:cNvSpPr>
            <a:spLocks noGrp="1"/>
          </p:cNvSpPr>
          <p:nvPr>
            <p:ph type="title"/>
          </p:nvPr>
        </p:nvSpPr>
        <p:spPr/>
        <p:txBody>
          <a:bodyPr/>
          <a:lstStyle/>
          <a:p>
            <a:r>
              <a:rPr lang="en-IN" sz="4800" b="1" dirty="0">
                <a:solidFill>
                  <a:schemeClr val="accent2">
                    <a:lumMod val="75000"/>
                  </a:schemeClr>
                </a:solidFill>
                <a:latin typeface="Times New Roman" panose="02020603050405020304" pitchFamily="18" charset="0"/>
                <a:cs typeface="Times New Roman" panose="02020603050405020304" pitchFamily="18" charset="0"/>
              </a:rPr>
              <a:t>Benefits of Mass Mailing</a:t>
            </a:r>
            <a:endParaRPr lang="en-IN" dirty="0"/>
          </a:p>
        </p:txBody>
      </p:sp>
      <p:sp>
        <p:nvSpPr>
          <p:cNvPr id="3" name="Content Placeholder 2">
            <a:extLst>
              <a:ext uri="{FF2B5EF4-FFF2-40B4-BE49-F238E27FC236}">
                <a16:creationId xmlns:a16="http://schemas.microsoft.com/office/drawing/2014/main" id="{26577B00-9737-A303-E780-BDCD4F159C06}"/>
              </a:ext>
            </a:extLst>
          </p:cNvPr>
          <p:cNvSpPr>
            <a:spLocks noGrp="1"/>
          </p:cNvSpPr>
          <p:nvPr>
            <p:ph idx="1"/>
          </p:nvPr>
        </p:nvSpPr>
        <p:spPr>
          <a:xfrm>
            <a:off x="1097280" y="1845734"/>
            <a:ext cx="5351646" cy="4023360"/>
          </a:xfrm>
        </p:spPr>
        <p:txBody>
          <a:bodyPr/>
          <a:lstStyle/>
          <a:p>
            <a:endParaRPr lang="en-IN" dirty="0"/>
          </a:p>
          <a:p>
            <a:pPr algn="ctr"/>
            <a:r>
              <a:rPr lang="en-IN" sz="2800" dirty="0">
                <a:latin typeface="Arial Rounded MT Bold" panose="020F0704030504030204" pitchFamily="34" charset="0"/>
              </a:rPr>
              <a:t>Cheaper Costs</a:t>
            </a:r>
          </a:p>
          <a:p>
            <a:pPr algn="ctr"/>
            <a:endParaRPr lang="en-IN" sz="2800" dirty="0">
              <a:latin typeface="Arial Rounded MT Bold" panose="020F0704030504030204" pitchFamily="34" charset="0"/>
            </a:endParaRPr>
          </a:p>
          <a:p>
            <a:pPr algn="ctr"/>
            <a:r>
              <a:rPr lang="en-IN" sz="2800" dirty="0">
                <a:latin typeface="Arial Rounded MT Bold" panose="020F0704030504030204" pitchFamily="34" charset="0"/>
              </a:rPr>
              <a:t>Reach a larger number of customers</a:t>
            </a:r>
          </a:p>
          <a:p>
            <a:pPr algn="ctr"/>
            <a:endParaRPr lang="en-IN" sz="2800" dirty="0">
              <a:latin typeface="Arial Rounded MT Bold" panose="020F0704030504030204" pitchFamily="34" charset="0"/>
            </a:endParaRPr>
          </a:p>
          <a:p>
            <a:pPr algn="ctr"/>
            <a:r>
              <a:rPr lang="en-IN" sz="2800" dirty="0">
                <a:latin typeface="Arial Rounded MT Bold" panose="020F0704030504030204" pitchFamily="34" charset="0"/>
              </a:rPr>
              <a:t>Reduced Time and Efforts</a:t>
            </a:r>
          </a:p>
        </p:txBody>
      </p:sp>
      <p:pic>
        <p:nvPicPr>
          <p:cNvPr id="4" name="Picture 3">
            <a:extLst>
              <a:ext uri="{FF2B5EF4-FFF2-40B4-BE49-F238E27FC236}">
                <a16:creationId xmlns:a16="http://schemas.microsoft.com/office/drawing/2014/main" id="{344E4042-18F3-12F8-1ACF-0C3F9B9DDD46}"/>
              </a:ext>
            </a:extLst>
          </p:cNvPr>
          <p:cNvPicPr>
            <a:picLocks noChangeAspect="1"/>
          </p:cNvPicPr>
          <p:nvPr/>
        </p:nvPicPr>
        <p:blipFill>
          <a:blip r:embed="rId2"/>
          <a:stretch>
            <a:fillRect/>
          </a:stretch>
        </p:blipFill>
        <p:spPr>
          <a:xfrm>
            <a:off x="6448926" y="2102408"/>
            <a:ext cx="5552173" cy="3990975"/>
          </a:xfrm>
          <a:prstGeom prst="rect">
            <a:avLst/>
          </a:prstGeom>
        </p:spPr>
      </p:pic>
    </p:spTree>
    <p:extLst>
      <p:ext uri="{BB962C8B-B14F-4D97-AF65-F5344CB8AC3E}">
        <p14:creationId xmlns:p14="http://schemas.microsoft.com/office/powerpoint/2010/main" val="24650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thanks for following me | Thank you wallpaper, Thank you images ...">
            <a:extLst>
              <a:ext uri="{FF2B5EF4-FFF2-40B4-BE49-F238E27FC236}">
                <a16:creationId xmlns:a16="http://schemas.microsoft.com/office/drawing/2014/main" id="{3F5C631A-522C-07EB-21F1-DFB1B8A1AA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0750" y="410311"/>
            <a:ext cx="9360177" cy="5412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5553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TotalTime>
  <Words>343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Rounded MT Bold</vt:lpstr>
      <vt:lpstr>Calibri</vt:lpstr>
      <vt:lpstr>Calibri Light</vt:lpstr>
      <vt:lpstr>Times New Roman</vt:lpstr>
      <vt:lpstr>Retrospect</vt:lpstr>
      <vt:lpstr>PowerPoint Presentation</vt:lpstr>
      <vt:lpstr>                         ABOUT                       MASS – MAIL</vt:lpstr>
      <vt:lpstr>          Mass- Mail Classification</vt:lpstr>
      <vt:lpstr>What is Mass Mail used for?</vt:lpstr>
      <vt:lpstr>Benefits of Mass Mailing</vt:lpstr>
      <vt:lpstr>Benefits of Mass Mailing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N</dc:creator>
  <cp:lastModifiedBy>Akash N</cp:lastModifiedBy>
  <cp:revision>1</cp:revision>
  <dcterms:created xsi:type="dcterms:W3CDTF">2023-08-19T08:31:39Z</dcterms:created>
  <dcterms:modified xsi:type="dcterms:W3CDTF">2023-08-19T09:26:59Z</dcterms:modified>
</cp:coreProperties>
</file>