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4.svg" ContentType="image/svg+xml"/>
  <Override PartName="/ppt/media/image6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</p:sldIdLst>
  <p:sldSz cx="18288000" cy="10287000"/>
  <p:notesSz cx="6858000" cy="9144000"/>
  <p:embeddedFontLst>
    <p:embeddedFont>
      <p:font typeface="Calibri" panose="020F050202020403020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6.svg"/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21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21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21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13070" y="2691194"/>
            <a:ext cx="14193757" cy="14193757"/>
          </a:xfrm>
          <a:custGeom>
            <a:avLst/>
            <a:gdLst/>
            <a:ahLst/>
            <a:cxnLst/>
            <a:rect l="l" t="t" r="r" b="b"/>
            <a:pathLst>
              <a:path w="14193757" h="14193757">
                <a:moveTo>
                  <a:pt x="0" y="0"/>
                </a:moveTo>
                <a:lnTo>
                  <a:pt x="14193757" y="0"/>
                </a:lnTo>
                <a:lnTo>
                  <a:pt x="14193757" y="14193757"/>
                </a:lnTo>
                <a:lnTo>
                  <a:pt x="0" y="1419375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26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518382">
            <a:off x="-10139297" y="-10952564"/>
            <a:ext cx="24335564" cy="18495029"/>
          </a:xfrm>
          <a:custGeom>
            <a:avLst/>
            <a:gdLst/>
            <a:ahLst/>
            <a:cxnLst/>
            <a:rect l="l" t="t" r="r" b="b"/>
            <a:pathLst>
              <a:path w="24335564" h="18495029">
                <a:moveTo>
                  <a:pt x="0" y="0"/>
                </a:moveTo>
                <a:lnTo>
                  <a:pt x="24335564" y="0"/>
                </a:lnTo>
                <a:lnTo>
                  <a:pt x="24335564" y="18495029"/>
                </a:lnTo>
                <a:lnTo>
                  <a:pt x="0" y="184950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flipH="1">
            <a:off x="13772882" y="-740438"/>
            <a:ext cx="5051121" cy="2709238"/>
          </a:xfrm>
          <a:custGeom>
            <a:avLst/>
            <a:gdLst/>
            <a:ahLst/>
            <a:cxnLst/>
            <a:rect l="l" t="t" r="r" b="b"/>
            <a:pathLst>
              <a:path w="5051121" h="2709238">
                <a:moveTo>
                  <a:pt x="5051121" y="0"/>
                </a:moveTo>
                <a:lnTo>
                  <a:pt x="0" y="0"/>
                </a:lnTo>
                <a:lnTo>
                  <a:pt x="0" y="2709238"/>
                </a:lnTo>
                <a:lnTo>
                  <a:pt x="5051121" y="2709238"/>
                </a:lnTo>
                <a:lnTo>
                  <a:pt x="5051121" y="0"/>
                </a:lnTo>
                <a:close/>
              </a:path>
            </a:pathLst>
          </a:custGeom>
          <a:blipFill>
            <a:blip r:embed="rId5">
              <a:alphaModFix amt="67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779980" y="8261645"/>
            <a:ext cx="5051121" cy="2709238"/>
          </a:xfrm>
          <a:custGeom>
            <a:avLst/>
            <a:gdLst/>
            <a:ahLst/>
            <a:cxnLst/>
            <a:rect l="l" t="t" r="r" b="b"/>
            <a:pathLst>
              <a:path w="5051121" h="2709238">
                <a:moveTo>
                  <a:pt x="0" y="0"/>
                </a:moveTo>
                <a:lnTo>
                  <a:pt x="5051120" y="0"/>
                </a:lnTo>
                <a:lnTo>
                  <a:pt x="5051120" y="2709238"/>
                </a:lnTo>
                <a:lnTo>
                  <a:pt x="0" y="27092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909838" y="1028700"/>
            <a:ext cx="11244731" cy="7976689"/>
          </a:xfrm>
          <a:custGeom>
            <a:avLst/>
            <a:gdLst/>
            <a:ahLst/>
            <a:cxnLst/>
            <a:rect l="l" t="t" r="r" b="b"/>
            <a:pathLst>
              <a:path w="11244731" h="7976689">
                <a:moveTo>
                  <a:pt x="0" y="0"/>
                </a:moveTo>
                <a:lnTo>
                  <a:pt x="11244730" y="0"/>
                </a:lnTo>
                <a:lnTo>
                  <a:pt x="11244730" y="7976689"/>
                </a:lnTo>
                <a:lnTo>
                  <a:pt x="0" y="79766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39183" t="-68134" r="-32010" b="-78632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512760" y="7638464"/>
            <a:ext cx="10038885" cy="111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5"/>
              </a:lnSpc>
            </a:pPr>
            <a:r>
              <a:rPr lang="en-US" sz="6430">
                <a:solidFill>
                  <a:srgbClr val="8D45A3"/>
                </a:solidFill>
                <a:latin typeface="Mokoto"/>
                <a:ea typeface="Mokoto"/>
                <a:cs typeface="Mokoto"/>
                <a:sym typeface="Mokoto"/>
              </a:rPr>
              <a:t>Idea submission</a:t>
            </a:r>
            <a:endParaRPr lang="en-US" sz="6430">
              <a:solidFill>
                <a:srgbClr val="8D45A3"/>
              </a:solidFill>
              <a:latin typeface="Mokoto"/>
              <a:ea typeface="Mokoto"/>
              <a:cs typeface="Mokoto"/>
              <a:sym typeface="Mokoto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4100475" y="567209"/>
            <a:ext cx="2463866" cy="1847899"/>
          </a:xfrm>
          <a:custGeom>
            <a:avLst/>
            <a:gdLst/>
            <a:ahLst/>
            <a:cxnLst/>
            <a:rect l="l" t="t" r="r" b="b"/>
            <a:pathLst>
              <a:path w="2463866" h="1847899">
                <a:moveTo>
                  <a:pt x="0" y="0"/>
                </a:moveTo>
                <a:lnTo>
                  <a:pt x="2463866" y="0"/>
                </a:lnTo>
                <a:lnTo>
                  <a:pt x="2463866" y="1847900"/>
                </a:lnTo>
                <a:lnTo>
                  <a:pt x="0" y="18479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974050" y="169089"/>
            <a:ext cx="4092954" cy="2894060"/>
          </a:xfrm>
          <a:custGeom>
            <a:avLst/>
            <a:gdLst/>
            <a:ahLst/>
            <a:cxnLst/>
            <a:rect l="l" t="t" r="r" b="b"/>
            <a:pathLst>
              <a:path w="4092954" h="2894060">
                <a:moveTo>
                  <a:pt x="0" y="0"/>
                </a:moveTo>
                <a:lnTo>
                  <a:pt x="4092954" y="0"/>
                </a:lnTo>
                <a:lnTo>
                  <a:pt x="4092954" y="2894060"/>
                </a:lnTo>
                <a:lnTo>
                  <a:pt x="0" y="289406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753915" y="-57336"/>
            <a:ext cx="4652753" cy="3096989"/>
          </a:xfrm>
          <a:custGeom>
            <a:avLst/>
            <a:gdLst/>
            <a:ahLst/>
            <a:cxnLst/>
            <a:rect l="l" t="t" r="r" b="b"/>
            <a:pathLst>
              <a:path w="4652753" h="3096989">
                <a:moveTo>
                  <a:pt x="0" y="0"/>
                </a:moveTo>
                <a:lnTo>
                  <a:pt x="4652753" y="0"/>
                </a:lnTo>
                <a:lnTo>
                  <a:pt x="4652753" y="3096989"/>
                </a:lnTo>
                <a:lnTo>
                  <a:pt x="0" y="309698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5991384" y="2621506"/>
            <a:ext cx="6305233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Team details </a:t>
            </a:r>
            <a:endParaRPr lang="en-US" sz="4600">
              <a:solidFill>
                <a:srgbClr val="000000"/>
              </a:solidFill>
              <a:latin typeface="Mokoto"/>
              <a:ea typeface="Mokoto"/>
              <a:cs typeface="Mokoto"/>
              <a:sym typeface="Mokoto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5400000">
            <a:off x="15460320" y="7461078"/>
            <a:ext cx="2057400" cy="4114800"/>
          </a:xfrm>
          <a:custGeom>
            <a:avLst/>
            <a:gdLst/>
            <a:ahLst/>
            <a:cxnLst/>
            <a:rect l="l" t="t" r="r" b="b"/>
            <a:pathLst>
              <a:path w="2057400" h="4114800">
                <a:moveTo>
                  <a:pt x="0" y="0"/>
                </a:moveTo>
                <a:lnTo>
                  <a:pt x="2057400" y="0"/>
                </a:lnTo>
                <a:lnTo>
                  <a:pt x="2057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28600" y="3852545"/>
            <a:ext cx="10314940" cy="2582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035"/>
              </a:lnSpc>
            </a:pPr>
            <a:r>
              <a:rPr lang="en-US" sz="359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Lead: Name:</a:t>
            </a:r>
            <a:r>
              <a:rPr lang="en-US" sz="28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Abhishek  C  </a:t>
            </a:r>
            <a:endParaRPr lang="en-US" sz="3595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just">
              <a:lnSpc>
                <a:spcPts val="5035"/>
              </a:lnSpc>
            </a:pPr>
            <a:r>
              <a:rPr lang="en-US" sz="359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        Contact:</a:t>
            </a:r>
            <a:r>
              <a:rPr lang="en-US" sz="28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altLang="en-US" sz="28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87629 60613</a:t>
            </a:r>
            <a:endParaRPr lang="en-US" sz="28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just">
              <a:lnSpc>
                <a:spcPts val="5035"/>
              </a:lnSpc>
            </a:pPr>
            <a:r>
              <a:rPr lang="en-US" sz="359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        Email:</a:t>
            </a:r>
            <a:r>
              <a:rPr lang="en-US" sz="28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abhishekc.ad23@bmsce.ac.in</a:t>
            </a:r>
            <a:endParaRPr lang="en-US" sz="3595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5035"/>
              </a:lnSpc>
              <a:spcBef>
                <a:spcPct val="0"/>
              </a:spcBef>
            </a:pPr>
            <a:endParaRPr lang="en-US" sz="3595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886710" y="7198995"/>
            <a:ext cx="12347575" cy="2582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5"/>
              </a:lnSpc>
            </a:pPr>
            <a:r>
              <a:rPr lang="en-US" sz="359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Member 3: Name:</a:t>
            </a:r>
            <a:r>
              <a:rPr lang="en-US" sz="28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Akasha Basavaraja paleda</a:t>
            </a:r>
            <a:endParaRPr lang="en-US" sz="3595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5035"/>
              </a:lnSpc>
            </a:pPr>
            <a:r>
              <a:rPr lang="en-US" sz="359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                Contact:  </a:t>
            </a:r>
            <a:r>
              <a:rPr lang="en-US" sz="28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7204429971</a:t>
            </a:r>
            <a:endParaRPr lang="en-US" sz="3595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5035"/>
              </a:lnSpc>
            </a:pPr>
            <a:r>
              <a:rPr lang="en-US" sz="359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                Email:</a:t>
            </a:r>
            <a:r>
              <a:rPr lang="en-US" sz="28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akashabasavaraja.ad23@bmsce.ac.in</a:t>
            </a:r>
            <a:endParaRPr lang="en-US" sz="28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5035"/>
              </a:lnSpc>
              <a:spcBef>
                <a:spcPct val="0"/>
              </a:spcBef>
            </a:pPr>
            <a:endParaRPr lang="en-US" sz="28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315200" y="3924300"/>
            <a:ext cx="11028680" cy="2582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5"/>
              </a:lnSpc>
            </a:pPr>
            <a:r>
              <a:rPr lang="en-US" sz="359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Member 2: Name:</a:t>
            </a:r>
            <a:r>
              <a:rPr lang="en-US" sz="28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Amoggh N Bharadwaj</a:t>
            </a:r>
            <a:endParaRPr lang="en-US" sz="3595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5035"/>
              </a:lnSpc>
            </a:pPr>
            <a:r>
              <a:rPr lang="en-US" sz="359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                 Contact: </a:t>
            </a:r>
            <a:r>
              <a:rPr lang="en-US" altLang="en-US" sz="28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83107 13896</a:t>
            </a:r>
            <a:endParaRPr lang="en-US" altLang="en-US" sz="28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5035"/>
              </a:lnSpc>
            </a:pPr>
            <a:r>
              <a:rPr lang="en-US" sz="359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                 Email:</a:t>
            </a:r>
            <a:r>
              <a:rPr lang="en-US" sz="28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am</a:t>
            </a:r>
            <a:r>
              <a:rPr lang="en-US" altLang="en-US" sz="28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ogghbharadwaj.ad23@bmsce.ac.in</a:t>
            </a:r>
            <a:endParaRPr lang="en-US" altLang="en-US" sz="28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5035"/>
              </a:lnSpc>
              <a:spcBef>
                <a:spcPct val="0"/>
              </a:spcBef>
            </a:pPr>
            <a:endParaRPr lang="en-US" altLang="en-US" sz="28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0" name="Freeform 10"/>
          <p:cNvSpPr/>
          <p:nvPr/>
        </p:nvSpPr>
        <p:spPr>
          <a:xfrm rot="-5400000">
            <a:off x="15904624" y="8673904"/>
            <a:ext cx="1168793" cy="2337585"/>
          </a:xfrm>
          <a:custGeom>
            <a:avLst/>
            <a:gdLst/>
            <a:ahLst/>
            <a:cxnLst/>
            <a:rect l="l" t="t" r="r" b="b"/>
            <a:pathLst>
              <a:path w="1168793" h="2337585">
                <a:moveTo>
                  <a:pt x="0" y="0"/>
                </a:moveTo>
                <a:lnTo>
                  <a:pt x="1168793" y="0"/>
                </a:lnTo>
                <a:lnTo>
                  <a:pt x="1168793" y="2337585"/>
                </a:lnTo>
                <a:lnTo>
                  <a:pt x="0" y="23375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630400" y="-99729"/>
            <a:ext cx="7315200" cy="1316736"/>
          </a:xfrm>
          <a:custGeom>
            <a:avLst/>
            <a:gdLst/>
            <a:ahLst/>
            <a:cxnLst/>
            <a:rect l="l" t="t" r="r" b="b"/>
            <a:pathLst>
              <a:path w="7315200" h="1316736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34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870926" y="7429068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381792" y="1787616"/>
            <a:ext cx="6217047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Our solution </a:t>
            </a:r>
            <a:endParaRPr lang="en-US" sz="4600">
              <a:solidFill>
                <a:srgbClr val="000000"/>
              </a:solidFill>
              <a:latin typeface="Mokoto"/>
              <a:ea typeface="Mokoto"/>
              <a:cs typeface="Mokoto"/>
              <a:sym typeface="Mokoto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36955" y="3162300"/>
            <a:ext cx="169068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/>
              <a:t>Overview of the problem statement: Difficulty in accessing legal information efficiently.</a:t>
            </a:r>
            <a:endParaRPr lang="en-US" alt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1066800" y="4229100"/>
            <a:ext cx="149028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/>
              <a:t>Solution: A chatbot trained on the Indian Constitution to provide legal guidance.</a:t>
            </a:r>
            <a:endParaRPr lang="en-US" sz="3200"/>
          </a:p>
        </p:txBody>
      </p:sp>
      <p:sp>
        <p:nvSpPr>
          <p:cNvPr id="11" name="Text Box 10"/>
          <p:cNvSpPr txBox="1"/>
          <p:nvPr/>
        </p:nvSpPr>
        <p:spPr>
          <a:xfrm>
            <a:off x="1043305" y="5143500"/>
            <a:ext cx="156000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/>
              <a:t>Use of FAISS Indexing and Sentence Transformers for quick and accurate retrieval of legal sections.</a:t>
            </a:r>
            <a:endParaRPr 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92441" y="1787616"/>
            <a:ext cx="10864049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TECHNICAL APPROACH</a:t>
            </a:r>
            <a:endParaRPr lang="en-US" sz="4600">
              <a:solidFill>
                <a:srgbClr val="000000"/>
              </a:solidFill>
              <a:latin typeface="Mokoto"/>
              <a:ea typeface="Mokoto"/>
              <a:cs typeface="Mokoto"/>
              <a:sym typeface="Mokoto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9183" t="-68134" r="-32010" b="-78632"/>
            </a:stretch>
          </a:blipFill>
        </p:spPr>
      </p:sp>
      <p:sp>
        <p:nvSpPr>
          <p:cNvPr id="8" name="Text Box 7"/>
          <p:cNvSpPr txBox="1"/>
          <p:nvPr/>
        </p:nvSpPr>
        <p:spPr>
          <a:xfrm>
            <a:off x="1981200" y="2857500"/>
            <a:ext cx="68078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>
                <a:sym typeface="+mn-ea"/>
              </a:rPr>
              <a:t>Natural Language Processing (NLP)</a:t>
            </a:r>
            <a:endParaRPr lang="en-US" altLang="en-US" sz="3200"/>
          </a:p>
          <a:p>
            <a:endParaRPr lang="en-US" altLang="en-US" sz="3200"/>
          </a:p>
        </p:txBody>
      </p:sp>
      <p:sp>
        <p:nvSpPr>
          <p:cNvPr id="9" name="Text Box 8"/>
          <p:cNvSpPr txBox="1"/>
          <p:nvPr/>
        </p:nvSpPr>
        <p:spPr>
          <a:xfrm>
            <a:off x="2019935" y="3771900"/>
            <a:ext cx="8488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/>
              <a:t>Sentence Transformers (all-MiniLM-L6-v2)</a:t>
            </a:r>
            <a:endParaRPr lang="en-US" alt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1981200" y="4674235"/>
            <a:ext cx="78124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/>
              <a:t>FAISS (Facebook AI Similarity Search)</a:t>
            </a:r>
            <a:endParaRPr lang="en-US" sz="3200"/>
          </a:p>
        </p:txBody>
      </p:sp>
      <p:sp>
        <p:nvSpPr>
          <p:cNvPr id="11" name="Text Box 10"/>
          <p:cNvSpPr txBox="1"/>
          <p:nvPr/>
        </p:nvSpPr>
        <p:spPr>
          <a:xfrm>
            <a:off x="2057400" y="5551805"/>
            <a:ext cx="6096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/>
              <a:t>Python</a:t>
            </a:r>
            <a:endParaRPr lang="en-US" sz="3200"/>
          </a:p>
        </p:txBody>
      </p:sp>
      <p:sp>
        <p:nvSpPr>
          <p:cNvPr id="12" name="Text Box 11"/>
          <p:cNvSpPr txBox="1"/>
          <p:nvPr/>
        </p:nvSpPr>
        <p:spPr>
          <a:xfrm>
            <a:off x="2019935" y="6362700"/>
            <a:ext cx="70643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/>
              <a:t>Regular Expressions (Regex)</a:t>
            </a:r>
            <a:endParaRPr lang="en-US" alt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3200"/>
          </a:p>
          <a:p>
            <a:endParaRPr lang="en-US" altLang="en-US" sz="3200"/>
          </a:p>
        </p:txBody>
      </p:sp>
      <p:sp>
        <p:nvSpPr>
          <p:cNvPr id="14" name="Text Box 13"/>
          <p:cNvSpPr txBox="1"/>
          <p:nvPr/>
        </p:nvSpPr>
        <p:spPr>
          <a:xfrm>
            <a:off x="1981200" y="7356475"/>
            <a:ext cx="7911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/>
              <a:t>Flask/FastAPI (if applicable for deployment)</a:t>
            </a:r>
            <a:endParaRPr lang="en-US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92441" y="1787616"/>
            <a:ext cx="1086404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  <a:spcBef>
                <a:spcPct val="0"/>
              </a:spcBef>
            </a:pPr>
            <a:r>
              <a:rPr lang="en-US" sz="4600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Workflow/pipeline</a:t>
            </a:r>
            <a:endParaRPr lang="en-US" sz="4600" dirty="0">
              <a:solidFill>
                <a:srgbClr val="000000"/>
              </a:solidFill>
              <a:latin typeface="Mokoto"/>
              <a:ea typeface="Mokoto"/>
              <a:cs typeface="Mokoto"/>
              <a:sym typeface="Mokoto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85800" y="3238500"/>
            <a:ext cx="14919325" cy="933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altLang="en-US" sz="32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1.  Data Preprocessing: Extraction and formatting of legal sections from a text file.</a:t>
            </a:r>
            <a:endParaRPr lang="en-US" sz="3200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9183" t="-68134" r="-32010" b="-78632"/>
            </a:stretch>
          </a:blipFill>
        </p:spPr>
      </p:sp>
      <p:sp>
        <p:nvSpPr>
          <p:cNvPr id="8" name="Text Box 7"/>
          <p:cNvSpPr txBox="1"/>
          <p:nvPr/>
        </p:nvSpPr>
        <p:spPr>
          <a:xfrm>
            <a:off x="838200" y="4457700"/>
            <a:ext cx="173564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2.  </a:t>
            </a:r>
            <a:r>
              <a:rPr lang="en-US" altLang="en-US" sz="3200"/>
              <a:t>Embedding Generation: Using Sentence Transformers to convert text into vector </a:t>
            </a:r>
            <a:r>
              <a:rPr lang="en-US" altLang="en-US" sz="3200">
                <a:sym typeface="+mn-ea"/>
              </a:rPr>
              <a:t>representations</a:t>
            </a:r>
            <a:endParaRPr lang="en-US" altLang="en-US" sz="3200"/>
          </a:p>
          <a:p>
            <a:r>
              <a:rPr lang="en-US" altLang="en-US" sz="3200"/>
              <a:t>               </a:t>
            </a:r>
            <a:endParaRPr lang="en-US" altLang="en-US" sz="3200"/>
          </a:p>
        </p:txBody>
      </p:sp>
      <p:sp>
        <p:nvSpPr>
          <p:cNvPr id="9" name="Text Box 8"/>
          <p:cNvSpPr txBox="1"/>
          <p:nvPr/>
        </p:nvSpPr>
        <p:spPr>
          <a:xfrm>
            <a:off x="838200" y="5372100"/>
            <a:ext cx="16840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/>
              <a:t>3.  Indexing with FAISS: Efficient similarity-based retrieval of legal sections.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838200" y="6210300"/>
            <a:ext cx="170148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/>
              <a:t>4.  Query Handling: User queries are converted into embeddings and searched in the FAISS index.</a:t>
            </a:r>
            <a:endParaRPr lang="en-US" sz="3200"/>
          </a:p>
        </p:txBody>
      </p:sp>
      <p:sp>
        <p:nvSpPr>
          <p:cNvPr id="11" name="Text Box 10"/>
          <p:cNvSpPr txBox="1"/>
          <p:nvPr/>
        </p:nvSpPr>
        <p:spPr>
          <a:xfrm>
            <a:off x="914400" y="7048500"/>
            <a:ext cx="16846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/>
              <a:t>5.  Response Generation: The chatbot returns the most relevant legal sections.</a:t>
            </a:r>
            <a:endParaRPr 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09900" y="1777096"/>
            <a:ext cx="1226819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  <a:spcBef>
                <a:spcPct val="0"/>
              </a:spcBef>
            </a:pPr>
            <a:r>
              <a:rPr lang="en-US" sz="4600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Feasibility &amp; FUTURE SCOPE</a:t>
            </a:r>
            <a:endParaRPr lang="en-US" sz="4600" dirty="0">
              <a:solidFill>
                <a:srgbClr val="000000"/>
              </a:solidFill>
              <a:latin typeface="Mokoto"/>
              <a:ea typeface="Mokoto"/>
              <a:cs typeface="Mokoto"/>
              <a:sym typeface="Mokoto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9183" t="-68134" r="-32010" b="-78632"/>
            </a:stretch>
          </a:blipFill>
        </p:spPr>
      </p:sp>
      <p:sp>
        <p:nvSpPr>
          <p:cNvPr id="9" name="Text Box 8"/>
          <p:cNvSpPr txBox="1"/>
          <p:nvPr/>
        </p:nvSpPr>
        <p:spPr>
          <a:xfrm>
            <a:off x="762000" y="3009900"/>
            <a:ext cx="6096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Feasibility 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762000" y="3848100"/>
            <a:ext cx="60960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/>
              <a:t>Accuracy: High due to NLP-based retrieval.</a:t>
            </a:r>
            <a:endParaRPr lang="en-US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/>
              <a:t>Scalability: FAISS allows quick searches even on large datasets.</a:t>
            </a:r>
            <a:endParaRPr lang="en-US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/>
              <a:t>Usability: Helps users find legal information without needing deep legal knowledge.</a:t>
            </a:r>
            <a:endParaRPr lang="en-US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/>
              <a:t>Challenges: Requires structured legal text for effective extraction.</a:t>
            </a:r>
            <a:endParaRPr lang="en-US" altLang="en-US" sz="2800"/>
          </a:p>
        </p:txBody>
      </p:sp>
      <p:sp>
        <p:nvSpPr>
          <p:cNvPr id="11" name="Text Box 10"/>
          <p:cNvSpPr txBox="1"/>
          <p:nvPr/>
        </p:nvSpPr>
        <p:spPr>
          <a:xfrm>
            <a:off x="10363200" y="3009900"/>
            <a:ext cx="6096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FUTURE SCOPE</a:t>
            </a:r>
            <a:endParaRPr lang="en-US" sz="3200" dirty="0">
              <a:solidFill>
                <a:srgbClr val="000000"/>
              </a:solidFill>
              <a:latin typeface="Mokoto"/>
              <a:ea typeface="Mokoto"/>
              <a:cs typeface="Mokoto"/>
              <a:sym typeface="Mokoto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363200" y="3848100"/>
            <a:ext cx="60960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/>
              <a:t>Improved Legal Reasoning: Enhancing responses using LLMs like GPT.</a:t>
            </a:r>
            <a:endParaRPr lang="en-US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/>
              <a:t>Multilingual Support: Expanding to regional Indian languages.</a:t>
            </a:r>
            <a:endParaRPr lang="en-US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/>
              <a:t>Integration with Case Laws: Enhancing legal advice using real-world precedents.</a:t>
            </a:r>
            <a:endParaRPr lang="en-US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/>
              <a:t>Voice-Based Interaction: For accessibility and ease of use.</a:t>
            </a:r>
            <a:endParaRPr lang="en-US" altLang="en-US" sz="2800"/>
          </a:p>
        </p:txBody>
      </p:sp>
      <p:sp>
        <p:nvSpPr>
          <p:cNvPr id="13" name="Text Box 12"/>
          <p:cNvSpPr txBox="1"/>
          <p:nvPr/>
        </p:nvSpPr>
        <p:spPr>
          <a:xfrm>
            <a:off x="3352800" y="9486900"/>
            <a:ext cx="13677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1983</Words>
  <Application>WPS Slides</Application>
  <PresentationFormat>Custom</PresentationFormat>
  <Paragraphs>79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Mokoto</vt:lpstr>
      <vt:lpstr>Segoe Print</vt:lpstr>
      <vt:lpstr>Glacial Indifference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First Round Submission- Template </dc:title>
  <dc:creator/>
  <cp:lastModifiedBy>Akash Paleda</cp:lastModifiedBy>
  <cp:revision>5</cp:revision>
  <dcterms:created xsi:type="dcterms:W3CDTF">2006-08-16T00:00:00Z</dcterms:created>
  <dcterms:modified xsi:type="dcterms:W3CDTF">2025-04-03T11:28:57Z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014195B5EF1340938094AD9CBE0E3FE5_13</vt:lpwstr>
  </property>
  <property fmtid="{D5CDD505-2E9C-101B-9397-08002B2CF9AE}" pid="3" name="KSOProductBuildVer">
    <vt:lpwstr>1033-12.2.0.20782</vt:lpwstr>
  </property>
</Properties>
</file>