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140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3259" y="1300786"/>
            <a:ext cx="6517482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3259" y="3886201"/>
            <a:ext cx="6517482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4289374"/>
            <a:ext cx="7773324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88558" y="698261"/>
            <a:ext cx="7366899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5108728"/>
            <a:ext cx="7773339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204821"/>
            <a:ext cx="7773339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2"/>
            <a:ext cx="6564224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372797"/>
            <a:ext cx="7773339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51116" y="75416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918169" y="299357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2138722"/>
            <a:ext cx="7773339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662335"/>
            <a:ext cx="777333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3"/>
            <a:ext cx="2474232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31" y="2943356"/>
            <a:ext cx="2474232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9292" y="2367093"/>
            <a:ext cx="246864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12" y="2943356"/>
            <a:ext cx="2477513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2367093"/>
            <a:ext cx="24786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9974" y="2943356"/>
            <a:ext cx="247869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31" y="610772"/>
            <a:ext cx="7773339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31" y="4204820"/>
            <a:ext cx="2472307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331" y="2367093"/>
            <a:ext cx="2472307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31" y="4781082"/>
            <a:ext cx="2472307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69" y="4204820"/>
            <a:ext cx="247637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31011" y="2367093"/>
            <a:ext cx="2477514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4781081"/>
            <a:ext cx="2477514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4204820"/>
            <a:ext cx="247551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79974" y="2367093"/>
            <a:ext cx="2478696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880" y="4781079"/>
            <a:ext cx="2478790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2367094"/>
            <a:ext cx="7773339" cy="342410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609602"/>
            <a:ext cx="1914995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609602"/>
            <a:ext cx="5744043" cy="518159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7772870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828564"/>
            <a:ext cx="7763814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3657458"/>
            <a:ext cx="7763814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3829520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4629150" y="2367093"/>
            <a:ext cx="3829050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746" y="2371018"/>
            <a:ext cx="3655106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331" y="3051013"/>
            <a:ext cx="3829520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97317" y="2371018"/>
            <a:ext cx="3661353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4629150" y="3051013"/>
            <a:ext cx="3829051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2951766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3808547" y="609601"/>
            <a:ext cx="4650122" cy="518159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2632852"/>
            <a:ext cx="2951767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4451227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68602" y="609601"/>
            <a:ext cx="2441519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2632853"/>
            <a:ext cx="4451212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4"/>
            <a:ext cx="7773339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3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31" y="5883276"/>
            <a:ext cx="50046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731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7350" y="1587062"/>
            <a:ext cx="86815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60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Py Spark Function Class</a:t>
            </a:r>
            <a:endParaRPr lang="en-US" altLang="en-US" sz="60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7349" y="2895601"/>
            <a:ext cx="86815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From </a:t>
            </a:r>
            <a:r>
              <a:rPr lang="en-US" alt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pyspark.sql</a:t>
            </a:r>
            <a:r>
              <a:rPr lang="en-US" altLang="en-US" sz="24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 import </a:t>
            </a:r>
            <a:r>
              <a:rPr lang="en-US" alt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functions</a:t>
            </a:r>
            <a:r>
              <a:rPr lang="en-US" altLang="en-US" sz="24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 as f</a:t>
            </a:r>
            <a:endParaRPr lang="en-US" altLang="en-US" sz="24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7349" y="3762705"/>
            <a:ext cx="86815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Akash Pandey</a:t>
            </a:r>
            <a:endParaRPr lang="en-US" altLang="en-US" sz="24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0814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15309" y="1933903"/>
            <a:ext cx="8681545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Math Functions</a:t>
            </a:r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  <a:endParaRPr lang="en-US" altLang="en-US" sz="1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800100" lvl="1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abs(col)</a:t>
            </a:r>
            <a:r>
              <a:rPr lang="en-US" alt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: Returns the absolute value of the numeric column.</a:t>
            </a:r>
          </a:p>
          <a:p>
            <a:pPr marL="800100" lvl="1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ceil(col)</a:t>
            </a:r>
            <a:r>
              <a:rPr lang="en-US" alt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: Returns the smallest integer value greater than or equal to the column value.</a:t>
            </a:r>
          </a:p>
          <a:p>
            <a:pPr marL="800100" lvl="1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floor(col)</a:t>
            </a:r>
            <a:r>
              <a:rPr lang="en-US" alt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: Returns the largest integer value less than or equal to the column value</a:t>
            </a:r>
            <a:r>
              <a:rPr lang="en-US" alt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.	</a:t>
            </a:r>
            <a:endParaRPr lang="en-US" alt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800100" lvl="1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round(col, scale=0)</a:t>
            </a:r>
            <a:r>
              <a:rPr lang="en-US" alt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: Rounds the column value to the specified number of decimal places.</a:t>
            </a:r>
          </a:p>
        </p:txBody>
      </p:sp>
    </p:spTree>
    <p:extLst>
      <p:ext uri="{BB962C8B-B14F-4D97-AF65-F5344CB8AC3E}">
        <p14:creationId xmlns:p14="http://schemas.microsoft.com/office/powerpoint/2010/main" val="2169515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62759" y="1397875"/>
            <a:ext cx="859746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4151"/>
                </a:solidFill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r>
              <a:rPr lang="en-US" altLang="en-US" sz="2800" dirty="0"/>
              <a:t>String Functions</a:t>
            </a:r>
            <a:r>
              <a:rPr lang="en-US" altLang="en-US" sz="2800" dirty="0" smtClean="0"/>
              <a:t>:</a:t>
            </a:r>
            <a:endParaRPr lang="en-US" altLang="en-US" sz="28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en-US" sz="2000" b="1" dirty="0"/>
              <a:t>concat(*cols):</a:t>
            </a:r>
            <a:r>
              <a:rPr lang="en-US" altLang="en-US" sz="2000" dirty="0"/>
              <a:t> </a:t>
            </a:r>
            <a:r>
              <a:rPr lang="en-US" altLang="en-US" sz="2000" b="0" dirty="0"/>
              <a:t>Concatenates multiple string columns or literals together.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en-US" sz="2000" b="1" dirty="0"/>
              <a:t>length(col): </a:t>
            </a:r>
            <a:r>
              <a:rPr lang="en-US" altLang="en-US" sz="2000" b="0" dirty="0"/>
              <a:t>Returns the length of the string column.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en-US" sz="2000" b="1" dirty="0"/>
              <a:t>lower(col): </a:t>
            </a:r>
            <a:r>
              <a:rPr lang="en-US" altLang="en-US" sz="2000" b="0" dirty="0"/>
              <a:t>Converts the string column to lowercase.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en-US" sz="2000" b="1" dirty="0"/>
              <a:t>upper(col):</a:t>
            </a:r>
            <a:r>
              <a:rPr lang="en-US" altLang="en-US" sz="2000" dirty="0"/>
              <a:t> </a:t>
            </a:r>
            <a:r>
              <a:rPr lang="en-US" altLang="en-US" sz="2000" b="0" dirty="0"/>
              <a:t>Converts the string column to uppercase.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en-US" sz="2000" b="1" dirty="0"/>
              <a:t>substring(col, </a:t>
            </a:r>
            <a:r>
              <a:rPr lang="en-US" altLang="en-US" sz="2000" b="1" dirty="0" err="1"/>
              <a:t>pos</a:t>
            </a:r>
            <a:r>
              <a:rPr lang="en-US" altLang="en-US" sz="2000" b="1" dirty="0"/>
              <a:t>, </a:t>
            </a:r>
            <a:r>
              <a:rPr lang="en-US" altLang="en-US" sz="2000" b="1" dirty="0" err="1"/>
              <a:t>len</a:t>
            </a:r>
            <a:r>
              <a:rPr lang="en-US" altLang="en-US" sz="2000" b="1" dirty="0"/>
              <a:t>):</a:t>
            </a:r>
            <a:r>
              <a:rPr lang="en-US" altLang="en-US" sz="2000" dirty="0"/>
              <a:t> </a:t>
            </a:r>
            <a:r>
              <a:rPr lang="en-US" altLang="en-US" sz="2000" b="0" dirty="0"/>
              <a:t>Returns a substring of the string column starting from the specified position and of the specified length.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en-US" sz="2000" b="1" dirty="0"/>
              <a:t>trim(col):</a:t>
            </a:r>
            <a:r>
              <a:rPr lang="en-US" altLang="en-US" sz="2000" dirty="0"/>
              <a:t> </a:t>
            </a:r>
            <a:r>
              <a:rPr lang="en-US" altLang="en-US" sz="2000" b="0" dirty="0"/>
              <a:t>Removes leading and trailing whitespaces from the string column.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en-US" sz="2000" b="1" dirty="0"/>
              <a:t>split(col, pattern):</a:t>
            </a:r>
            <a:r>
              <a:rPr lang="en-US" altLang="en-US" sz="2000" dirty="0"/>
              <a:t> </a:t>
            </a:r>
            <a:r>
              <a:rPr lang="en-US" altLang="en-US" sz="2000" b="0" dirty="0"/>
              <a:t>Splits the string column into an array of substrings based on the specified pattern.</a:t>
            </a:r>
          </a:p>
          <a:p>
            <a:endParaRPr lang="en-IN" sz="2800" b="0" dirty="0"/>
          </a:p>
        </p:txBody>
      </p:sp>
    </p:spTree>
    <p:extLst>
      <p:ext uri="{BB962C8B-B14F-4D97-AF65-F5344CB8AC3E}">
        <p14:creationId xmlns:p14="http://schemas.microsoft.com/office/powerpoint/2010/main" val="53899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31227" y="1397874"/>
            <a:ext cx="8692056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4151"/>
                </a:solidFill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r>
              <a:rPr lang="en-US" altLang="en-US" sz="2800" dirty="0"/>
              <a:t>Date and Timestamp </a:t>
            </a:r>
            <a:r>
              <a:rPr lang="en-US" altLang="en-US" sz="2800" dirty="0" smtClean="0"/>
              <a:t>Functions: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en-US" sz="2000" b="1" dirty="0"/>
              <a:t>current_date(): </a:t>
            </a:r>
            <a:r>
              <a:rPr lang="en-US" altLang="en-US" sz="2000" b="0" dirty="0"/>
              <a:t>Returns the current date.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en-US" sz="2000" b="1" dirty="0" smtClean="0"/>
              <a:t>current_timestamp</a:t>
            </a:r>
            <a:r>
              <a:rPr lang="en-US" altLang="en-US" sz="2000" b="1" dirty="0"/>
              <a:t>(): </a:t>
            </a:r>
            <a:r>
              <a:rPr lang="en-US" altLang="en-US" sz="2000" b="0" dirty="0"/>
              <a:t>Returns the current timestamp.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en-US" sz="2000" b="1" dirty="0"/>
              <a:t>date_format(col, format): </a:t>
            </a:r>
            <a:r>
              <a:rPr lang="en-US" altLang="en-US" sz="2000" b="0" dirty="0"/>
              <a:t>Formats a date or timestamp column as a string using the specified format.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en-US" sz="2000" b="1" dirty="0"/>
              <a:t>year(col), quarter(col), month(col), dayofmonth(col), dayofweek(col), hour(col), minute(col), second(col): </a:t>
            </a:r>
            <a:r>
              <a:rPr lang="en-US" altLang="en-US" sz="2000" b="0" dirty="0"/>
              <a:t>Extracts specific components of date or timestamp columns.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en-US" sz="2000" b="1" dirty="0"/>
              <a:t>datediff(end, start): </a:t>
            </a:r>
            <a:r>
              <a:rPr lang="en-US" altLang="en-US" sz="2000" b="0" dirty="0"/>
              <a:t>Returns the number of days between two date columns.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en-US" sz="2000" b="1" dirty="0"/>
              <a:t>to_date(col, format): </a:t>
            </a:r>
            <a:r>
              <a:rPr lang="en-US" altLang="en-US" sz="2000" b="0" dirty="0"/>
              <a:t>Parses a string column as a date using the specified format</a:t>
            </a:r>
            <a:r>
              <a:rPr lang="en-US" altLang="en-US" sz="2000" b="0" dirty="0" smtClean="0"/>
              <a:t>.</a:t>
            </a:r>
            <a:endParaRPr lang="en-US" altLang="en-US" sz="2000" b="0" dirty="0"/>
          </a:p>
        </p:txBody>
      </p:sp>
    </p:spTree>
    <p:extLst>
      <p:ext uri="{BB962C8B-B14F-4D97-AF65-F5344CB8AC3E}">
        <p14:creationId xmlns:p14="http://schemas.microsoft.com/office/powerpoint/2010/main" val="2164954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3269" y="1418898"/>
            <a:ext cx="860797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74151"/>
                </a:solidFill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r>
              <a:rPr lang="en-US" altLang="en-US" sz="2800" dirty="0"/>
              <a:t>Aggregate Functions:</a:t>
            </a:r>
          </a:p>
          <a:p>
            <a:pPr lvl="1"/>
            <a:r>
              <a:rPr lang="en-US" altLang="en-US" sz="2000" b="1" dirty="0" err="1"/>
              <a:t>avg</a:t>
            </a:r>
            <a:r>
              <a:rPr lang="en-US" altLang="en-US" sz="2000" b="1" dirty="0"/>
              <a:t>(col): </a:t>
            </a:r>
            <a:r>
              <a:rPr lang="en-US" altLang="en-US" sz="2000" dirty="0"/>
              <a:t>Calculates the average of a numeric column.</a:t>
            </a:r>
          </a:p>
          <a:p>
            <a:pPr lvl="1"/>
            <a:r>
              <a:rPr lang="en-US" altLang="en-US" sz="2000" b="1" dirty="0"/>
              <a:t>sum(col): </a:t>
            </a:r>
            <a:r>
              <a:rPr lang="en-US" altLang="en-US" sz="2000" dirty="0"/>
              <a:t>Calculates the sum of a numeric column.</a:t>
            </a:r>
          </a:p>
          <a:p>
            <a:pPr lvl="1"/>
            <a:r>
              <a:rPr lang="en-US" altLang="en-US" sz="2000" b="1" dirty="0"/>
              <a:t>max(col): </a:t>
            </a:r>
            <a:r>
              <a:rPr lang="en-US" altLang="en-US" sz="2000" dirty="0"/>
              <a:t>Returns the maximum value in a numeric or date column.</a:t>
            </a:r>
          </a:p>
          <a:p>
            <a:pPr lvl="1"/>
            <a:r>
              <a:rPr lang="en-US" altLang="en-US" sz="2000" b="1" dirty="0"/>
              <a:t>min(col): </a:t>
            </a:r>
            <a:r>
              <a:rPr lang="en-US" altLang="en-US" sz="2000" dirty="0"/>
              <a:t>Returns the minimum value in a numeric or date column.</a:t>
            </a:r>
          </a:p>
          <a:p>
            <a:pPr lvl="1"/>
            <a:r>
              <a:rPr lang="en-US" altLang="en-US" sz="2000" b="1" dirty="0"/>
              <a:t>count(col): </a:t>
            </a:r>
            <a:r>
              <a:rPr lang="en-US" altLang="en-US" sz="2000" dirty="0"/>
              <a:t>Counts the number of non-null values in a column.</a:t>
            </a:r>
          </a:p>
          <a:p>
            <a:r>
              <a:rPr lang="en-US" altLang="en-US" sz="2800" dirty="0"/>
              <a:t>Other Functions:</a:t>
            </a:r>
          </a:p>
          <a:p>
            <a:pPr lvl="1"/>
            <a:r>
              <a:rPr lang="en-US" altLang="en-US" sz="2000" b="1" dirty="0"/>
              <a:t>when(condition, value): </a:t>
            </a:r>
            <a:r>
              <a:rPr lang="en-US" altLang="en-US" sz="2000" dirty="0"/>
              <a:t>Returns value if the condition is True, otherwise None (similar to SQL's CASE WHEN).</a:t>
            </a:r>
          </a:p>
          <a:p>
            <a:pPr lvl="1"/>
            <a:r>
              <a:rPr lang="en-US" altLang="en-US" sz="2000" b="1" dirty="0"/>
              <a:t>coalesce(*cols): </a:t>
            </a:r>
            <a:r>
              <a:rPr lang="en-US" altLang="en-US" sz="2000" dirty="0"/>
              <a:t>Returns the first non-null column in the list of columns.</a:t>
            </a:r>
          </a:p>
          <a:p>
            <a:pPr lvl="1"/>
            <a:r>
              <a:rPr lang="en-US" altLang="en-US" sz="2000" b="1" dirty="0" err="1"/>
              <a:t>isnan</a:t>
            </a:r>
            <a:r>
              <a:rPr lang="en-US" altLang="en-US" sz="2000" b="1" dirty="0"/>
              <a:t>(col): </a:t>
            </a:r>
            <a:r>
              <a:rPr lang="en-US" altLang="en-US" sz="2000" dirty="0"/>
              <a:t>Checks if a numeric column contains </a:t>
            </a:r>
            <a:r>
              <a:rPr lang="en-US" altLang="en-US" sz="2000" dirty="0" err="1"/>
              <a:t>NaN</a:t>
            </a:r>
            <a:r>
              <a:rPr lang="en-US" altLang="en-US" sz="2000" dirty="0"/>
              <a:t> (Not-a-Number) values.</a:t>
            </a: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984173818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24</TotalTime>
  <Words>379</Words>
  <Application>Microsoft Office PowerPoint</Application>
  <PresentationFormat>On-screen Show (4:3)</PresentationFormat>
  <Paragraphs>33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Cambria</vt:lpstr>
      <vt:lpstr>Tw Cen MT</vt:lpstr>
      <vt:lpstr>Droplet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Akash Pandey</dc:creator>
  <cp:lastModifiedBy>Akash Pandey</cp:lastModifiedBy>
  <cp:revision>3</cp:revision>
  <dcterms:created xsi:type="dcterms:W3CDTF">2023-09-27T08:21:19Z</dcterms:created>
  <dcterms:modified xsi:type="dcterms:W3CDTF">2023-09-27T08:45:58Z</dcterms:modified>
</cp:coreProperties>
</file>