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3716000" cy="24384000"/>
  <p:embeddedFontLst>
    <p:embeddedFont>
      <p:font typeface="Arial Black" panose="020B0A04020102020204" pitchFamily="34" charset="0"/>
      <p:regular r:id="rId7"/>
      <p:bold r:id="rId8"/>
    </p:embeddedFont>
    <p:embeddedFont>
      <p:font typeface="EB Garamond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36129"/>
              </p:ext>
            </p:extLst>
          </p:nvPr>
        </p:nvGraphicFramePr>
        <p:xfrm>
          <a:off x="501809" y="1770069"/>
          <a:ext cx="11195822" cy="4396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4924">
                  <a:extLst>
                    <a:ext uri="{9D8B030D-6E8A-4147-A177-3AD203B41FA5}">
                      <a16:colId xmlns:a16="http://schemas.microsoft.com/office/drawing/2014/main" val="38391564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2608094449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453872451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2688394717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723876535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1689031709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95583962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786819658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27487167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2041210320"/>
                    </a:ext>
                  </a:extLst>
                </a:gridCol>
              </a:tblGrid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BigTech Company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3299581547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</a:rPr>
                        <a:t>($ in thousands)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2023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2160641399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Revenues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$5,01,430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$5,13,924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$5,23,843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$5,39,652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$5,50,744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$5,57,910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$5,54,791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$5,49,644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$5,71,305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1530287803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Quarterly Growth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468284846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3798789719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Operating Income (EBITDA)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$1,37,190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$1,29,334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$1,22,868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$44,224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$1,38,014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$1,10,480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$1,07,311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$38,493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$1,20,002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4044670683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Quarterly Growth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212%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-20%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212%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537448535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838863115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Income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$1,19,470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$94,711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$1,01,435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$42,520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$1,11,821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$1,00,867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$97,877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$3,870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$1,02,019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3655587447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Quarterly Growth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-58%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-96%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2536%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4246175413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Income per Share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$0.12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87430237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612966584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 GAAP Free Cash Flow (FCF)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$48,416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-$12,253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-$7,438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-$39,848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$56,118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$891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$33,030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$23,259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$56,812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1021362796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369116011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</a:rPr>
                        <a:t>Financial Metrics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Q1 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Q2 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Q3 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Q4 2021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Q1 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Q2 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Q3 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Q4 2022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sng" strike="noStrike">
                          <a:effectLst/>
                        </a:rPr>
                        <a:t>Q1 2023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3579011487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EBITDA Margin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233037411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Income Margin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2347150246"/>
                  </a:ext>
                </a:extLst>
              </a:tr>
              <a:tr h="2442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FCF per Diluted Share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$1.52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-$0.38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-$0.23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-$1.25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$0.03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$1.05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$0.74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$1.79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5" marR="8785" marT="8785" marB="0" anchor="b"/>
                </a:tc>
                <a:extLst>
                  <a:ext uri="{0D108BD9-81ED-4DB2-BD59-A6C34878D82A}">
                    <a16:rowId xmlns:a16="http://schemas.microsoft.com/office/drawing/2014/main" val="2255503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65828"/>
              </p:ext>
            </p:extLst>
          </p:nvPr>
        </p:nvGraphicFramePr>
        <p:xfrm>
          <a:off x="1494264" y="3119320"/>
          <a:ext cx="9121694" cy="329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665">
                  <a:extLst>
                    <a:ext uri="{9D8B030D-6E8A-4147-A177-3AD203B41FA5}">
                      <a16:colId xmlns:a16="http://schemas.microsoft.com/office/drawing/2014/main" val="3037468608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2993873876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3065606109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3676478337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2215853116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1030705861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2986631005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3307980468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220192693"/>
                    </a:ext>
                  </a:extLst>
                </a:gridCol>
                <a:gridCol w="710781">
                  <a:extLst>
                    <a:ext uri="{9D8B030D-6E8A-4147-A177-3AD203B41FA5}">
                      <a16:colId xmlns:a16="http://schemas.microsoft.com/office/drawing/2014/main" val="332032039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Customer Trends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7022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#s in thousands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2023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51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400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Cost of Subscription (Quarterly)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77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578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Number of Users (Beginning of Period)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15,195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15,573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15,874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16,353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16,198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16,409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16,166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16,803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789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Customer Attrition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  89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200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204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444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2,446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5,000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1,655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1,244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322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833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 Users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      468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501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683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289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2,657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4,908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1,504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1,881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1,965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40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Number of Users (End of Period)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15,573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15,874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16,353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16,198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16,409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16,166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16,803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18,446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040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Change in # of Users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907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3608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Change in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379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301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479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(155)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211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(92)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(151)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637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1,643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872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 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30.5%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876218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1792" y="1403883"/>
            <a:ext cx="109977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Key Takeaways: </a:t>
            </a: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Big Tech Company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increased its subscription cost in Q1 2022.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led to a spike in the number of customers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cancelling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their services; however, the number of new users also increased during this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the company experienced an atypically high churn rate in Q2 2022, this has now decreased to the levels seen before the price increase.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2073"/>
              </p:ext>
            </p:extLst>
          </p:nvPr>
        </p:nvGraphicFramePr>
        <p:xfrm>
          <a:off x="621790" y="1828792"/>
          <a:ext cx="10942024" cy="4438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8442">
                  <a:extLst>
                    <a:ext uri="{9D8B030D-6E8A-4147-A177-3AD203B41FA5}">
                      <a16:colId xmlns:a16="http://schemas.microsoft.com/office/drawing/2014/main" val="3185779846"/>
                    </a:ext>
                  </a:extLst>
                </a:gridCol>
                <a:gridCol w="1444492">
                  <a:extLst>
                    <a:ext uri="{9D8B030D-6E8A-4147-A177-3AD203B41FA5}">
                      <a16:colId xmlns:a16="http://schemas.microsoft.com/office/drawing/2014/main" val="2881269109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3987936871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3183842185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953547697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1287406135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104605220"/>
                    </a:ext>
                  </a:extLst>
                </a:gridCol>
              </a:tblGrid>
              <a:tr h="277387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2020-2024E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499400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Financial Highlights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2020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2023E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2024E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CAGR</a:t>
                      </a:r>
                      <a:endParaRPr lang="en-IN" sz="1200" b="0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656158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Revenues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$19,99,444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$20,78,849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$22,13,089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$22,85,221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$26,28,004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125430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Annual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338406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Operating Income (EBITDA)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$3,71,461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$4,33,616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$3,94,298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$4,80,009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$5,28,010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201051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Annual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332190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$2,47,641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$3,58,136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$3,14,435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$4,08,075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$4,40,721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315635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Annual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545534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 per Share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$12.11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$11.55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$10.11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$13.09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$14.14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10316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Non GAAP Free Cash Flow (FCF) 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$755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-$11,123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$1,13,297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$2,27,248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$2,22,703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176167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202454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Financial Metrics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620030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EBITDA 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529425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 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764747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Debt/EBITDA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2.7x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2.4x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2.5x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2.0x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1.9x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8320502"/>
                  </a:ext>
                </a:extLst>
              </a:tr>
              <a:tr h="277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FCF per Diluted Share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$0.02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-$0.35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$7.18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$7.03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7002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771</Words>
  <Application>Microsoft Office PowerPoint</Application>
  <PresentationFormat>Widescreen</PresentationFormat>
  <Paragraphs>360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EB Garamond</vt:lpstr>
      <vt:lpstr>Calibri</vt:lpstr>
      <vt:lpstr>Office Theme</vt:lpstr>
      <vt:lpstr>BIGTECHCOMPANY</vt:lpstr>
      <vt:lpstr>QUARTERLY PERFORMANCE</vt:lpstr>
      <vt:lpstr>CUSTOMER TRENDS</vt:lpstr>
      <vt:lpstr>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Akash Pandey</cp:lastModifiedBy>
  <cp:revision>3</cp:revision>
  <dcterms:created xsi:type="dcterms:W3CDTF">2023-05-19T18:17:16Z</dcterms:created>
  <dcterms:modified xsi:type="dcterms:W3CDTF">2024-02-08T08:33:41Z</dcterms:modified>
</cp:coreProperties>
</file>