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61" r:id="rId6"/>
    <p:sldId id="259" r:id="rId7"/>
    <p:sldId id="260"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1/4/2023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latin typeface="Times New Roman" panose="02020603050405020304" pitchFamily="18" charset="0"/>
                <a:cs typeface="Times New Roman" panose="02020603050405020304" pitchFamily="18" charset="0"/>
              </a:rPr>
              <a:t>PRESENTATION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ON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EMAIL SPAM CLASSIFIER</a:t>
            </a:r>
            <a:endParaRPr lang="en-IN" sz="2800" dirty="0"/>
          </a:p>
        </p:txBody>
      </p:sp>
      <p:sp>
        <p:nvSpPr>
          <p:cNvPr id="3" name="Subtitle 2"/>
          <p:cNvSpPr>
            <a:spLocks noGrp="1"/>
          </p:cNvSpPr>
          <p:nvPr>
            <p:ph type="subTitle" idx="1"/>
          </p:nvPr>
        </p:nvSpPr>
        <p:spPr>
          <a:xfrm>
            <a:off x="2692398" y="4080293"/>
            <a:ext cx="6815669" cy="898105"/>
          </a:xfrm>
        </p:spPr>
        <p:txBody>
          <a:bodyPr>
            <a:normAutofit lnSpcReduction="10000"/>
          </a:bodyPr>
          <a:lstStyle/>
          <a:p>
            <a:pPr algn="r"/>
            <a:r>
              <a:rPr lang="en-US" sz="2000" dirty="0">
                <a:latin typeface="Times New Roman" panose="02020603050405020304" pitchFamily="18" charset="0"/>
                <a:cs typeface="Times New Roman" panose="02020603050405020304" pitchFamily="18" charset="0"/>
              </a:rPr>
              <a:t>Submitted by:</a:t>
            </a:r>
          </a:p>
          <a:p>
            <a:pPr algn="r"/>
            <a:r>
              <a:rPr lang="en-US" sz="2000" dirty="0" smtClean="0">
                <a:latin typeface="Times New Roman" panose="02020603050405020304" pitchFamily="18" charset="0"/>
                <a:cs typeface="Times New Roman" panose="02020603050405020304" pitchFamily="18" charset="0"/>
              </a:rPr>
              <a:t>AKASH PANDEY</a:t>
            </a:r>
            <a:endParaRPr lang="en-IN" sz="2000" dirty="0">
              <a:latin typeface="Times New Roman" panose="02020603050405020304" pitchFamily="18" charset="0"/>
              <a:cs typeface="Times New Roman" panose="02020603050405020304" pitchFamily="18" charset="0"/>
            </a:endParaRPr>
          </a:p>
          <a:p>
            <a:pPr algn="r"/>
            <a:endParaRPr lang="en-IN" dirty="0"/>
          </a:p>
        </p:txBody>
      </p:sp>
    </p:spTree>
    <p:extLst>
      <p:ext uri="{BB962C8B-B14F-4D97-AF65-F5344CB8AC3E}">
        <p14:creationId xmlns:p14="http://schemas.microsoft.com/office/powerpoint/2010/main" val="2615598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 and Understanding</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sz="2200" dirty="0">
                <a:latin typeface="Times New Roman" panose="02020603050405020304" pitchFamily="18" charset="0"/>
                <a:cs typeface="Times New Roman" panose="02020603050405020304" pitchFamily="18" charset="0"/>
              </a:rPr>
              <a:t>Spam Detector is used to detect unwanted, malicious and virus infected texts and helps to separate them from the </a:t>
            </a:r>
            <a:r>
              <a:rPr lang="en-IN" sz="2200" dirty="0" err="1">
                <a:latin typeface="Times New Roman" panose="02020603050405020304" pitchFamily="18" charset="0"/>
                <a:cs typeface="Times New Roman" panose="02020603050405020304" pitchFamily="18" charset="0"/>
              </a:rPr>
              <a:t>nonspam</a:t>
            </a:r>
            <a:r>
              <a:rPr lang="en-IN" sz="2200" dirty="0">
                <a:latin typeface="Times New Roman" panose="02020603050405020304" pitchFamily="18" charset="0"/>
                <a:cs typeface="Times New Roman" panose="02020603050405020304" pitchFamily="18" charset="0"/>
              </a:rPr>
              <a:t> texts. It uses a binary type of classification containing the labels such as ‘</a:t>
            </a:r>
            <a:r>
              <a:rPr lang="en-IN" sz="2200" b="1" dirty="0">
                <a:latin typeface="Times New Roman" panose="02020603050405020304" pitchFamily="18" charset="0"/>
                <a:cs typeface="Times New Roman" panose="02020603050405020304" pitchFamily="18" charset="0"/>
              </a:rPr>
              <a:t>ham’</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nonspam</a:t>
            </a:r>
            <a:r>
              <a:rPr lang="en-IN" sz="2200" dirty="0">
                <a:latin typeface="Times New Roman" panose="02020603050405020304" pitchFamily="18" charset="0"/>
                <a:cs typeface="Times New Roman" panose="02020603050405020304" pitchFamily="18" charset="0"/>
              </a:rPr>
              <a:t>) and </a:t>
            </a:r>
            <a:r>
              <a:rPr lang="en-IN" sz="2200" b="1" dirty="0">
                <a:latin typeface="Times New Roman" panose="02020603050405020304" pitchFamily="18" charset="0"/>
                <a:cs typeface="Times New Roman" panose="02020603050405020304" pitchFamily="18" charset="0"/>
              </a:rPr>
              <a:t>spam</a:t>
            </a:r>
            <a:r>
              <a:rPr lang="en-IN" sz="2200" dirty="0">
                <a:latin typeface="Times New Roman" panose="02020603050405020304" pitchFamily="18" charset="0"/>
                <a:cs typeface="Times New Roman" panose="02020603050405020304" pitchFamily="18" charset="0"/>
              </a:rPr>
              <a:t>.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 </a:t>
            </a:r>
          </a:p>
          <a:p>
            <a:pPr marL="0" indent="0">
              <a:buNone/>
            </a:pPr>
            <a:r>
              <a:rPr lang="en-IN" sz="2200" dirty="0">
                <a:latin typeface="Times New Roman" panose="02020603050405020304" pitchFamily="18" charset="0"/>
                <a:cs typeface="Times New Roman" panose="02020603050405020304" pitchFamily="18" charset="0"/>
              </a:rPr>
              <a:t>So, we fit the supervised machine learning model on the classification based problem and predict the test data.</a:t>
            </a:r>
          </a:p>
          <a:p>
            <a:pPr marL="0" indent="0">
              <a:buNone/>
            </a:pPr>
            <a:endParaRPr lang="en-IN" dirty="0"/>
          </a:p>
        </p:txBody>
      </p:sp>
    </p:spTree>
    <p:extLst>
      <p:ext uri="{BB962C8B-B14F-4D97-AF65-F5344CB8AC3E}">
        <p14:creationId xmlns:p14="http://schemas.microsoft.com/office/powerpoint/2010/main" val="3177308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EDA Steps and Visualization</a:t>
            </a:r>
            <a:endParaRPr lang="en-IN"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train data there are 5572 rows with 5 columns in dataset.</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There are large number of null values in the three of the columns.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There are two columns of object type, one columns of integer type.</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We visualize the continuous data by distribution plot and categorical data by   countplot.</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Convert object data into float data type by encoding technique.</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Describes the data in statistical terms.</a:t>
            </a:r>
          </a:p>
          <a:p>
            <a:pPr marL="0" indent="0">
              <a:buNone/>
            </a:pP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45273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EDA Steps and Visualization</a:t>
            </a: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Identify the relationship between dependent and independent variable.</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Check skewness on continuous data in the dataset.</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Check the outliers on continuous data in the dataset.</a:t>
            </a:r>
          </a:p>
          <a:p>
            <a:pPr marL="0" indent="0">
              <a:buNone/>
            </a:pPr>
            <a:endParaRPr lang="en-IN" dirty="0"/>
          </a:p>
          <a:p>
            <a:endParaRPr lang="en-IN" dirty="0"/>
          </a:p>
        </p:txBody>
      </p:sp>
    </p:spTree>
    <p:extLst>
      <p:ext uri="{BB962C8B-B14F-4D97-AF65-F5344CB8AC3E}">
        <p14:creationId xmlns:p14="http://schemas.microsoft.com/office/powerpoint/2010/main" val="145324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Steps and Assumptions used to complete the project</a:t>
            </a:r>
            <a:endParaRPr lang="en-IN" dirty="0"/>
          </a:p>
        </p:txBody>
      </p:sp>
      <p:sp>
        <p:nvSpPr>
          <p:cNvPr id="3" name="Content Placeholder 2"/>
          <p:cNvSpPr>
            <a:spLocks noGrp="1"/>
          </p:cNvSpPr>
          <p:nvPr>
            <p:ph idx="1"/>
          </p:nvPr>
        </p:nvSpPr>
        <p:spPr>
          <a:xfrm>
            <a:off x="1295401" y="2941608"/>
            <a:ext cx="9601196" cy="2934259"/>
          </a:xfrm>
        </p:spPr>
        <p:txBody>
          <a:bodyPr/>
          <a:lstStyle/>
          <a:p>
            <a:r>
              <a:rPr lang="en-US" dirty="0">
                <a:latin typeface="Times New Roman" panose="02020603050405020304" pitchFamily="18" charset="0"/>
                <a:cs typeface="Times New Roman" panose="02020603050405020304" pitchFamily="18" charset="0"/>
              </a:rPr>
              <a:t>We have only one column as feature variable, so we add one more column which takes length of the text data.</a:t>
            </a:r>
          </a:p>
          <a:p>
            <a:r>
              <a:rPr lang="en-US" dirty="0">
                <a:latin typeface="Times New Roman" panose="02020603050405020304" pitchFamily="18" charset="0"/>
                <a:cs typeface="Times New Roman" panose="02020603050405020304" pitchFamily="18" charset="0"/>
              </a:rPr>
              <a:t>On studying we get to know that Naïve Bayes is better model for this problem but on my analysis it is not good.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141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Dashboard</a:t>
            </a:r>
            <a:endParaRPr lang="en-IN" dirty="0"/>
          </a:p>
        </p:txBody>
      </p:sp>
      <p:sp>
        <p:nvSpPr>
          <p:cNvPr id="3" name="Content Placeholder 2"/>
          <p:cNvSpPr>
            <a:spLocks noGrp="1"/>
          </p:cNvSpPr>
          <p:nvPr>
            <p:ph idx="1"/>
          </p:nvPr>
        </p:nvSpPr>
        <p:spPr>
          <a:xfrm>
            <a:off x="1295402" y="2496548"/>
            <a:ext cx="9601196" cy="3378041"/>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This is a classification based problem. The data is imbalance, so we check precision and f1 score not an accuracy score. After that </a:t>
            </a:r>
            <a:r>
              <a:rPr lang="en-IN" sz="2200" dirty="0">
                <a:latin typeface="Times New Roman" panose="02020603050405020304" pitchFamily="18" charset="0"/>
                <a:cs typeface="Times New Roman" panose="02020603050405020304" pitchFamily="18" charset="0"/>
              </a:rPr>
              <a:t>splitting the train and test data then we fit the model. The scores we get on fitting the model are:</a:t>
            </a:r>
          </a:p>
          <a:p>
            <a:r>
              <a:rPr lang="en-US" sz="2200" dirty="0">
                <a:latin typeface="Times New Roman" panose="02020603050405020304" pitchFamily="18" charset="0"/>
                <a:cs typeface="Times New Roman" panose="02020603050405020304" pitchFamily="18" charset="0"/>
              </a:rPr>
              <a:t> Logistic Regression:  </a:t>
            </a:r>
          </a:p>
          <a:p>
            <a:pPr marL="0" indent="0">
              <a:buNone/>
            </a:pPr>
            <a:r>
              <a:rPr lang="en-US" sz="2200" dirty="0">
                <a:latin typeface="Times New Roman" panose="02020603050405020304" pitchFamily="18" charset="0"/>
                <a:cs typeface="Times New Roman" panose="02020603050405020304" pitchFamily="18" charset="0"/>
              </a:rPr>
              <a:t>               Precision: 89%                                         f1 score: 93%</a:t>
            </a:r>
          </a:p>
          <a:p>
            <a:r>
              <a:rPr lang="en-US" sz="2200" dirty="0">
                <a:latin typeface="Times New Roman" panose="02020603050405020304" pitchFamily="18" charset="0"/>
                <a:cs typeface="Times New Roman" panose="02020603050405020304" pitchFamily="18" charset="0"/>
              </a:rPr>
              <a:t> K Neighbors Classification: </a:t>
            </a:r>
          </a:p>
          <a:p>
            <a:pPr marL="0" indent="0">
              <a:buNone/>
            </a:pPr>
            <a:r>
              <a:rPr lang="en-US" sz="2200" dirty="0">
                <a:latin typeface="Times New Roman" panose="02020603050405020304" pitchFamily="18" charset="0"/>
                <a:cs typeface="Times New Roman" panose="02020603050405020304" pitchFamily="18" charset="0"/>
              </a:rPr>
              <a:t>               Precision: 96%                                         f1 score : 96%</a:t>
            </a:r>
          </a:p>
          <a:p>
            <a:pPr marL="0" indent="0">
              <a:buNone/>
            </a:pPr>
            <a:endParaRPr lang="en-IN" sz="2200" dirty="0"/>
          </a:p>
        </p:txBody>
      </p:sp>
    </p:spTree>
    <p:extLst>
      <p:ext uri="{BB962C8B-B14F-4D97-AF65-F5344CB8AC3E}">
        <p14:creationId xmlns:p14="http://schemas.microsoft.com/office/powerpoint/2010/main" val="3494582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Dashboard</a:t>
            </a:r>
            <a:endParaRPr lang="en-IN" dirty="0"/>
          </a:p>
        </p:txBody>
      </p:sp>
      <p:sp>
        <p:nvSpPr>
          <p:cNvPr id="3" name="Content Placeholder 2"/>
          <p:cNvSpPr>
            <a:spLocks noGrp="1"/>
          </p:cNvSpPr>
          <p:nvPr>
            <p:ph idx="1"/>
          </p:nvPr>
        </p:nvSpPr>
        <p:spPr>
          <a:xfrm>
            <a:off x="1295401" y="2760452"/>
            <a:ext cx="9601196" cy="3115415"/>
          </a:xfrm>
        </p:spPr>
        <p:txBody>
          <a:bodyPr/>
          <a:lstStyle/>
          <a:p>
            <a:r>
              <a:rPr lang="en-US" sz="2200" dirty="0">
                <a:latin typeface="Times New Roman" panose="02020603050405020304" pitchFamily="18" charset="0"/>
                <a:cs typeface="Times New Roman" panose="02020603050405020304" pitchFamily="18" charset="0"/>
              </a:rPr>
              <a:t>Random Forest Classification: </a:t>
            </a:r>
          </a:p>
          <a:p>
            <a:pPr marL="0" indent="0">
              <a:buNone/>
            </a:pPr>
            <a:r>
              <a:rPr lang="en-US" sz="2200" dirty="0">
                <a:latin typeface="Times New Roman" panose="02020603050405020304" pitchFamily="18" charset="0"/>
                <a:cs typeface="Times New Roman" panose="02020603050405020304" pitchFamily="18" charset="0"/>
              </a:rPr>
              <a:t>               Precision: 96%                                         f1 score : 96%</a:t>
            </a:r>
          </a:p>
          <a:p>
            <a:r>
              <a:rPr lang="en-US" sz="2200" dirty="0" err="1">
                <a:latin typeface="Times New Roman" panose="02020603050405020304" pitchFamily="18" charset="0"/>
                <a:cs typeface="Times New Roman" panose="02020603050405020304" pitchFamily="18" charset="0"/>
              </a:rPr>
              <a:t>MultinomialNB</a:t>
            </a:r>
            <a:r>
              <a:rPr lang="en-US" sz="2200" dirty="0">
                <a:latin typeface="Times New Roman" panose="02020603050405020304" pitchFamily="18" charset="0"/>
                <a:cs typeface="Times New Roman" panose="02020603050405020304" pitchFamily="18" charset="0"/>
              </a:rPr>
              <a:t> Classification: </a:t>
            </a:r>
          </a:p>
          <a:p>
            <a:pPr marL="0" indent="0">
              <a:buNone/>
            </a:pPr>
            <a:r>
              <a:rPr lang="en-US" sz="2200" dirty="0"/>
              <a:t>             </a:t>
            </a:r>
            <a:r>
              <a:rPr lang="en-US" sz="2200" dirty="0">
                <a:latin typeface="Times New Roman" panose="02020603050405020304" pitchFamily="18" charset="0"/>
                <a:cs typeface="Times New Roman" panose="02020603050405020304" pitchFamily="18" charset="0"/>
              </a:rPr>
              <a:t>Precision: 92%                                           f1 score: 76% </a:t>
            </a:r>
          </a:p>
          <a:p>
            <a:pPr marL="0" indent="0">
              <a:buNone/>
            </a:pPr>
            <a:endParaRPr lang="en-IN" dirty="0"/>
          </a:p>
        </p:txBody>
      </p:sp>
    </p:spTree>
    <p:extLst>
      <p:ext uri="{BB962C8B-B14F-4D97-AF65-F5344CB8AC3E}">
        <p14:creationId xmlns:p14="http://schemas.microsoft.com/office/powerpoint/2010/main" val="1667034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Finalized Model</a:t>
            </a:r>
            <a:endParaRPr lang="en-IN" b="1" dirty="0"/>
          </a:p>
        </p:txBody>
      </p:sp>
      <p:sp>
        <p:nvSpPr>
          <p:cNvPr id="3" name="Content Placeholder 2"/>
          <p:cNvSpPr>
            <a:spLocks noGrp="1"/>
          </p:cNvSpPr>
          <p:nvPr>
            <p:ph idx="1"/>
          </p:nvPr>
        </p:nvSpPr>
        <p:spPr>
          <a:xfrm>
            <a:off x="1295401" y="2863970"/>
            <a:ext cx="9601196" cy="3011898"/>
          </a:xfrm>
        </p:spPr>
        <p:txBody>
          <a:bodyPr/>
          <a:lstStyle/>
          <a:p>
            <a:pPr marL="0" indent="0">
              <a:buNone/>
            </a:pPr>
            <a:r>
              <a:rPr lang="en-IN" dirty="0">
                <a:latin typeface="Times New Roman" panose="02020603050405020304" pitchFamily="18" charset="0"/>
                <a:cs typeface="Times New Roman" panose="02020603050405020304" pitchFamily="18" charset="0"/>
              </a:rPr>
              <a:t>Fit some classification models and find the better one. The dataset is imbalanced so we do not check accuracy score. Also calculate confusion metrics, classification report and</a:t>
            </a:r>
            <a:r>
              <a:rPr lang="en-IN" dirty="0"/>
              <a:t> </a:t>
            </a:r>
            <a:r>
              <a:rPr lang="en-IN" dirty="0">
                <a:latin typeface="Times New Roman" panose="02020603050405020304" pitchFamily="18" charset="0"/>
                <a:cs typeface="Times New Roman" panose="02020603050405020304" pitchFamily="18" charset="0"/>
              </a:rPr>
              <a:t>ROC curve to check the better model. So, we get that K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Model as a better model for this problem</a:t>
            </a:r>
            <a:endParaRPr lang="en-IN" dirty="0"/>
          </a:p>
        </p:txBody>
      </p:sp>
    </p:spTree>
    <p:extLst>
      <p:ext uri="{BB962C8B-B14F-4D97-AF65-F5344CB8AC3E}">
        <p14:creationId xmlns:p14="http://schemas.microsoft.com/office/powerpoint/2010/main" val="4124923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p:cNvSpPr>
            <a:spLocks noGrp="1"/>
          </p:cNvSpPr>
          <p:nvPr>
            <p:ph idx="1"/>
          </p:nvPr>
        </p:nvSpPr>
        <p:spPr>
          <a:xfrm>
            <a:off x="1295401" y="2889848"/>
            <a:ext cx="9601196" cy="2986019"/>
          </a:xfrm>
        </p:spPr>
        <p:txBody>
          <a:bodyPr/>
          <a:lstStyle/>
          <a:p>
            <a:pPr marL="0" indent="0">
              <a:buNone/>
            </a:pPr>
            <a:r>
              <a:rPr lang="en-US" dirty="0">
                <a:latin typeface="Times New Roman" panose="02020603050405020304" pitchFamily="18" charset="0"/>
                <a:cs typeface="Times New Roman" panose="02020603050405020304" pitchFamily="18" charset="0"/>
              </a:rPr>
              <a:t>On visualizing the data we see that ham(</a:t>
            </a:r>
            <a:r>
              <a:rPr lang="en-US" dirty="0" err="1">
                <a:latin typeface="Times New Roman" panose="02020603050405020304" pitchFamily="18" charset="0"/>
                <a:cs typeface="Times New Roman" panose="02020603050405020304" pitchFamily="18" charset="0"/>
              </a:rPr>
              <a:t>nonspam</a:t>
            </a:r>
            <a:r>
              <a:rPr lang="en-US" dirty="0">
                <a:latin typeface="Times New Roman" panose="02020603050405020304" pitchFamily="18" charset="0"/>
                <a:cs typeface="Times New Roman" panose="02020603050405020304" pitchFamily="18" charset="0"/>
              </a:rPr>
              <a:t>) is in a large number but spam is very less. On analyzing we see that there are only three columns having higher relation otherwise there are less relation. After that we find Random Forest Model as a better model for this problem. So, we conclude that the SMS of ham(</a:t>
            </a:r>
            <a:r>
              <a:rPr lang="en-US" dirty="0" err="1">
                <a:latin typeface="Times New Roman" panose="02020603050405020304" pitchFamily="18" charset="0"/>
                <a:cs typeface="Times New Roman" panose="02020603050405020304" pitchFamily="18" charset="0"/>
              </a:rPr>
              <a:t>nonspam</a:t>
            </a:r>
            <a:r>
              <a:rPr lang="en-US" dirty="0">
                <a:latin typeface="Times New Roman" panose="02020603050405020304" pitchFamily="18" charset="0"/>
                <a:cs typeface="Times New Roman" panose="02020603050405020304" pitchFamily="18" charset="0"/>
              </a:rPr>
              <a:t>) are precisely 96%.</a:t>
            </a:r>
            <a:endParaRPr lang="en-IN" dirty="0"/>
          </a:p>
        </p:txBody>
      </p:sp>
    </p:spTree>
    <p:extLst>
      <p:ext uri="{BB962C8B-B14F-4D97-AF65-F5344CB8AC3E}">
        <p14:creationId xmlns:p14="http://schemas.microsoft.com/office/powerpoint/2010/main" val="37944292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116</TotalTime>
  <Words>533</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Garamond</vt:lpstr>
      <vt:lpstr>Times New Roman</vt:lpstr>
      <vt:lpstr>Organic</vt:lpstr>
      <vt:lpstr>PRESENTATION  ON EMAIL SPAM CLASSIFIER</vt:lpstr>
      <vt:lpstr>Problem Statement and Understanding</vt:lpstr>
      <vt:lpstr>EDA Steps and Visualization</vt:lpstr>
      <vt:lpstr>EDA Steps and Visualization</vt:lpstr>
      <vt:lpstr>Steps and Assumptions used to complete the project</vt:lpstr>
      <vt:lpstr>Model Dashboard</vt:lpstr>
      <vt:lpstr>Model Dashboard</vt:lpstr>
      <vt:lpstr>Finalized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MALIGNANT COMMENTS CLASSIFIER</dc:title>
  <dc:creator>Dell</dc:creator>
  <cp:lastModifiedBy>MPS Classes</cp:lastModifiedBy>
  <cp:revision>10</cp:revision>
  <dcterms:created xsi:type="dcterms:W3CDTF">2022-11-23T09:09:57Z</dcterms:created>
  <dcterms:modified xsi:type="dcterms:W3CDTF">2023-01-04T16:56:34Z</dcterms:modified>
</cp:coreProperties>
</file>