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359201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7AD470A-7C5D-7715-3778-A465D9F0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9" y="783654"/>
            <a:ext cx="8520602" cy="572701"/>
          </a:xfrm>
        </p:spPr>
        <p:txBody>
          <a:bodyPr>
            <a:normAutofit/>
          </a:bodyPr>
          <a:lstStyle/>
          <a:p>
            <a:r>
              <a:rPr lang="en-US" sz="2000" dirty="0"/>
              <a:t>Identify and Recommend Top 1000 Customer to Target from Datasets</a:t>
            </a:r>
            <a:endParaRPr lang="en-IN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A22523-9A39-8BA6-3629-77099F72DEF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11699" y="1463126"/>
            <a:ext cx="3999902" cy="341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Outline of Problem</a:t>
            </a:r>
          </a:p>
          <a:p>
            <a:r>
              <a:rPr lang="en-US" dirty="0"/>
              <a:t>• Sprocket Central is a company that specializes</a:t>
            </a:r>
          </a:p>
          <a:p>
            <a:r>
              <a:rPr lang="en-US" dirty="0"/>
              <a:t>high-quality bikes and cycling accessories.</a:t>
            </a:r>
          </a:p>
          <a:p>
            <a:r>
              <a:rPr lang="en-US" dirty="0"/>
              <a:t>.Their marketing team is looking to boost business</a:t>
            </a:r>
          </a:p>
          <a:p>
            <a:r>
              <a:rPr lang="en-US" dirty="0"/>
              <a:t>sales by analyzing provided datasets.</a:t>
            </a:r>
          </a:p>
          <a:p>
            <a:r>
              <a:rPr lang="en-US" dirty="0"/>
              <a:t>.Using the 3 datasets provided the aim is to</a:t>
            </a:r>
          </a:p>
          <a:p>
            <a:r>
              <a:rPr lang="en-US" dirty="0"/>
              <a:t>analyze and recommend 1000 customers that</a:t>
            </a:r>
          </a:p>
          <a:p>
            <a:r>
              <a:rPr lang="en-US" dirty="0"/>
              <a:t>Sprocket Central should target to drive higher</a:t>
            </a:r>
          </a:p>
          <a:p>
            <a:r>
              <a:rPr lang="en-US" dirty="0"/>
              <a:t>value for the company.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458806-084D-67F0-FF86-EF4C19FE3227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804377" y="1463126"/>
            <a:ext cx="3999902" cy="341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Contents of Data Analysis</a:t>
            </a:r>
          </a:p>
          <a:p>
            <a:r>
              <a:rPr lang="en-US" dirty="0"/>
              <a:t>+ '</a:t>
            </a:r>
            <a:r>
              <a:rPr lang="en-US" dirty="0" err="1"/>
              <a:t>New'and'Old'Customer</a:t>
            </a:r>
            <a:r>
              <a:rPr lang="en-US" dirty="0"/>
              <a:t> Age Distributions</a:t>
            </a:r>
          </a:p>
          <a:p>
            <a:r>
              <a:rPr lang="en-US" dirty="0"/>
              <a:t>+ Bike related purchases over the last 3 years by gender</a:t>
            </a:r>
          </a:p>
          <a:p>
            <a:r>
              <a:rPr lang="en-US" dirty="0"/>
              <a:t>→ Job industry distributions</a:t>
            </a:r>
          </a:p>
          <a:p>
            <a:r>
              <a:rPr lang="en-US" dirty="0"/>
              <a:t>→ Wealth segmentation by age category</a:t>
            </a:r>
          </a:p>
          <a:p>
            <a:r>
              <a:rPr lang="en-US" dirty="0"/>
              <a:t>Number of cars owned and not owned by state</a:t>
            </a:r>
          </a:p>
          <a:p>
            <a:r>
              <a:rPr lang="en-US" dirty="0"/>
              <a:t>◆ RFM analysis and customer classification</a:t>
            </a:r>
            <a:endParaRPr lang="en-IN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78278" y="78792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and assessment and ‘clean up’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612644"/>
            <a:ext cx="4134600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Key Issues for Data Quality Assessment</a:t>
            </a:r>
          </a:p>
          <a:p>
            <a:r>
              <a:rPr lang="en-US" dirty="0"/>
              <a:t>Accuracy : Correct Values</a:t>
            </a:r>
          </a:p>
          <a:p>
            <a:r>
              <a:rPr lang="en-US" dirty="0"/>
              <a:t>• Completeness: Data Fields with Values</a:t>
            </a:r>
          </a:p>
          <a:p>
            <a:r>
              <a:rPr lang="en-US" dirty="0"/>
              <a:t>• Consistency: Values Free from Contradiction</a:t>
            </a:r>
          </a:p>
          <a:p>
            <a:r>
              <a:rPr lang="en-US" dirty="0"/>
              <a:t>• Currency : Values up to Date</a:t>
            </a:r>
          </a:p>
          <a:p>
            <a:r>
              <a:rPr lang="en-US" dirty="0"/>
              <a:t>• Relevancy : Data items with Value Meta-data</a:t>
            </a:r>
          </a:p>
          <a:p>
            <a:r>
              <a:rPr lang="en-US" dirty="0"/>
              <a:t>Validity : Data Containing Allowable Values</a:t>
            </a:r>
          </a:p>
          <a:p>
            <a:r>
              <a:rPr lang="en-US" dirty="0"/>
              <a:t>.Uniqueness : Records that are Duplicated</a:t>
            </a:r>
          </a:p>
        </p:txBody>
      </p:sp>
      <p:sp>
        <p:nvSpPr>
          <p:cNvPr id="135" name="Place any supporting images, graphs, data or extra text here."/>
          <p:cNvSpPr/>
          <p:nvPr/>
        </p:nvSpPr>
        <p:spPr>
          <a:xfrm>
            <a:off x="4969973" y="3289337"/>
            <a:ext cx="3800704" cy="400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r>
              <a:rPr dirty="0"/>
              <a:t>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705BA9-81DC-5F14-2FA9-DFEC622BB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226853"/>
              </p:ext>
            </p:extLst>
          </p:nvPr>
        </p:nvGraphicFramePr>
        <p:xfrm>
          <a:off x="4830098" y="1283248"/>
          <a:ext cx="4080454" cy="3713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6186">
                  <a:extLst>
                    <a:ext uri="{9D8B030D-6E8A-4147-A177-3AD203B41FA5}">
                      <a16:colId xmlns:a16="http://schemas.microsoft.com/office/drawing/2014/main" val="1200747641"/>
                    </a:ext>
                  </a:extLst>
                </a:gridCol>
                <a:gridCol w="596186">
                  <a:extLst>
                    <a:ext uri="{9D8B030D-6E8A-4147-A177-3AD203B41FA5}">
                      <a16:colId xmlns:a16="http://schemas.microsoft.com/office/drawing/2014/main" val="3030836879"/>
                    </a:ext>
                  </a:extLst>
                </a:gridCol>
                <a:gridCol w="455358">
                  <a:extLst>
                    <a:ext uri="{9D8B030D-6E8A-4147-A177-3AD203B41FA5}">
                      <a16:colId xmlns:a16="http://schemas.microsoft.com/office/drawing/2014/main" val="2043559402"/>
                    </a:ext>
                  </a:extLst>
                </a:gridCol>
                <a:gridCol w="479792">
                  <a:extLst>
                    <a:ext uri="{9D8B030D-6E8A-4147-A177-3AD203B41FA5}">
                      <a16:colId xmlns:a16="http://schemas.microsoft.com/office/drawing/2014/main" val="2153065029"/>
                    </a:ext>
                  </a:extLst>
                </a:gridCol>
                <a:gridCol w="489566">
                  <a:extLst>
                    <a:ext uri="{9D8B030D-6E8A-4147-A177-3AD203B41FA5}">
                      <a16:colId xmlns:a16="http://schemas.microsoft.com/office/drawing/2014/main" val="288683071"/>
                    </a:ext>
                  </a:extLst>
                </a:gridCol>
                <a:gridCol w="731683">
                  <a:extLst>
                    <a:ext uri="{9D8B030D-6E8A-4147-A177-3AD203B41FA5}">
                      <a16:colId xmlns:a16="http://schemas.microsoft.com/office/drawing/2014/main" val="3533350783"/>
                    </a:ext>
                  </a:extLst>
                </a:gridCol>
                <a:gridCol w="731683">
                  <a:extLst>
                    <a:ext uri="{9D8B030D-6E8A-4147-A177-3AD203B41FA5}">
                      <a16:colId xmlns:a16="http://schemas.microsoft.com/office/drawing/2014/main" val="4271747087"/>
                    </a:ext>
                  </a:extLst>
                </a:gridCol>
              </a:tblGrid>
              <a:tr h="24545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Customer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demographic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accuracy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completeness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consistency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currency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relevancy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validity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extLst>
                  <a:ext uri="{0D108BD9-81ED-4DB2-BD59-A6C34878D82A}">
                    <a16:rowId xmlns:a16="http://schemas.microsoft.com/office/drawing/2014/main" val="3095176787"/>
                  </a:ext>
                </a:extLst>
              </a:tr>
              <a:tr h="106953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DOB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inaccurate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Age missing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• Job title: blanks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• Customer id: incomplete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 • Gender: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inconsistency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Deceased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customers: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filter out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• Default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column: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delete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extLst>
                  <a:ext uri="{0D108BD9-81ED-4DB2-BD59-A6C34878D82A}">
                    <a16:rowId xmlns:a16="http://schemas.microsoft.com/office/drawing/2014/main" val="1930048291"/>
                  </a:ext>
                </a:extLst>
              </a:tr>
              <a:tr h="5675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Customer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address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.Customer id: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incomplete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• States: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inconsistency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extLst>
                  <a:ext uri="{0D108BD9-81ED-4DB2-BD59-A6C34878D82A}">
                    <a16:rowId xmlns:a16="http://schemas.microsoft.com/office/drawing/2014/main" val="627693055"/>
                  </a:ext>
                </a:extLst>
              </a:tr>
              <a:tr h="15337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transactions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.Profit: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missing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• Customer id: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incomplete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• Online Order: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blanks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Brand:blanks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.Cancelled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status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order: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filter out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• List price: format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• Product sold date: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format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79" marR="47979" marT="0" marB="0"/>
                </a:tc>
                <a:extLst>
                  <a:ext uri="{0D108BD9-81ED-4DB2-BD59-A6C34878D82A}">
                    <a16:rowId xmlns:a16="http://schemas.microsoft.com/office/drawing/2014/main" val="388531849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302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152986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4" name="Place any supporting images, graphs, data or extra text here."/>
          <p:cNvSpPr/>
          <p:nvPr/>
        </p:nvSpPr>
        <p:spPr>
          <a:xfrm>
            <a:off x="4969973" y="3289336"/>
            <a:ext cx="3800704" cy="400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Shape 89">
            <a:extLst>
              <a:ext uri="{FF2B5EF4-FFF2-40B4-BE49-F238E27FC236}">
                <a16:creationId xmlns:a16="http://schemas.microsoft.com/office/drawing/2014/main" id="{7BBFA131-B27E-F44B-CC24-8757A87EC261}"/>
              </a:ext>
            </a:extLst>
          </p:cNvPr>
          <p:cNvSpPr/>
          <p:nvPr/>
        </p:nvSpPr>
        <p:spPr>
          <a:xfrm>
            <a:off x="196825" y="368417"/>
            <a:ext cx="8565600" cy="40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lIns="91424" tIns="91424" rIns="91424" bIns="91424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dirty="0"/>
              <a:t>t</a:t>
            </a:r>
          </a:p>
        </p:txBody>
      </p:sp>
      <p:sp>
        <p:nvSpPr>
          <p:cNvPr id="4" name="Shape 90">
            <a:extLst>
              <a:ext uri="{FF2B5EF4-FFF2-40B4-BE49-F238E27FC236}">
                <a16:creationId xmlns:a16="http://schemas.microsoft.com/office/drawing/2014/main" id="{4F427AFD-2A35-1066-0F19-E31DE42D819F}"/>
              </a:ext>
            </a:extLst>
          </p:cNvPr>
          <p:cNvSpPr/>
          <p:nvPr/>
        </p:nvSpPr>
        <p:spPr>
          <a:xfrm>
            <a:off x="196825" y="1187742"/>
            <a:ext cx="8565600" cy="40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lIns="91424" tIns="91424" rIns="91424" bIns="91424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5" name="Shape 91">
            <a:extLst>
              <a:ext uri="{FF2B5EF4-FFF2-40B4-BE49-F238E27FC236}">
                <a16:creationId xmlns:a16="http://schemas.microsoft.com/office/drawing/2014/main" id="{3B82398F-76AB-C5BC-783A-254D8BDA9DAA}"/>
              </a:ext>
            </a:extLst>
          </p:cNvPr>
          <p:cNvSpPr/>
          <p:nvPr/>
        </p:nvSpPr>
        <p:spPr>
          <a:xfrm>
            <a:off x="192179" y="2264771"/>
            <a:ext cx="4134600" cy="169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lIns="91424" tIns="91424" rIns="91424" bIns="91424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200" y="847393"/>
            <a:ext cx="3321812" cy="2151919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800" y="2904794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7">
            <a:extLst>
              <a:ext uri="{FF2B5EF4-FFF2-40B4-BE49-F238E27FC236}">
                <a16:creationId xmlns:a16="http://schemas.microsoft.com/office/drawing/2014/main" id="{C11FF7F6-3E28-475C-59A9-E19AE8228538}"/>
              </a:ext>
            </a:extLst>
          </p:cNvPr>
          <p:cNvSpPr/>
          <p:nvPr/>
        </p:nvSpPr>
        <p:spPr>
          <a:xfrm>
            <a:off x="-55602" y="-37628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98">
            <a:extLst>
              <a:ext uri="{FF2B5EF4-FFF2-40B4-BE49-F238E27FC236}">
                <a16:creationId xmlns:a16="http://schemas.microsoft.com/office/drawing/2014/main" id="{5B4399C2-3CBB-8007-6021-7AEC17F2F467}"/>
              </a:ext>
            </a:extLst>
          </p:cNvPr>
          <p:cNvSpPr/>
          <p:nvPr/>
        </p:nvSpPr>
        <p:spPr>
          <a:xfrm>
            <a:off x="196825" y="378367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lIns="91424" tIns="91424" rIns="91424" bIns="91424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2000" dirty="0"/>
              <a:t>Interpretation</a:t>
            </a:r>
            <a:endParaRPr sz="2000" dirty="0"/>
          </a:p>
        </p:txBody>
      </p:sp>
      <p:sp>
        <p:nvSpPr>
          <p:cNvPr id="4" name="Shape 99">
            <a:extLst>
              <a:ext uri="{FF2B5EF4-FFF2-40B4-BE49-F238E27FC236}">
                <a16:creationId xmlns:a16="http://schemas.microsoft.com/office/drawing/2014/main" id="{F7EDDA0C-3EF3-4B62-4775-33A095AB5ED2}"/>
              </a:ext>
            </a:extLst>
          </p:cNvPr>
          <p:cNvSpPr/>
          <p:nvPr/>
        </p:nvSpPr>
        <p:spPr>
          <a:xfrm>
            <a:off x="220400" y="1009743"/>
            <a:ext cx="8565600" cy="40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lIns="91424" tIns="91424" rIns="91424" bIns="91424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industry category</a:t>
            </a:r>
          </a:p>
        </p:txBody>
      </p:sp>
      <p:sp>
        <p:nvSpPr>
          <p:cNvPr id="5" name="Shape 100">
            <a:extLst>
              <a:ext uri="{FF2B5EF4-FFF2-40B4-BE49-F238E27FC236}">
                <a16:creationId xmlns:a16="http://schemas.microsoft.com/office/drawing/2014/main" id="{6EDDF4BD-35C7-17FE-2876-CC9853F485B7}"/>
              </a:ext>
            </a:extLst>
          </p:cNvPr>
          <p:cNvSpPr/>
          <p:nvPr/>
        </p:nvSpPr>
        <p:spPr>
          <a:xfrm>
            <a:off x="220400" y="1543143"/>
            <a:ext cx="2895600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square" lIns="91424" tIns="91424" rIns="91424" bIns="91424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6" name="Note: The data and information in this document is reflective of a hypothetical situation and client. This document is to be used for KPMG Virtual Internship purposes only.">
            <a:extLst>
              <a:ext uri="{FF2B5EF4-FFF2-40B4-BE49-F238E27FC236}">
                <a16:creationId xmlns:a16="http://schemas.microsoft.com/office/drawing/2014/main" id="{1E37D1B1-918D-56B0-435D-041E2FBEA320}"/>
              </a:ext>
            </a:extLst>
          </p:cNvPr>
          <p:cNvSpPr/>
          <p:nvPr/>
        </p:nvSpPr>
        <p:spPr>
          <a:xfrm>
            <a:off x="-55602" y="-17581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200" y="857343"/>
            <a:ext cx="2773703" cy="1758249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097" y="857343"/>
            <a:ext cx="3154703" cy="18061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4FEF4A-6317-4D97-4D61-23D451F2FB96}"/>
              </a:ext>
            </a:extLst>
          </p:cNvPr>
          <p:cNvSpPr/>
          <p:nvPr/>
        </p:nvSpPr>
        <p:spPr>
          <a:xfrm>
            <a:off x="296600" y="3067143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2000" b="1" dirty="0"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699B91-A02B-A212-69C1-7699461B6585}"/>
              </a:ext>
            </a:extLst>
          </p:cNvPr>
          <p:cNvSpPr/>
          <p:nvPr/>
        </p:nvSpPr>
        <p:spPr>
          <a:xfrm>
            <a:off x="144200" y="3448143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/>
          </a:p>
        </p:txBody>
      </p:sp>
      <p:pic>
        <p:nvPicPr>
          <p:cNvPr id="11" name="Picture 1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200" y="2897745"/>
            <a:ext cx="2667000" cy="1630967"/>
          </a:xfrm>
          <a:prstGeom prst="rect">
            <a:avLst/>
          </a:prstGeom>
        </p:spPr>
      </p:pic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200" y="2762343"/>
            <a:ext cx="2652761" cy="175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444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41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endParaRPr dirty="0"/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2051567"/>
            <a:ext cx="4599349" cy="303338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n-lt"/>
              </a:rPr>
              <a:t>All supporting items in that attachment</a:t>
            </a:r>
            <a:r>
              <a:rPr lang="en-US" dirty="0">
                <a:latin typeface="Comic Sans MS" pitchFamily="66" charset="0"/>
              </a:rPr>
              <a:t>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784</Words>
  <Application>Microsoft Office PowerPoint</Application>
  <PresentationFormat>On-screen Show (16:9)</PresentationFormat>
  <Paragraphs>118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Comic Sans MS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Identify and Recommend Top 1000 Customer to Target from Datasets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PANDIT</dc:creator>
  <cp:lastModifiedBy>akash pandit</cp:lastModifiedBy>
  <cp:revision>1</cp:revision>
  <dcterms:modified xsi:type="dcterms:W3CDTF">2022-08-25T22:06:47Z</dcterms:modified>
</cp:coreProperties>
</file>