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13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08.1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6.3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72,'-4'0,"-12"0,-7 0,-4 0,-3 0,0 0,0 0,5 5,7 5,7-2,4-9,5-7,1-8,2-5,0-5,1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6.9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7.31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8.7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 0,'-1'8,"-1"0,1-1,-2 1,1-1,-1 0,-7 13,5-10,-3 8,0-3,0 0,2 1,0 0,0 1,2-1,0 1,-3 25,8 98,-1-126,22-85,-17 20,-2 0,-4-57,0 43,1 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21.3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25.8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1778 0,'187'77,"-134"-58,406 147,13-26,-427-129,1-2,1-1,-1-3,50-1,-64-4,-16 1,1-1,23-4,-35 3,0 0,0 0,-1 0,1-1,-1 0,1 0,-1 0,1 0,-1-1,0 0,0 0,5-5,-3 2,-1 0,0-1,-1 0,0 1,0-1,0-1,-1 1,0 0,0-1,-1 0,0 1,0-1,1-14,-3 18,0-1,1 0,-2 0,1 0,-1 1,1-1,-1 0,0 0,-1 1,1-1,-1 1,0-1,0 1,-1 0,1 0,-1 0,0 0,0 0,0 0,-1 1,1 0,-1 0,-6-5,-3 1,1 1,-2 0,1 0,-1 2,-23-6,-75-7,70 12,-117-8,-219 9,210 6,-18 4,0 8,1 9,1 7,2 9,-272 94,47 17,295-102,-160 96,239-124,1 3,-56 49,76-61,0 1,1 0,1 1,0 0,1 0,0 1,1 0,1 1,-10 25,15-30,-1 1,2-1,-1 1,2 0,-1-1,1 1,1 0,0-1,1 1,0-1,0 1,1-1,0 0,1 0,0 0,1 0,0-1,1 0,-1 0,2 0,-1-1,15 14,-4-5,0-2,2 0,0 0,0-2,2 0,-1-2,2 0,-1-1,35 10,-8-7,0-3,1-2,94 5,154-19,133-35,-321 24,207-61,-297 71,0 0,-1-1,0-1,0 0,-1-1,26-20,-32 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30.3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31.0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55.8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09.3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510 586,'-17'-18,"1"-2,1 0,-23-43,26 41,-2 1,0 0,-31-35,20 29,-26-39,33 41,-1 1,-37-35,2 5,39 37,-1 0,-1 2,-27-20,43 35,1-1,0 1,-1-1,1 1,-1 0,1-1,0 1,-1 0,1-1,-1 1,1 0,-1-1,1 1,-1 0,0 0,1 0,-1 0,1 0,-1 0,1-1,-1 1,1 0,-1 0,0 1,1-1,-1 0,1 0,-1 0,1 0,-1 0,1 1,-1-1,1 0,-1 0,1 1,-1-1,1 0,-1 1,1-1,0 1,-1-1,1 0,0 1,-1-1,1 1,0-1,-1 1,1-1,0 1,0-1,0 1,-1 0,1-1,0 1,0-1,0 1,0-1,0 1,0-1,0 2,0 3,0 0,1-1,-1 1,1 0,2 8,92 303,-87-288,-2 1,-1-1,-1 1,0 47,-1-19,-1-41,1 0,1 0,0-1,8 21,8 27,-15-39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09.80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0.7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1 922,'2'-1,"1"0,-1-1,1 1,-1 0,0-1,1 1,-1-1,0 0,0 0,0 0,0 0,-1 0,1 0,1-4,3-1,51-69,-4-3,70-137,-77 131,111-224,-117 189,-56 163,-92 232,60-162,30-64,-3-1,-2-1,-47 72,59-104,1 1,0 0,1 1,1 0,1 1,-10 32,10-31,0-4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1.1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2.3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567 166,'-18'-1,"-1"-2,0 0,0-1,1-1,-32-13,7 3,-88-33,-33-11,150 56,0 0,1 1,-29 0,42 2,0 0,0 0,0 0,0 0,0 0,0 0,0 0,-1 0,1 0,0 0,0 0,0 1,0-1,0 0,0 0,0 0,0 0,0 0,0 0,-1 0,1 0,0 0,0 0,0 0,0 0,0 0,0 0,0 0,0 1,0-1,0 0,0 0,0 0,0 0,0 0,0 0,0 0,0 0,0 0,0 1,0-1,0 0,0 0,0 0,0 0,0 0,0 0,0 0,0 0,0 0,0 0,0 1,0-1,0 0,0 0,0 0,0 0,0 0,0 0,1 0,-1 0,0 0,8 9,14 11,-19-17,16 10,1 0,0-1,0-1,2-1,-1-1,31 9,13 7,-55-22,-1 1,1-2,-1 1,1-1,0 0,0-1,0 0,0-1,0 0,0-1,0 0,-1 0,1-1,0 0,0-1,-1 0,0-1,18-8,-6 2,-3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2.79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4.9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0,'21'40,"68"149,-73-148,12 57,1 0,-19-76,0 0,2-1,1-1,0 0,20 22,4 7,-5-5,-3 2,26 52,-26-47,-27-48,1 1,-1-1,1 0,0 0,0 0,0 0,0 0,0 0,0-1,1 0,4 2,-8-4,0 0,1 0,-1 0,1 0,-1 0,0 0,1 0,-1 0,0 0,1-1,-1 1,1 0,-1 0,0 0,1-1,-1 1,0 0,0-1,1 1,-1 0,0-1,0 1,1 0,-1-1,0 1,0 0,0-1,0 1,1 0,-1-1,0 1,0-1,0 1,0 0,0-1,0 1,0-1,0 1,0 0,0-1,0 1,-1-1,1 1,0 0,0-1,0 1,0 0,-1-1,-4-22,-65-152,40 104,-35-76,-23-58,45 109,36 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4:53:15.4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eeting-relationship-business-1019875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YCKvM8eZGA?si=QEvUw4VYFg4-4IrO" TargetMode="External"/><Relationship Id="rId2" Type="http://schemas.openxmlformats.org/officeDocument/2006/relationships/hyperlink" Target="https://www.geeksforgeeks.org/opencv-python-program-face-detection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hyperlink" Target="https://www.researchgate.net/publication/326986115_Face_Detection_and_Recognition_Student_Attendance_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image" Target="../media/image11.png"/><Relationship Id="rId3" Type="http://schemas.openxmlformats.org/officeDocument/2006/relationships/hyperlink" Target="https://edri.org/controversial-testing-of-facial-recognition-software-in-germany/" TargetMode="External"/><Relationship Id="rId21" Type="http://schemas.openxmlformats.org/officeDocument/2006/relationships/customXml" Target="../ink/ink12.xml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5.xml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20" Type="http://schemas.openxmlformats.org/officeDocument/2006/relationships/customXml" Target="../ink/ink11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5" Type="http://schemas.openxmlformats.org/officeDocument/2006/relationships/image" Target="../media/image4.png"/><Relationship Id="rId15" Type="http://schemas.openxmlformats.org/officeDocument/2006/relationships/customXml" Target="../ink/ink8.xml"/><Relationship Id="rId23" Type="http://schemas.openxmlformats.org/officeDocument/2006/relationships/image" Target="../media/image10.png"/><Relationship Id="rId28" Type="http://schemas.openxmlformats.org/officeDocument/2006/relationships/customXml" Target="../ink/ink17.xml"/><Relationship Id="rId10" Type="http://schemas.openxmlformats.org/officeDocument/2006/relationships/image" Target="../media/image6.png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customXml" Target="../ink/ink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flectionsofthevoid.com/2018/01/links-of-day-11012018-two-machine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2329-technolog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-285136" y="-310810"/>
            <a:ext cx="12762272" cy="1903273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SISTEC GANDHINAGAR, BHOPAL</a:t>
            </a:r>
            <a:b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64017" y="787908"/>
            <a:ext cx="3463966" cy="442452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</a:t>
            </a: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E83C6-E504-D5A4-A013-40FE0FBF53DD}"/>
              </a:ext>
            </a:extLst>
          </p:cNvPr>
          <p:cNvSpPr txBox="1"/>
          <p:nvPr/>
        </p:nvSpPr>
        <p:spPr>
          <a:xfrm>
            <a:off x="368187" y="2047223"/>
            <a:ext cx="1144191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FACE RECOGNITION ATTENDANCE SYSTEM</a:t>
            </a:r>
            <a:endParaRPr lang="en-IN" sz="3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DEB50-CC1D-6719-4030-E7C8CAB9B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" y="106372"/>
            <a:ext cx="1732177" cy="1630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574DB-C01E-ACC7-C810-2F94BB8F9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827" y="97431"/>
            <a:ext cx="1732177" cy="1630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847205-2FE7-CD05-C378-AEF534767778}"/>
              </a:ext>
            </a:extLst>
          </p:cNvPr>
          <p:cNvSpPr txBox="1"/>
          <p:nvPr/>
        </p:nvSpPr>
        <p:spPr>
          <a:xfrm>
            <a:off x="1233129" y="3382012"/>
            <a:ext cx="928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PROJECT GUIDE :                                                              GROUP MEMBERS :</a:t>
            </a:r>
            <a:endParaRPr lang="en-IN" dirty="0"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823673-C3A9-0EFA-6806-CAD7107DED68}"/>
              </a:ext>
            </a:extLst>
          </p:cNvPr>
          <p:cNvCxnSpPr>
            <a:cxnSpLocks/>
          </p:cNvCxnSpPr>
          <p:nvPr/>
        </p:nvCxnSpPr>
        <p:spPr>
          <a:xfrm>
            <a:off x="1306286" y="3739723"/>
            <a:ext cx="8926285" cy="11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DD2338-DD5D-7208-30F6-3F30CFBC3C0B}"/>
              </a:ext>
            </a:extLst>
          </p:cNvPr>
          <p:cNvSpPr txBox="1"/>
          <p:nvPr/>
        </p:nvSpPr>
        <p:spPr>
          <a:xfrm>
            <a:off x="1233129" y="4101248"/>
            <a:ext cx="344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PROF. BHAVNA SONI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3F5E-0CD7-4407-70C3-B222DB73F320}"/>
              </a:ext>
            </a:extLst>
          </p:cNvPr>
          <p:cNvSpPr txBox="1"/>
          <p:nvPr/>
        </p:nvSpPr>
        <p:spPr>
          <a:xfrm>
            <a:off x="7965635" y="4101248"/>
            <a:ext cx="3456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AAVI AGRAWAL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ADNAN BAIG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AKASH PRAJAPATI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ARHAMA KHAN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AAKASH TIWARI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DIVYA DHANWANI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7D135F44-C454-6047-CE17-0BDC9553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B635AFB3-1ACD-44AC-8702-86B1729DF03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91703-349B-1168-3125-294007284287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C4BE-15B3-8D8C-CB18-C423F56B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9651D-2E9D-948C-1C71-6F6300E1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C5FD6-A3E5-4264-6E76-80F719A0CAD8}"/>
              </a:ext>
            </a:extLst>
          </p:cNvPr>
          <p:cNvSpPr txBox="1"/>
          <p:nvPr/>
        </p:nvSpPr>
        <p:spPr>
          <a:xfrm>
            <a:off x="4744263" y="260826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D52BD-8263-6021-91E9-B72FEC718EE0}"/>
              </a:ext>
            </a:extLst>
          </p:cNvPr>
          <p:cNvSpPr txBox="1"/>
          <p:nvPr/>
        </p:nvSpPr>
        <p:spPr>
          <a:xfrm>
            <a:off x="602489" y="1609259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2D802-72E1-D892-E28A-CEBE7005AA12}"/>
              </a:ext>
            </a:extLst>
          </p:cNvPr>
          <p:cNvSpPr txBox="1"/>
          <p:nvPr/>
        </p:nvSpPr>
        <p:spPr>
          <a:xfrm>
            <a:off x="721783" y="2228671"/>
            <a:ext cx="8635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faster, more reliable way to manage attendance using face recognition.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future scope for improving accuracy and extending functionality.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065A2-68A3-CB6C-661C-4C9194E99364}"/>
              </a:ext>
            </a:extLst>
          </p:cNvPr>
          <p:cNvSpPr txBox="1"/>
          <p:nvPr/>
        </p:nvSpPr>
        <p:spPr>
          <a:xfrm>
            <a:off x="598082" y="3507621"/>
            <a:ext cx="269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42E8B-DBBD-CC39-7D2B-62013DED1577}"/>
              </a:ext>
            </a:extLst>
          </p:cNvPr>
          <p:cNvSpPr txBox="1"/>
          <p:nvPr/>
        </p:nvSpPr>
        <p:spPr>
          <a:xfrm>
            <a:off x="602489" y="4050088"/>
            <a:ext cx="4756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cloud storage for scalability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3D face recognition for better accuracy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D7CB57-D3EC-14C9-0D1A-36C03DC3FADF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630451-30E2-7DEC-2421-DCEE80F3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29" t="11787" b="6751"/>
          <a:stretch/>
        </p:blipFill>
        <p:spPr>
          <a:xfrm>
            <a:off x="7278929" y="3295171"/>
            <a:ext cx="3963071" cy="24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5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F6B39-53BE-1414-BFFE-354B1656A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3FF58F-9928-AD20-F162-BC82E62C1B9A}"/>
              </a:ext>
            </a:extLst>
          </p:cNvPr>
          <p:cNvSpPr txBox="1"/>
          <p:nvPr/>
        </p:nvSpPr>
        <p:spPr>
          <a:xfrm>
            <a:off x="649746" y="2108056"/>
            <a:ext cx="7304551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https://www.geeksforgeeks.org/opencv-python-program-face-detection/</a:t>
            </a:r>
            <a:endParaRPr lang="en-IN" sz="1600" b="1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600" b="1" u="sng" dirty="0">
              <a:solidFill>
                <a:srgbClr val="0000FF"/>
              </a:solidFill>
              <a:latin typeface="Times New Roman" panose="02020603050405020304" pitchFamily="18" charset="0"/>
              <a:ea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hlinkClick r:id="rId3"/>
              </a:rPr>
              <a:t>https://youtu.be/BYCKvM8eZGA?si=QEvUw4VYFg4-4IrO</a:t>
            </a:r>
            <a:endParaRPr lang="en-IN" sz="1600" dirty="0">
              <a:effectLst/>
              <a:latin typeface="Times New Roman" panose="02020603050405020304" pitchFamily="18" charset="0"/>
              <a:ea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600" b="1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6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hlinkClick r:id="rId4"/>
              </a:rPr>
              <a:t>https://www.researchgate.net/publication/326986115_Face_Detection_and_Recognition_Student_Attendance_System</a:t>
            </a:r>
            <a:endParaRPr lang="en-IN" sz="1600" dirty="0">
              <a:effectLst/>
              <a:latin typeface="Times New Roman" panose="02020603050405020304" pitchFamily="18" charset="0"/>
              <a:ea typeface="Consolas" panose="020B0609020204030204" pitchFamily="49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600" b="1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7006E-2341-286A-15C8-D9E7A190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7DD10-2BD5-9FE7-E83B-28A096ED5C0A}"/>
              </a:ext>
            </a:extLst>
          </p:cNvPr>
          <p:cNvSpPr txBox="1"/>
          <p:nvPr/>
        </p:nvSpPr>
        <p:spPr>
          <a:xfrm>
            <a:off x="3312430" y="245833"/>
            <a:ext cx="640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AND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CCF00-14C6-CF4A-6F2B-B6AF0E97134B}"/>
              </a:ext>
            </a:extLst>
          </p:cNvPr>
          <p:cNvSpPr/>
          <p:nvPr/>
        </p:nvSpPr>
        <p:spPr>
          <a:xfrm>
            <a:off x="0" y="6346521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Bureau avec loupe et papeterie | Photo ...">
            <a:extLst>
              <a:ext uri="{FF2B5EF4-FFF2-40B4-BE49-F238E27FC236}">
                <a16:creationId xmlns:a16="http://schemas.microsoft.com/office/drawing/2014/main" id="{B890F541-DF30-BED1-CC79-49406CA7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35" y="2001597"/>
            <a:ext cx="3628772" cy="24147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4CCB5-D920-1BE4-4E3E-0C5940ED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94BDD-B999-98BD-B14F-601C6E57F772}"/>
              </a:ext>
            </a:extLst>
          </p:cNvPr>
          <p:cNvSpPr txBox="1"/>
          <p:nvPr/>
        </p:nvSpPr>
        <p:spPr>
          <a:xfrm>
            <a:off x="555522" y="1160207"/>
            <a:ext cx="110809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is a biometric technology that uses algorithms and machine learning to identify or verify a person by analyzing patterns based on the person's facial features. It involves detecting a human face in an image or video, extracting its unique features (such as eyes, nose, mouth, and their relative positions), and comparing them to a database of known faces to find a match.</a:t>
            </a:r>
          </a:p>
          <a:p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01488-7BF5-687B-29D4-563C535C1773}"/>
              </a:ext>
            </a:extLst>
          </p:cNvPr>
          <p:cNvSpPr txBox="1"/>
          <p:nvPr/>
        </p:nvSpPr>
        <p:spPr>
          <a:xfrm>
            <a:off x="4656566" y="249563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973E4-B31A-4D3A-C0E2-56ABBFDF6FE6}"/>
              </a:ext>
            </a:extLst>
          </p:cNvPr>
          <p:cNvSpPr txBox="1"/>
          <p:nvPr/>
        </p:nvSpPr>
        <p:spPr>
          <a:xfrm>
            <a:off x="555522" y="2572453"/>
            <a:ext cx="602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face recognition in various industries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ED3D9-7597-08B3-FED5-EDB609F9D28C}"/>
              </a:ext>
            </a:extLst>
          </p:cNvPr>
          <p:cNvSpPr txBox="1"/>
          <p:nvPr/>
        </p:nvSpPr>
        <p:spPr>
          <a:xfrm>
            <a:off x="555522" y="3284450"/>
            <a:ext cx="110809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Surveillance: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public safety systems, airports, and security-sensitive zones to identify criminals or track missing persons.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and Customer Service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track customer preferences and deliver personalized experiences in stores or online.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Devices and Authentication: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is integrated into smartphones and laptops to unlock devices, authorize payments, and verify identity.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and Finance: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for secure authentication in banking transactions, reducing the risks of fraud and identity theft.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to monitor patients, track their movements, and even diagnose certain health conditions based on facial expressions.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ED8AD-6CFC-83C6-3B72-FA7556EA1284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C1567-C43D-E162-6DF4-FB794E79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73F4E-9CED-1736-C867-CFE67FAA4439}"/>
              </a:ext>
            </a:extLst>
          </p:cNvPr>
          <p:cNvSpPr txBox="1"/>
          <p:nvPr/>
        </p:nvSpPr>
        <p:spPr>
          <a:xfrm>
            <a:off x="4069195" y="248400"/>
            <a:ext cx="4881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8F89D-87F6-5EC8-0D88-E6BBA0ADD8FF}"/>
              </a:ext>
            </a:extLst>
          </p:cNvPr>
          <p:cNvSpPr txBox="1"/>
          <p:nvPr/>
        </p:nvSpPr>
        <p:spPr>
          <a:xfrm>
            <a:off x="554400" y="1628961"/>
            <a:ext cx="495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with traditional attendance methods: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D3DC8-40E4-D492-85D5-770DECAC2CFC}"/>
              </a:ext>
            </a:extLst>
          </p:cNvPr>
          <p:cNvSpPr txBox="1"/>
          <p:nvPr/>
        </p:nvSpPr>
        <p:spPr>
          <a:xfrm>
            <a:off x="554400" y="2467897"/>
            <a:ext cx="540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and error-prone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of proxies and human manipulation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managing large groups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F9A24-68C4-FB72-32C3-6A52223FEC8B}"/>
              </a:ext>
            </a:extLst>
          </p:cNvPr>
          <p:cNvSpPr txBox="1"/>
          <p:nvPr/>
        </p:nvSpPr>
        <p:spPr>
          <a:xfrm>
            <a:off x="554400" y="3786881"/>
            <a:ext cx="366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automated system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1B760-E19A-D530-4D86-BA4DDD500ABF}"/>
              </a:ext>
            </a:extLst>
          </p:cNvPr>
          <p:cNvSpPr txBox="1"/>
          <p:nvPr/>
        </p:nvSpPr>
        <p:spPr>
          <a:xfrm>
            <a:off x="1006451" y="4552335"/>
            <a:ext cx="322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5C042-7299-3E79-AD33-D26F1140EBA9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ED98F4-51D4-A9F0-260C-1C0E0D7B1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35" y="1963411"/>
            <a:ext cx="2952605" cy="29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CE46F2C-93E8-66C1-A8D7-C1038405C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470" t="-1" r="12367" b="-1981"/>
          <a:stretch/>
        </p:blipFill>
        <p:spPr>
          <a:xfrm>
            <a:off x="7956620" y="2116217"/>
            <a:ext cx="4059399" cy="27612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85F8C-0985-551E-53C3-A459560D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1C44-27BC-1D18-E974-4125918F5E39}"/>
              </a:ext>
            </a:extLst>
          </p:cNvPr>
          <p:cNvSpPr txBox="1"/>
          <p:nvPr/>
        </p:nvSpPr>
        <p:spPr>
          <a:xfrm>
            <a:off x="3253724" y="248400"/>
            <a:ext cx="619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215C7-352D-40F6-FE77-F5FBC3A1A441}"/>
              </a:ext>
            </a:extLst>
          </p:cNvPr>
          <p:cNvSpPr txBox="1"/>
          <p:nvPr/>
        </p:nvSpPr>
        <p:spPr>
          <a:xfrm>
            <a:off x="670029" y="1508367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goal:</a:t>
            </a:r>
            <a:endParaRPr 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EE50F-6015-4171-0FB5-B97F3FE3C7B8}"/>
              </a:ext>
            </a:extLst>
          </p:cNvPr>
          <p:cNvSpPr txBox="1"/>
          <p:nvPr/>
        </p:nvSpPr>
        <p:spPr>
          <a:xfrm>
            <a:off x="1091482" y="2229013"/>
            <a:ext cx="764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active face recognition-based attendance system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that ensures automatic, accurate, and proxy-free attendance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marking.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1061B-2177-860F-6EAF-0C5B481B01F1}"/>
              </a:ext>
            </a:extLst>
          </p:cNvPr>
          <p:cNvSpPr txBox="1"/>
          <p:nvPr/>
        </p:nvSpPr>
        <p:spPr>
          <a:xfrm>
            <a:off x="659826" y="3382551"/>
            <a:ext cx="20942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F7135-70B1-EEFF-5102-B01D7E7860E3}"/>
              </a:ext>
            </a:extLst>
          </p:cNvPr>
          <p:cNvSpPr txBox="1"/>
          <p:nvPr/>
        </p:nvSpPr>
        <p:spPr>
          <a:xfrm>
            <a:off x="670029" y="4081538"/>
            <a:ext cx="65777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face detection and recognition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databases for storing attendance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for easy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EFFBD2-CB80-45FE-1EE8-5346AC63B9AD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02994-7D3A-0F39-F1EE-4C119FF32A3A}"/>
              </a:ext>
            </a:extLst>
          </p:cNvPr>
          <p:cNvSpPr/>
          <p:nvPr/>
        </p:nvSpPr>
        <p:spPr>
          <a:xfrm>
            <a:off x="7776470" y="4186458"/>
            <a:ext cx="471078" cy="4748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2A3596-2948-C175-5316-3BB1F7CDC5E4}"/>
                  </a:ext>
                </a:extLst>
              </p14:cNvPr>
              <p14:cNvContentPartPr/>
              <p14:nvPr/>
            </p14:nvContentPartPr>
            <p14:xfrm>
              <a:off x="7836050" y="494554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2A3596-2948-C175-5316-3BB1F7CDC5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2410" y="48375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C2E1290-F617-EB71-B7BA-F020B75AB0AD}"/>
                  </a:ext>
                </a:extLst>
              </p14:cNvPr>
              <p14:cNvContentPartPr/>
              <p14:nvPr/>
            </p14:nvContentPartPr>
            <p14:xfrm>
              <a:off x="7652810" y="4734588"/>
              <a:ext cx="183600" cy="28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C2E1290-F617-EB71-B7BA-F020B75AB0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8810" y="4626588"/>
                <a:ext cx="2912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BD577E-6D96-E24C-13EC-32E095A38447}"/>
                  </a:ext>
                </a:extLst>
              </p14:cNvPr>
              <p14:cNvContentPartPr/>
              <p14:nvPr/>
            </p14:nvContentPartPr>
            <p14:xfrm>
              <a:off x="7717970" y="503410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BD577E-6D96-E24C-13EC-32E095A384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4330" y="49264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457490-C54E-D1FB-9B3D-20FCA92EF74C}"/>
                  </a:ext>
                </a:extLst>
              </p14:cNvPr>
              <p14:cNvContentPartPr/>
              <p14:nvPr/>
            </p14:nvContentPartPr>
            <p14:xfrm>
              <a:off x="7717970" y="4702548"/>
              <a:ext cx="185760" cy="331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457490-C54E-D1FB-9B3D-20FCA92EF7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4330" y="4594908"/>
                <a:ext cx="29340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A77751-58F0-1E14-9BDF-9065BEF4A809}"/>
                  </a:ext>
                </a:extLst>
              </p14:cNvPr>
              <p14:cNvContentPartPr/>
              <p14:nvPr/>
            </p14:nvContentPartPr>
            <p14:xfrm>
              <a:off x="7757570" y="502402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A77751-58F0-1E14-9BDF-9065BEF4A8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3570" y="49160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5480BAB-73AB-5D8A-D87C-D1499E5D13A5}"/>
                  </a:ext>
                </a:extLst>
              </p14:cNvPr>
              <p14:cNvContentPartPr/>
              <p14:nvPr/>
            </p14:nvContentPartPr>
            <p14:xfrm>
              <a:off x="7553450" y="4964268"/>
              <a:ext cx="204480" cy="60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5480BAB-73AB-5D8A-D87C-D1499E5D13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99810" y="4856268"/>
                <a:ext cx="3121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80C7EA-473E-F8E6-8A30-850D7EC88D1C}"/>
                  </a:ext>
                </a:extLst>
              </p14:cNvPr>
              <p14:cNvContentPartPr/>
              <p14:nvPr/>
            </p14:nvContentPartPr>
            <p14:xfrm>
              <a:off x="7747850" y="500458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80C7EA-473E-F8E6-8A30-850D7EC88D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93850" y="48965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F9C2D2-9F56-2DB7-590D-577FB19ABCBF}"/>
                  </a:ext>
                </a:extLst>
              </p14:cNvPr>
              <p14:cNvContentPartPr/>
              <p14:nvPr/>
            </p14:nvContentPartPr>
            <p14:xfrm>
              <a:off x="7747850" y="5004588"/>
              <a:ext cx="181800" cy="337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F9C2D2-9F56-2DB7-590D-577FB19ABC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93850" y="4896588"/>
                <a:ext cx="2894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3403F45-A3DE-D8DA-33E5-5F246A7D1483}"/>
                  </a:ext>
                </a:extLst>
              </p14:cNvPr>
              <p14:cNvContentPartPr/>
              <p14:nvPr/>
            </p14:nvContentPartPr>
            <p14:xfrm>
              <a:off x="7816610" y="506326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3403F45-A3DE-D8DA-33E5-5F246A7D14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2610" y="49556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4E911D-8FCD-6595-78BD-356C7A4D8673}"/>
                  </a:ext>
                </a:extLst>
              </p14:cNvPr>
              <p14:cNvContentPartPr/>
              <p14:nvPr/>
            </p14:nvContentPartPr>
            <p14:xfrm>
              <a:off x="7735970" y="5037708"/>
              <a:ext cx="81000" cy="3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4E911D-8FCD-6595-78BD-356C7A4D86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81970" y="4929708"/>
                <a:ext cx="1886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8573B3F-0F47-0083-454E-6D3E52BE4D25}"/>
                  </a:ext>
                </a:extLst>
              </p14:cNvPr>
              <p14:cNvContentPartPr/>
              <p14:nvPr/>
            </p14:nvContentPartPr>
            <p14:xfrm>
              <a:off x="7738130" y="5024028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573B3F-0F47-0083-454E-6D3E52BE4D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4130" y="49160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AC62261-9735-DB4A-D63F-EFB3974912B7}"/>
                  </a:ext>
                </a:extLst>
              </p14:cNvPr>
              <p14:cNvContentPartPr/>
              <p14:nvPr/>
            </p14:nvContentPartPr>
            <p14:xfrm>
              <a:off x="7738130" y="5024028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AC62261-9735-DB4A-D63F-EFB3974912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4130" y="49160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8D4DD4-A368-5EDA-DF11-F0D7F78EA360}"/>
                  </a:ext>
                </a:extLst>
              </p14:cNvPr>
              <p14:cNvContentPartPr/>
              <p14:nvPr/>
            </p14:nvContentPartPr>
            <p14:xfrm>
              <a:off x="7707890" y="5024028"/>
              <a:ext cx="30600" cy="144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8D4DD4-A368-5EDA-DF11-F0D7F78EA3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53890" y="4916028"/>
                <a:ext cx="1382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7DA3AF-1621-BC65-DA2F-4E279BDDC807}"/>
                  </a:ext>
                </a:extLst>
              </p14:cNvPr>
              <p14:cNvContentPartPr/>
              <p14:nvPr/>
            </p14:nvContentPartPr>
            <p14:xfrm>
              <a:off x="8160770" y="502402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7DA3AF-1621-BC65-DA2F-4E279BDDC8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6770" y="49160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4BA9D64-B956-4504-51EF-B4C525A8585E}"/>
                  </a:ext>
                </a:extLst>
              </p14:cNvPr>
              <p14:cNvContentPartPr/>
              <p14:nvPr/>
            </p14:nvContentPartPr>
            <p14:xfrm>
              <a:off x="5829410" y="2635068"/>
              <a:ext cx="1241280" cy="502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4BA9D64-B956-4504-51EF-B4C525A8585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75410" y="2527068"/>
                <a:ext cx="134892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2CAF65-34F5-D9A2-7753-C8B3270D5721}"/>
                  </a:ext>
                </a:extLst>
              </p14:cNvPr>
              <p14:cNvContentPartPr/>
              <p14:nvPr/>
            </p14:nvContentPartPr>
            <p14:xfrm>
              <a:off x="7738130" y="497506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2CAF65-34F5-D9A2-7753-C8B3270D57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4130" y="48674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E702252-2317-3939-BFA0-A8D8B7312540}"/>
                  </a:ext>
                </a:extLst>
              </p14:cNvPr>
              <p14:cNvContentPartPr/>
              <p14:nvPr/>
            </p14:nvContentPartPr>
            <p14:xfrm>
              <a:off x="7738130" y="4975068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E702252-2317-3939-BFA0-A8D8B73125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4130" y="48674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297EB1-7089-5B33-EF28-F840E0D50AD9}"/>
                  </a:ext>
                </a:extLst>
              </p14:cNvPr>
              <p14:cNvContentPartPr/>
              <p14:nvPr/>
            </p14:nvContentPartPr>
            <p14:xfrm>
              <a:off x="8435810" y="4227708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297EB1-7089-5B33-EF28-F840E0D50A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1810" y="412006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92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04354-25B3-C7E9-63CC-0EEDB4D5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24651-7687-D668-9804-7F6B272A5AAB}"/>
              </a:ext>
            </a:extLst>
          </p:cNvPr>
          <p:cNvSpPr txBox="1"/>
          <p:nvPr/>
        </p:nvSpPr>
        <p:spPr>
          <a:xfrm>
            <a:off x="2325429" y="250994"/>
            <a:ext cx="7197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FACE RECOGNITION WORKS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ED77F-E300-C1BB-0A7F-0979E501F87B}"/>
              </a:ext>
            </a:extLst>
          </p:cNvPr>
          <p:cNvSpPr txBox="1"/>
          <p:nvPr/>
        </p:nvSpPr>
        <p:spPr>
          <a:xfrm>
            <a:off x="554400" y="1661652"/>
            <a:ext cx="304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 in face recognition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4C6EC-8956-1FA0-93B0-413371579A3B}"/>
              </a:ext>
            </a:extLst>
          </p:cNvPr>
          <p:cNvSpPr txBox="1"/>
          <p:nvPr/>
        </p:nvSpPr>
        <p:spPr>
          <a:xfrm>
            <a:off x="665061" y="2365557"/>
            <a:ext cx="9202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human faces in an image or video stream.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key facial features (e.g., eyes, nose, mouth).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Matching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extracted features to a stored database of faces.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3B557-41B5-8079-23B2-F921A3C037E4}"/>
              </a:ext>
            </a:extLst>
          </p:cNvPr>
          <p:cNvSpPr txBox="1"/>
          <p:nvPr/>
        </p:nvSpPr>
        <p:spPr>
          <a:xfrm>
            <a:off x="554400" y="3864077"/>
            <a:ext cx="2120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1C79A-6814-151E-9351-572431D3068B}"/>
              </a:ext>
            </a:extLst>
          </p:cNvPr>
          <p:cNvSpPr txBox="1"/>
          <p:nvPr/>
        </p:nvSpPr>
        <p:spPr>
          <a:xfrm>
            <a:off x="1075510" y="4519636"/>
            <a:ext cx="7938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neural networks, and machine learning algorithms (e.g., OpenCV, TensorFlow)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82154-449B-6E6C-3911-3C2FFF0B222E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D5D4EC-DFE5-C54F-5904-F453A7489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456" t="3158" r="20230" b="6970"/>
          <a:stretch/>
        </p:blipFill>
        <p:spPr>
          <a:xfrm>
            <a:off x="9241769" y="1072430"/>
            <a:ext cx="2576606" cy="239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6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A668C6-76FA-F522-F9EC-2CE3B4A537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2320" y="1451204"/>
            <a:ext cx="6371372" cy="4312500"/>
          </a:xfrm>
          <a:prstGeom prst="rect">
            <a:avLst/>
          </a:prstGeom>
          <a:effectLst>
            <a:reflection stA="0" endPos="65000" dist="50800" dir="5400000" sy="-100000" algn="bl" rotWithShape="0"/>
            <a:softEdge rad="127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3E714-8D1B-34A2-C4C4-29A0C398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D4F63-8138-08B3-206B-B554B1D13B0F}"/>
              </a:ext>
            </a:extLst>
          </p:cNvPr>
          <p:cNvSpPr txBox="1"/>
          <p:nvPr/>
        </p:nvSpPr>
        <p:spPr>
          <a:xfrm>
            <a:off x="3888437" y="270658"/>
            <a:ext cx="5307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4AB46-59B0-116A-BE4C-6DE6BE06824A}"/>
              </a:ext>
            </a:extLst>
          </p:cNvPr>
          <p:cNvSpPr txBox="1"/>
          <p:nvPr/>
        </p:nvSpPr>
        <p:spPr>
          <a:xfrm>
            <a:off x="714369" y="2119676"/>
            <a:ext cx="389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system: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A8670-5F42-0E7B-1EE2-CFABA56B45D3}"/>
              </a:ext>
            </a:extLst>
          </p:cNvPr>
          <p:cNvSpPr txBox="1"/>
          <p:nvPr/>
        </p:nvSpPr>
        <p:spPr>
          <a:xfrm>
            <a:off x="456077" y="3304273"/>
            <a:ext cx="863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real-time face images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Module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and recognizes faces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Database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attendance records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administrators to manage attendance and records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3F9AA-6985-6DBE-B6F6-6A6A9E4E5105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9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DA73A-37A8-BF3C-7C68-FB5C2E74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53B73-7028-3C9D-73EF-FFCE08D9474D}"/>
              </a:ext>
            </a:extLst>
          </p:cNvPr>
          <p:cNvSpPr txBox="1"/>
          <p:nvPr/>
        </p:nvSpPr>
        <p:spPr>
          <a:xfrm>
            <a:off x="3192963" y="241161"/>
            <a:ext cx="6009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72186-FFFB-D5C6-0C87-C0D8820821C3}"/>
              </a:ext>
            </a:extLst>
          </p:cNvPr>
          <p:cNvSpPr txBox="1"/>
          <p:nvPr/>
        </p:nvSpPr>
        <p:spPr>
          <a:xfrm>
            <a:off x="602489" y="1360346"/>
            <a:ext cx="3049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41DC9-8673-612F-FFD7-04005FCF2505}"/>
              </a:ext>
            </a:extLst>
          </p:cNvPr>
          <p:cNvSpPr txBox="1"/>
          <p:nvPr/>
        </p:nvSpPr>
        <p:spPr>
          <a:xfrm>
            <a:off x="1253216" y="2175160"/>
            <a:ext cx="380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(for face recognition algorithms)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64F4B-2180-31DE-68B5-0FED3D87CA0C}"/>
              </a:ext>
            </a:extLst>
          </p:cNvPr>
          <p:cNvSpPr txBox="1"/>
          <p:nvPr/>
        </p:nvSpPr>
        <p:spPr>
          <a:xfrm>
            <a:off x="554400" y="3028890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frameworks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03C9E-036F-5ED5-8038-31DF01A6703C}"/>
              </a:ext>
            </a:extLst>
          </p:cNvPr>
          <p:cNvSpPr txBox="1"/>
          <p:nvPr/>
        </p:nvSpPr>
        <p:spPr>
          <a:xfrm>
            <a:off x="721783" y="3684230"/>
            <a:ext cx="4690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 (for image processing)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 face detection)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 deep learning models)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B8146-44F2-E23D-2E8E-AE7CB44D5A3C}"/>
              </a:ext>
            </a:extLst>
          </p:cNvPr>
          <p:cNvSpPr txBox="1"/>
          <p:nvPr/>
        </p:nvSpPr>
        <p:spPr>
          <a:xfrm>
            <a:off x="602489" y="5018008"/>
            <a:ext cx="2939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FB375-3BEC-FEF0-0016-478291FB7602}"/>
              </a:ext>
            </a:extLst>
          </p:cNvPr>
          <p:cNvSpPr txBox="1"/>
          <p:nvPr/>
        </p:nvSpPr>
        <p:spPr>
          <a:xfrm>
            <a:off x="1253216" y="5501472"/>
            <a:ext cx="864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laptop/computer with a camera, or Raspberry Pi for a smaller  system.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BAB059-4662-C065-72C9-91108EFA2FF8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645C8-7E65-6B31-F2F0-BDEF781C1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5848" y="2143987"/>
            <a:ext cx="4264430" cy="23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5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2106E-A80D-5CC8-108F-6EC9D9590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92C601-D66D-21F1-B539-4C0F6835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8C14-50B1-162B-0E8E-D4FE24AD500A}"/>
              </a:ext>
            </a:extLst>
          </p:cNvPr>
          <p:cNvSpPr txBox="1"/>
          <p:nvPr/>
        </p:nvSpPr>
        <p:spPr>
          <a:xfrm>
            <a:off x="4172882" y="233473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C6DDB-7C76-2A21-3BB0-F7803E356B69}"/>
              </a:ext>
            </a:extLst>
          </p:cNvPr>
          <p:cNvSpPr txBox="1"/>
          <p:nvPr/>
        </p:nvSpPr>
        <p:spPr>
          <a:xfrm>
            <a:off x="602489" y="1360346"/>
            <a:ext cx="2563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process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ED4D8-D3D9-B4B5-82F3-A0EBB6C0FC34}"/>
              </a:ext>
            </a:extLst>
          </p:cNvPr>
          <p:cNvSpPr txBox="1"/>
          <p:nvPr/>
        </p:nvSpPr>
        <p:spPr>
          <a:xfrm>
            <a:off x="721783" y="1995624"/>
            <a:ext cx="6550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camera input for real-time face detection.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face recognition algorithms to identify registered individuals.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log attendance based on successful recognition.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attendance data in the database.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 can monitor and export the attendance report.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276BE-27F9-538E-363B-71E4E23A063A}"/>
              </a:ext>
            </a:extLst>
          </p:cNvPr>
          <p:cNvSpPr txBox="1"/>
          <p:nvPr/>
        </p:nvSpPr>
        <p:spPr>
          <a:xfrm>
            <a:off x="595808" y="3804791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faced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54B0E-02AF-4E9D-A9E3-A7F2BBFD4A93}"/>
              </a:ext>
            </a:extLst>
          </p:cNvPr>
          <p:cNvSpPr txBox="1"/>
          <p:nvPr/>
        </p:nvSpPr>
        <p:spPr>
          <a:xfrm>
            <a:off x="602489" y="4635401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Lighting and background issues in image capture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accuracy with different face angles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924BBD-36F1-A805-17F8-25588F56A2B9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Graphic 18" descr="Laptop with phone and calculator">
            <a:extLst>
              <a:ext uri="{FF2B5EF4-FFF2-40B4-BE49-F238E27FC236}">
                <a16:creationId xmlns:a16="http://schemas.microsoft.com/office/drawing/2014/main" id="{0A6016DC-F4EE-E909-8B8E-969CF01A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17" t="15013" r="4959" b="12746"/>
          <a:stretch/>
        </p:blipFill>
        <p:spPr>
          <a:xfrm>
            <a:off x="7551523" y="2048485"/>
            <a:ext cx="4080388" cy="323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A41CF-C71A-99C4-44B8-6804B3D2C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0033E-E3B5-D835-0854-E44FD900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3577C-3A05-FAEA-7D1D-5E93949C0640}"/>
              </a:ext>
            </a:extLst>
          </p:cNvPr>
          <p:cNvSpPr txBox="1"/>
          <p:nvPr/>
        </p:nvSpPr>
        <p:spPr>
          <a:xfrm>
            <a:off x="3861923" y="248400"/>
            <a:ext cx="572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SYSTEM 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9A695-5C30-3322-DEBC-7A023768CC2E}"/>
              </a:ext>
            </a:extLst>
          </p:cNvPr>
          <p:cNvSpPr txBox="1"/>
          <p:nvPr/>
        </p:nvSpPr>
        <p:spPr>
          <a:xfrm>
            <a:off x="602489" y="1609259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7AB19-1356-1417-DFC5-B74B5F1BA363}"/>
              </a:ext>
            </a:extLst>
          </p:cNvPr>
          <p:cNvSpPr txBox="1"/>
          <p:nvPr/>
        </p:nvSpPr>
        <p:spPr>
          <a:xfrm>
            <a:off x="721783" y="2228671"/>
            <a:ext cx="43797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time spent on manual attendance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proxy attendance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attendance tracking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data management and reporting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7DF29-B937-24EA-2662-C5E1E9CBC62B}"/>
              </a:ext>
            </a:extLst>
          </p:cNvPr>
          <p:cNvSpPr txBox="1"/>
          <p:nvPr/>
        </p:nvSpPr>
        <p:spPr>
          <a:xfrm>
            <a:off x="602489" y="3967106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90E4A-0BD8-BA44-8540-92C34A9EFCF7}"/>
              </a:ext>
            </a:extLst>
          </p:cNvPr>
          <p:cNvSpPr txBox="1"/>
          <p:nvPr/>
        </p:nvSpPr>
        <p:spPr>
          <a:xfrm>
            <a:off x="721783" y="4540351"/>
            <a:ext cx="5806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struggle with low lighting or extreme facial variations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a good-quality camera for accurate 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0E3A2-BEF2-E909-1AB6-88B6C4CBE046}"/>
              </a:ext>
            </a:extLst>
          </p:cNvPr>
          <p:cNvSpPr/>
          <p:nvPr/>
        </p:nvSpPr>
        <p:spPr>
          <a:xfrm>
            <a:off x="0" y="6356353"/>
            <a:ext cx="12192000" cy="51169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1ECC56-3E6F-5BFD-0AC5-8C169C06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62" y="1953812"/>
            <a:ext cx="3581076" cy="32263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A0DD57-AD38-AF42-C442-6779F07E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72954" y="5097337"/>
            <a:ext cx="1310968" cy="4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2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8670</TotalTime>
  <Words>691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Times New Roman</vt:lpstr>
      <vt:lpstr>TradeGothic</vt:lpstr>
      <vt:lpstr>Wingdings</vt:lpstr>
      <vt:lpstr>Office Theme</vt:lpstr>
      <vt:lpstr>SISTEC GANDHINAGAR, BHOPAL DEPARTMENT OF COMPUTER SCIENCE &amp;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Akash prajapati</cp:lastModifiedBy>
  <cp:revision>193</cp:revision>
  <dcterms:created xsi:type="dcterms:W3CDTF">2013-12-12T18:46:50Z</dcterms:created>
  <dcterms:modified xsi:type="dcterms:W3CDTF">2024-12-19T05:45:29Z</dcterms:modified>
  <cp:category/>
</cp:coreProperties>
</file>