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98" r:id="rId13"/>
    <p:sldId id="26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9" r:id="rId23"/>
    <p:sldId id="308" r:id="rId24"/>
    <p:sldId id="307" r:id="rId25"/>
    <p:sldId id="269" r:id="rId26"/>
    <p:sldId id="270" r:id="rId27"/>
    <p:sldId id="272" r:id="rId28"/>
    <p:sldId id="276" r:id="rId29"/>
    <p:sldId id="277" r:id="rId30"/>
    <p:sldId id="278" r:id="rId31"/>
    <p:sldId id="279" r:id="rId32"/>
    <p:sldId id="280" r:id="rId33"/>
    <p:sldId id="275" r:id="rId34"/>
    <p:sldId id="281" r:id="rId35"/>
    <p:sldId id="282" r:id="rId36"/>
    <p:sldId id="283" r:id="rId37"/>
    <p:sldId id="284" r:id="rId38"/>
    <p:sldId id="273" r:id="rId39"/>
    <p:sldId id="274" r:id="rId40"/>
    <p:sldId id="28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6A8"/>
    <a:srgbClr val="ECED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45" autoAdjust="0"/>
  </p:normalViewPr>
  <p:slideViewPr>
    <p:cSldViewPr>
      <p:cViewPr varScale="1">
        <p:scale>
          <a:sx n="72" d="100"/>
          <a:sy n="72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38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7178-2AE4-4222-83F1-405C3FDC17C8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09CAC-E061-48A7-840B-B6349232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2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client-side script: code runs in browser after page is sent back from server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this code manipulates the page or responds to user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09CAC-E061-48A7-840B-B634923251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30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element on the page has a corresponding DOM object access/modify the attributes of the DOM object with </a:t>
            </a:r>
            <a:r>
              <a:rPr lang="en-US" i="1" dirty="0" err="1"/>
              <a:t>objectName</a:t>
            </a:r>
            <a:r>
              <a:rPr lang="en-US" dirty="0" err="1"/>
              <a:t>.</a:t>
            </a:r>
            <a:r>
              <a:rPr lang="en-US" i="1" dirty="0" err="1"/>
              <a:t>attributeName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span.innerHTML</a:t>
            </a:r>
            <a:r>
              <a:rPr lang="en-US" dirty="0"/>
              <a:t> = </a:t>
            </a:r>
            <a:r>
              <a:rPr lang="en-US" dirty="0" err="1"/>
              <a:t>textBox.value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ways to initialize an array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 property (grows as needed when elements are added)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Reset</a:t>
            </a:r>
            <a:r>
              <a:rPr lang="en-US" baseline="0" dirty="0"/>
              <a:t> is not working here! Debug! test1.html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EDC4B60-7EB2-41AB-BE53-E9D2767C2DE4}" type="datetime1">
              <a:rPr lang="en-US" smtClean="0"/>
              <a:t>1/28/2023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850E2C-696B-40AF-90BF-A6E1C7CCEC7F}" type="datetime1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3CBDBDE2-3115-4468-83A9-EF556315FFEA}" type="datetime1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5AFDEC-079D-404D-BCFF-836CA422FA59}" type="datetime1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DEC47D-3C75-418C-BFDD-01E41E481FF6}" type="datetime1">
              <a:rPr lang="en-US" smtClean="0"/>
              <a:t>1/28/2023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BA73DE-3522-418F-B2DE-5E6AB53789C3}" type="datetime1">
              <a:rPr lang="en-US" smtClean="0"/>
              <a:t>1/28/2023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6E65004-DE67-4E0D-9545-AF4F7A515744}" type="datetime1">
              <a:rPr lang="en-US" smtClean="0"/>
              <a:t>1/28/2023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1DD022-12ED-4DD1-88EF-87D15300C6AD}" type="datetime1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A26A70-4E7E-42D1-8117-16AB4F9ACAAD}" type="datetime1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F77AC9-3067-4A11-A858-493698703076}" type="datetime1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A9945575-E52C-4255-AD08-20196C6B3D71}" type="datetime1">
              <a:rPr lang="en-US" smtClean="0"/>
              <a:t>1/28/2023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6B885B27-225E-44C3-9776-E594FB50B5AD}" type="datetime1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25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vs.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dirty="0"/>
              <a:t>differences:</a:t>
            </a:r>
          </a:p>
          <a:p>
            <a:pPr lvl="1"/>
            <a:r>
              <a:rPr lang="en-US" sz="2800" dirty="0"/>
              <a:t>JS is more object-oriented: </a:t>
            </a:r>
            <a:r>
              <a:rPr lang="en-US" sz="2800" dirty="0" err="1"/>
              <a:t>noun.verb</a:t>
            </a:r>
            <a:r>
              <a:rPr lang="en-US" sz="2800" dirty="0"/>
              <a:t>(), less procedural: verb(noun)</a:t>
            </a:r>
          </a:p>
          <a:p>
            <a:pPr lvl="1"/>
            <a:r>
              <a:rPr lang="en-US" sz="2800" dirty="0"/>
              <a:t>JS focuses on user interfaces and interacting with a document; PHP is geared toward HTML output and file/form processing</a:t>
            </a:r>
          </a:p>
          <a:p>
            <a:pPr lvl="1"/>
            <a:r>
              <a:rPr lang="en-US" sz="2800" dirty="0"/>
              <a:t>JS code runs on the client's browser; PHP code runs on the web server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5610225"/>
            <a:ext cx="1638300" cy="914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0800" y="5816025"/>
            <a:ext cx="1162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JS &lt;3</a:t>
            </a:r>
          </a:p>
        </p:txBody>
      </p:sp>
    </p:spTree>
    <p:extLst>
      <p:ext uri="{BB962C8B-B14F-4D97-AF65-F5344CB8AC3E}">
        <p14:creationId xmlns:p14="http://schemas.microsoft.com/office/powerpoint/2010/main" val="946842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a JavaScript file: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514600"/>
            <a:ext cx="8153400" cy="1219200"/>
          </a:xfrm>
        </p:spPr>
        <p:txBody>
          <a:bodyPr/>
          <a:lstStyle/>
          <a:p>
            <a:r>
              <a:rPr lang="en-US" dirty="0"/>
              <a:t>script tag should be placed in HTML page's head</a:t>
            </a:r>
          </a:p>
          <a:p>
            <a:r>
              <a:rPr lang="en-US" dirty="0"/>
              <a:t>script code is stored in a separate .</a:t>
            </a:r>
            <a:r>
              <a:rPr lang="en-US" dirty="0" err="1"/>
              <a:t>js</a:t>
            </a:r>
            <a:r>
              <a:rPr lang="en-US" dirty="0"/>
              <a:t> file</a:t>
            </a:r>
          </a:p>
          <a:p>
            <a:r>
              <a:rPr lang="en-US" dirty="0"/>
              <a:t>JS code can be placed directly in the HTML file's body or head (like CSS)</a:t>
            </a:r>
          </a:p>
          <a:p>
            <a:pPr lvl="1"/>
            <a:r>
              <a:rPr lang="en-US" dirty="0"/>
              <a:t>but this is bad style (should separate content, presentation, and behavior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752600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="filename" type="text/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"&gt;&lt;/script&gt;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897250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breaks apart a string into an array using a delimiter</a:t>
            </a:r>
          </a:p>
          <a:p>
            <a:pPr lvl="1"/>
            <a:r>
              <a:rPr lang="en-US" dirty="0"/>
              <a:t>can also be used with regular expressions (seen later)</a:t>
            </a:r>
          </a:p>
          <a:p>
            <a:r>
              <a:rPr lang="en-US" dirty="0"/>
              <a:t>join merges an array into a single string, placing a delimiter between them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2666"/>
            <a:ext cx="9144000" cy="451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24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JavaScript statement: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alert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953000"/>
            <a:ext cx="8153400" cy="1219200"/>
          </a:xfrm>
        </p:spPr>
        <p:txBody>
          <a:bodyPr/>
          <a:lstStyle/>
          <a:p>
            <a:r>
              <a:rPr lang="en-US" dirty="0"/>
              <a:t>a JS command that pops up a dialog box with a message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alert("IE6 detected. Suck-mode enabled.");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        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JS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2390775"/>
            <a:ext cx="71532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229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1828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used to programs start with a main method (or implicit main like in PHP)</a:t>
            </a:r>
          </a:p>
          <a:p>
            <a:r>
              <a:rPr lang="en-US" dirty="0"/>
              <a:t>JavaScript programs instead wait for user actions called </a:t>
            </a:r>
            <a:r>
              <a:rPr lang="en-US" i="1" dirty="0"/>
              <a:t>events</a:t>
            </a:r>
            <a:r>
              <a:rPr lang="en-US" dirty="0"/>
              <a:t> and respond to them</a:t>
            </a:r>
          </a:p>
          <a:p>
            <a:r>
              <a:rPr lang="en-US" dirty="0"/>
              <a:t>event-driven programming: writing programs driven by user events</a:t>
            </a:r>
          </a:p>
          <a:p>
            <a:r>
              <a:rPr lang="en-US" dirty="0"/>
              <a:t>Let's write a page with a clickable button that pops up a "Hello, World" window... </a:t>
            </a:r>
          </a:p>
        </p:txBody>
      </p:sp>
    </p:spTree>
    <p:extLst>
      <p:ext uri="{BB962C8B-B14F-4D97-AF65-F5344CB8AC3E}">
        <p14:creationId xmlns:p14="http://schemas.microsoft.com/office/powerpoint/2010/main" val="1565004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133600"/>
            <a:ext cx="8153400" cy="1219200"/>
          </a:xfrm>
        </p:spPr>
        <p:txBody>
          <a:bodyPr/>
          <a:lstStyle/>
          <a:p>
            <a:r>
              <a:rPr lang="en-US" dirty="0"/>
              <a:t>button's text appears inside tag; can also contain images</a:t>
            </a:r>
          </a:p>
          <a:p>
            <a:r>
              <a:rPr lang="en-US" dirty="0"/>
              <a:t>To make a responsive button or other UI control: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/>
              <a:t>choose the control (e.g. button) and event (e.g. mouse 1. click) of interest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/>
              <a:t>write a JavaScript function to run when the event occurs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/>
              <a:t>attach the function to the event on the control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&lt;button&gt;Click me!&lt;/button&gt;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919023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name()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4495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above could be the contents of example.js linked to our HTML page</a:t>
            </a:r>
          </a:p>
          <a:p>
            <a:r>
              <a:rPr lang="en-US" dirty="0"/>
              <a:t>statements placed into functions can be evaluated in response to user events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351074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alert("Hello!");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alert("How are you?");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   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294423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sz="2800" dirty="0"/>
              <a:t>JavaScript functions can be set as event handlers</a:t>
            </a:r>
          </a:p>
          <a:p>
            <a:pPr lvl="1"/>
            <a:r>
              <a:rPr lang="en-US" sz="2400" dirty="0"/>
              <a:t>when you interact with the element, the function will execute</a:t>
            </a:r>
          </a:p>
          <a:p>
            <a:r>
              <a:rPr lang="en-US" sz="2800" dirty="0" err="1"/>
              <a:t>onclick</a:t>
            </a:r>
            <a:r>
              <a:rPr lang="en-US" sz="2800" dirty="0"/>
              <a:t> is just one of many event HTML attributes we'll use</a:t>
            </a:r>
          </a:p>
          <a:p>
            <a:r>
              <a:rPr lang="en-US" sz="2800" dirty="0"/>
              <a:t>but popping up an alert window is disruptive and annoying</a:t>
            </a:r>
          </a:p>
          <a:p>
            <a:pPr lvl="1"/>
            <a:r>
              <a:rPr lang="en-US" sz="2400" dirty="0"/>
              <a:t>A better user experience would be to have the message appear on the page...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&lt;element attributes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="function();"&gt;...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325469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();"&gt;Click me!&lt;/button&gt;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767914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4645152" cy="1219200"/>
          </a:xfrm>
        </p:spPr>
        <p:txBody>
          <a:bodyPr/>
          <a:lstStyle/>
          <a:p>
            <a:r>
              <a:rPr lang="en-US" sz="2800" dirty="0"/>
              <a:t>most JS code manipulates elements on an HTML page</a:t>
            </a:r>
          </a:p>
          <a:p>
            <a:r>
              <a:rPr lang="en-US" sz="2800" dirty="0"/>
              <a:t>we can examine elements' state</a:t>
            </a:r>
          </a:p>
          <a:p>
            <a:pPr lvl="1"/>
            <a:r>
              <a:rPr lang="en-US" sz="2500" dirty="0"/>
              <a:t>e.g. see whether a box is checked</a:t>
            </a:r>
          </a:p>
          <a:p>
            <a:r>
              <a:rPr lang="en-US" sz="2800" dirty="0"/>
              <a:t>we can change state</a:t>
            </a:r>
          </a:p>
          <a:p>
            <a:pPr lvl="1"/>
            <a:r>
              <a:rPr lang="en-US" sz="2500" dirty="0"/>
              <a:t>e.g. insert some new text into a div</a:t>
            </a:r>
          </a:p>
          <a:p>
            <a:r>
              <a:rPr lang="en-US" sz="2800" dirty="0"/>
              <a:t>we can change styles</a:t>
            </a:r>
          </a:p>
          <a:p>
            <a:pPr lvl="1"/>
            <a:r>
              <a:rPr lang="en-US" sz="2500" dirty="0"/>
              <a:t>e.g. make a paragraph red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1771650"/>
            <a:ext cx="411480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617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element objects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219200"/>
            <a:ext cx="8229599" cy="561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81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95486"/>
            <a:ext cx="9144001" cy="52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09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("id");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2286000"/>
            <a:ext cx="81534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();"&gt;Click me!&lt;/button&gt;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&lt;span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id="output"&gt;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replace me&lt;/span&gt;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id="textbox"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type="text" /&gt;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33528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span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("output");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textBox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("textbox");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textbox.style.color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"red";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367419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1447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document.getElementById</a:t>
            </a:r>
            <a:r>
              <a:rPr lang="en-US" dirty="0"/>
              <a:t> returns the DOM object for an element with a given id</a:t>
            </a:r>
          </a:p>
          <a:p>
            <a:r>
              <a:rPr lang="en-US" dirty="0"/>
              <a:t>can change the text inside most elements by setting the </a:t>
            </a:r>
            <a:r>
              <a:rPr lang="en-US" dirty="0" err="1"/>
              <a:t>innerHTML</a:t>
            </a:r>
            <a:r>
              <a:rPr lang="en-US" dirty="0"/>
              <a:t> property</a:t>
            </a:r>
          </a:p>
          <a:p>
            <a:r>
              <a:rPr lang="en-US" dirty="0"/>
              <a:t>can change the text in form controls by setting the value property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490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element style: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element.style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562622"/>
              </p:ext>
            </p:extLst>
          </p:nvPr>
        </p:nvGraphicFramePr>
        <p:xfrm>
          <a:off x="609600" y="2057400"/>
          <a:ext cx="8153400" cy="4053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r>
                        <a:rPr lang="en-US" sz="2400" b="1" dirty="0"/>
                        <a:t>Attribute</a:t>
                      </a:r>
                      <a:endParaRPr lang="en-US" sz="24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Property</a:t>
                      </a:r>
                      <a:r>
                        <a:rPr lang="en-US" sz="2400" b="1" baseline="0" dirty="0"/>
                        <a:t> or style object</a:t>
                      </a:r>
                      <a:endParaRPr lang="en-US" sz="24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/>
                        <a:t>padding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padding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background-color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backgroundColor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border-top-width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borderTopWidth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Font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fontSize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Font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famiy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fontFamily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569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Preetify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1676400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//grab or initialize text here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// font styles added by JS: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text.style.fontSize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"13pt";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text.style.fontFamily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"Comic Sans MS";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text.style.color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"red"; // or pink?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195724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Javascript</a:t>
            </a:r>
            <a:r>
              <a:rPr lang="en-US" dirty="0"/>
              <a:t>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65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124200"/>
            <a:ext cx="8153400" cy="1219200"/>
          </a:xfrm>
        </p:spPr>
        <p:txBody>
          <a:bodyPr/>
          <a:lstStyle/>
          <a:p>
            <a:r>
              <a:rPr lang="en-US" dirty="0"/>
              <a:t>variables are declared with the </a:t>
            </a:r>
            <a:r>
              <a:rPr lang="en-US" dirty="0" err="1"/>
              <a:t>var</a:t>
            </a:r>
            <a:r>
              <a:rPr lang="en-US" dirty="0"/>
              <a:t> keyword (case sensitive)</a:t>
            </a:r>
          </a:p>
          <a:p>
            <a:r>
              <a:rPr lang="en-US" dirty="0"/>
              <a:t>types are not specified, but JS does have types ("loosely typed")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Number, Boolean, String, Array, Object, Function, Null, Undefined</a:t>
            </a:r>
          </a:p>
          <a:p>
            <a:pPr lvl="1"/>
            <a:r>
              <a:rPr lang="en-US" dirty="0"/>
              <a:t>can find out a variable's type by calling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typeof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36933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expression;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221468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clientName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"Connie Client";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age = 32;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weight = 127.4;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407060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dirty="0"/>
              <a:t>integers and real numbers are the same type (no </a:t>
            </a:r>
            <a:r>
              <a:rPr lang="en-US" dirty="0" err="1"/>
              <a:t>int</a:t>
            </a:r>
            <a:r>
              <a:rPr lang="en-US" dirty="0"/>
              <a:t> vs. double)</a:t>
            </a:r>
          </a:p>
          <a:p>
            <a:r>
              <a:rPr lang="en-US" dirty="0"/>
              <a:t>same operators: + - * / % ++ -- = += -= *= /= %=</a:t>
            </a:r>
          </a:p>
          <a:p>
            <a:r>
              <a:rPr lang="en-US" dirty="0"/>
              <a:t>similar precedence to Java</a:t>
            </a:r>
          </a:p>
          <a:p>
            <a:r>
              <a:rPr lang="en-US" dirty="0"/>
              <a:t>many operators auto-convert types: "2" * 3 is 6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enrollment = 99;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medianGrade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2.8;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credits = 5 + 4 + (2 * 3);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379989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dirty="0"/>
              <a:t>identical to Java's comment syntax</a:t>
            </a:r>
          </a:p>
          <a:p>
            <a:r>
              <a:rPr lang="en-US" dirty="0"/>
              <a:t>recall: 4 comment syntaxes</a:t>
            </a:r>
          </a:p>
          <a:p>
            <a:pPr lvl="1"/>
            <a:r>
              <a:rPr lang="en-US" dirty="0"/>
              <a:t>HTML: &lt;!-- comment --&gt;</a:t>
            </a:r>
          </a:p>
          <a:p>
            <a:pPr lvl="1"/>
            <a:r>
              <a:rPr lang="en-US" dirty="0"/>
              <a:t>CSS/JS/PHP: /* comment */</a:t>
            </a:r>
          </a:p>
          <a:p>
            <a:pPr lvl="1"/>
            <a:r>
              <a:rPr lang="en-US" dirty="0"/>
              <a:t>Java/JS/PHP: // comment</a:t>
            </a:r>
          </a:p>
          <a:p>
            <a:pPr lvl="1"/>
            <a:r>
              <a:rPr lang="en-US" dirty="0"/>
              <a:t>PHP: # comment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single-line comment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/* multi-line comment */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954909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Math object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rand1to10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* 10 + 1);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three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2895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methods: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abs, ceil,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floor, log, max, min,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random, round, sin,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tan</a:t>
            </a:r>
          </a:p>
          <a:p>
            <a:r>
              <a:rPr lang="en-US" dirty="0"/>
              <a:t>properties: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E, PI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156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Special values: null and undefined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benson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9;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at this point in the code,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null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benson's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caroline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undefined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			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810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itchFamily="49" charset="0"/>
                <a:cs typeface="Courier New" pitchFamily="49" charset="0"/>
              </a:rPr>
              <a:t>undefined</a:t>
            </a:r>
            <a:r>
              <a:rPr lang="en-US" dirty="0"/>
              <a:t> : has not been declared, does not exist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/>
              <a:t> : exists, but was specifically assigned an empty or null value</a:t>
            </a:r>
          </a:p>
          <a:p>
            <a:r>
              <a:rPr lang="en-US" dirty="0"/>
              <a:t>Why does JavaScript have both of these?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30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client-side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PHP already allows us to create dynamic web pages. Why also use client-side scripting?</a:t>
            </a:r>
          </a:p>
          <a:p>
            <a:r>
              <a:rPr lang="en-US" dirty="0"/>
              <a:t>client-side scripting (JavaScript) benefits:</a:t>
            </a:r>
          </a:p>
          <a:p>
            <a:pPr lvl="1"/>
            <a:r>
              <a:rPr lang="en-US" b="1" dirty="0"/>
              <a:t>usability</a:t>
            </a:r>
            <a:r>
              <a:rPr lang="en-US" dirty="0"/>
              <a:t>: can modify a page without having to post back to the server (faster UI)</a:t>
            </a:r>
          </a:p>
          <a:p>
            <a:pPr lvl="1"/>
            <a:r>
              <a:rPr lang="en-US" b="1" dirty="0"/>
              <a:t>efficiency</a:t>
            </a:r>
            <a:r>
              <a:rPr lang="en-US" dirty="0"/>
              <a:t>: can make small, quick changes to page without waiting for server</a:t>
            </a:r>
          </a:p>
          <a:p>
            <a:pPr lvl="1"/>
            <a:r>
              <a:rPr lang="en-US" b="1" dirty="0"/>
              <a:t>event-driven</a:t>
            </a:r>
            <a:r>
              <a:rPr lang="en-US" dirty="0"/>
              <a:t>: can respond to user actions like clicks and key presses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53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Logical operators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30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62897" y="1752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&lt; &gt;= &lt;= &amp;&amp; || ! == != === !==</a:t>
            </a:r>
          </a:p>
          <a:p>
            <a:r>
              <a:rPr lang="en-US" dirty="0"/>
              <a:t>most logical operators automatically convert types:</a:t>
            </a:r>
          </a:p>
          <a:p>
            <a:pPr lvl="1"/>
            <a:r>
              <a:rPr lang="en-US" dirty="0"/>
              <a:t>5 &lt; "7" is true</a:t>
            </a:r>
          </a:p>
          <a:p>
            <a:pPr lvl="1"/>
            <a:r>
              <a:rPr lang="en-US" dirty="0"/>
              <a:t>42 == 42.0 is true</a:t>
            </a:r>
          </a:p>
          <a:p>
            <a:pPr lvl="1"/>
            <a:r>
              <a:rPr lang="en-US" dirty="0"/>
              <a:t>"5.0" == 5 is true</a:t>
            </a:r>
          </a:p>
          <a:p>
            <a:r>
              <a:rPr lang="en-US" dirty="0"/>
              <a:t>=== and !== are strict equality tests; checks both type and value</a:t>
            </a:r>
          </a:p>
          <a:p>
            <a:pPr lvl="1"/>
            <a:r>
              <a:rPr lang="en-US" dirty="0"/>
              <a:t>"5.0" === 5 is false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858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if/else statement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else if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810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identical structure to Java's if/else statement</a:t>
            </a:r>
          </a:p>
          <a:p>
            <a:r>
              <a:rPr lang="en-US" dirty="0"/>
              <a:t>JavaScript allows almost anything as a condition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934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iLike190M = true;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ieIsGood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"IE6" &gt; 0; //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("web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devevelopment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great") { /* true */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(0) { /* false */ 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		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048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value can be used as a Boolean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falsey</a:t>
            </a:r>
            <a:r>
              <a:rPr lang="en-US" dirty="0"/>
              <a:t>" values: 0, 0.0, </a:t>
            </a:r>
            <a:r>
              <a:rPr lang="en-US" dirty="0" err="1"/>
              <a:t>NaN</a:t>
            </a:r>
            <a:r>
              <a:rPr lang="en-US" dirty="0"/>
              <a:t>, "", null, and undefined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truthy</a:t>
            </a:r>
            <a:r>
              <a:rPr lang="en-US" dirty="0"/>
              <a:t>" values: anything else</a:t>
            </a:r>
          </a:p>
          <a:p>
            <a:r>
              <a:rPr lang="en-US" dirty="0"/>
              <a:t>converting a value into a Boolean explicitly: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boolValue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Boolean(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otherValue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boolValue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!!(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otherValue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436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for loop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dirty="0">
                <a:latin typeface="Courier New" pitchFamily="49" charset="0"/>
                <a:cs typeface="Courier New" pitchFamily="49" charset="0"/>
              </a:rPr>
              <a:t>var sum = 0;</a:t>
            </a:r>
          </a:p>
          <a:p>
            <a:r>
              <a:rPr lang="nn-NO" b="1" dirty="0">
                <a:latin typeface="Courier New" pitchFamily="49" charset="0"/>
                <a:cs typeface="Courier New" pitchFamily="49" charset="0"/>
              </a:rPr>
              <a:t>for (var i = 0; i &lt; 100; i++) {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	sum = sum + i;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}	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0480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s1 = "hello";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s2 = "";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s2 += s1.charAt(i) + s1.charAt(i);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s2 stores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hheelllloo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	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183749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 (same as Java) 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43434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break and continue keywords also behave as in Java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96287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while (condition);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840195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Popup boxes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alert("message"); // message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confirm("message"); // returns true or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prompt("message"); // returns user input string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4924041"/>
            <a:ext cx="4910138" cy="186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461" y="2971800"/>
            <a:ext cx="491353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389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[]; // empty array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[value, value, ..., value]; // pre-filled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name[index] = value; // store element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2990671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ducks = ["Huey", "Dewey", "Louie"];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stooges = [];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stooges[0] = "Larry";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stooges[1] = "Moe";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stooges[4] = "Curly";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stooges[4]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Shemp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5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325369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 = ["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 "Jason"];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a.push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("Brian");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Jason, Brian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a.unshift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("Kelly"); // Kelly,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Jason, Brian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a.pop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// Kelly,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// Jason,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		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array serves as many data structures: list, queue, stack, ...</a:t>
            </a:r>
          </a:p>
          <a:p>
            <a:r>
              <a:rPr lang="en-US" sz="2800" dirty="0"/>
              <a:t>methods: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join, pop, push, reverse, shift, slice, sort, splice,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unshift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/>
              <a:t>push and pop add / remove from back</a:t>
            </a:r>
          </a:p>
          <a:p>
            <a:pPr lvl="1"/>
            <a:r>
              <a:rPr lang="en-US" sz="2400" dirty="0" err="1"/>
              <a:t>unshift</a:t>
            </a:r>
            <a:r>
              <a:rPr lang="en-US" sz="2400" dirty="0"/>
              <a:t> and shift add / remove from front</a:t>
            </a:r>
          </a:p>
          <a:p>
            <a:pPr lvl="1"/>
            <a:r>
              <a:rPr lang="en-US" sz="2400" dirty="0"/>
              <a:t>shift and pop return the element that is removed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633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dirty="0"/>
              <a:t>methods: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charAt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charCodeAt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fromCharCode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lastIndexOf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replace, split, substring,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toLowerCase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toUpperCase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/>
              <a:t>charAt</a:t>
            </a:r>
            <a:r>
              <a:rPr lang="en-US" dirty="0"/>
              <a:t> returns a one-letter String (there is no char type)</a:t>
            </a:r>
          </a:p>
          <a:p>
            <a:r>
              <a:rPr lang="en-US" dirty="0"/>
              <a:t>length property (not a method as in Java)</a:t>
            </a:r>
          </a:p>
          <a:p>
            <a:r>
              <a:rPr lang="en-US" dirty="0"/>
              <a:t>Strings can be specified with "" or ''</a:t>
            </a:r>
          </a:p>
          <a:p>
            <a:r>
              <a:rPr lang="en-US" dirty="0"/>
              <a:t>concatenation with + :</a:t>
            </a:r>
          </a:p>
          <a:p>
            <a:pPr lvl="1"/>
            <a:r>
              <a:rPr lang="en-US" dirty="0"/>
              <a:t>1 + 1 is 2, but "1" + 1 is "11"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 = "Connie Client";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s.substring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s.indexOf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 ")); // "Connie"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// 13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s2 = 'Melvin Merchant';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7722130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More about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219200"/>
          </a:xfrm>
        </p:spPr>
        <p:txBody>
          <a:bodyPr/>
          <a:lstStyle/>
          <a:p>
            <a:r>
              <a:rPr lang="en-US" dirty="0"/>
              <a:t>accessing the letters of a String: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28956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count = 10;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s1 = "" + count; // "10"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s2 = count + " bananas, ah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!"; // "10 bananas, ah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!"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n1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("42 is the answer"); // 42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n2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parseFloat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booyah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5048" y="1447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escape sequences behave as in Java: \' \" \&amp; \n \t \\</a:t>
            </a:r>
          </a:p>
          <a:p>
            <a:r>
              <a:rPr lang="en-US" dirty="0"/>
              <a:t>converting between numbers and Strings: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5256074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firstLetter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s[0]; // fails in IE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firstLetter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s.charAt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(0); // does work in IE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lastLetter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s.charAt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- 1);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415432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client-side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server-side programming (PHP) benefits:</a:t>
            </a:r>
          </a:p>
          <a:p>
            <a:pPr lvl="1"/>
            <a:r>
              <a:rPr lang="en-US" b="1" dirty="0"/>
              <a:t>security</a:t>
            </a:r>
            <a:r>
              <a:rPr lang="en-US" dirty="0"/>
              <a:t>: has access to server's private data; client can't see source code</a:t>
            </a:r>
          </a:p>
          <a:p>
            <a:pPr lvl="1"/>
            <a:r>
              <a:rPr lang="en-US" b="1" dirty="0"/>
              <a:t>compatibility</a:t>
            </a:r>
            <a:r>
              <a:rPr lang="en-US" dirty="0"/>
              <a:t>: not subject to browser compatibility issues</a:t>
            </a:r>
          </a:p>
          <a:p>
            <a:pPr lvl="1"/>
            <a:r>
              <a:rPr lang="en-US" b="1" dirty="0"/>
              <a:t>power</a:t>
            </a:r>
            <a:r>
              <a:rPr lang="en-US" dirty="0"/>
              <a:t>: can write files, open connections to servers, connect to databases, ...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0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strings: split and join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40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 = "the quick brown fox";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s.split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 "); // ["the", "quick", "brown", "fox"]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// ["fox", "brown", "quick", "the"]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a.join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("!"); //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fox!brown!quick!the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breaks apart a string into an array using a delimiter</a:t>
            </a:r>
          </a:p>
          <a:p>
            <a:pPr lvl="1"/>
            <a:r>
              <a:rPr lang="en-US" dirty="0"/>
              <a:t>can also be used with regular expressions (seen later)</a:t>
            </a:r>
          </a:p>
          <a:p>
            <a:r>
              <a:rPr lang="en-US" dirty="0"/>
              <a:t>join merges an array into a single string, placing a delimiter between them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24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lightweight programming language ("scripting language")</a:t>
            </a:r>
          </a:p>
          <a:p>
            <a:pPr lvl="1"/>
            <a:r>
              <a:rPr lang="en-US" dirty="0"/>
              <a:t>used to make web pages interactive</a:t>
            </a:r>
          </a:p>
          <a:p>
            <a:pPr lvl="1"/>
            <a:r>
              <a:rPr lang="en-US" dirty="0"/>
              <a:t>insert dynamic text into HTML (ex: user name)</a:t>
            </a:r>
          </a:p>
          <a:p>
            <a:pPr lvl="1"/>
            <a:r>
              <a:rPr lang="en-US" b="1" dirty="0"/>
              <a:t>react to events </a:t>
            </a:r>
            <a:r>
              <a:rPr lang="en-US" dirty="0"/>
              <a:t>(ex: page load user click)</a:t>
            </a:r>
          </a:p>
          <a:p>
            <a:pPr lvl="1"/>
            <a:r>
              <a:rPr lang="en-US" dirty="0"/>
              <a:t>get information about a user's computer (ex: browser type)</a:t>
            </a:r>
          </a:p>
          <a:p>
            <a:pPr lvl="1"/>
            <a:r>
              <a:rPr lang="en-US" dirty="0"/>
              <a:t>perform calculations on user's computer (ex: form validation)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9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web standard (but not supported identically by all browsers)</a:t>
            </a:r>
          </a:p>
          <a:p>
            <a:r>
              <a:rPr lang="en-US" dirty="0"/>
              <a:t>NOT related to Java other than by name and some syntactic similarities 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6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interpreted, not compiled</a:t>
            </a:r>
          </a:p>
          <a:p>
            <a:r>
              <a:rPr lang="en-US" dirty="0"/>
              <a:t>more relaxed syntax and rules</a:t>
            </a:r>
          </a:p>
          <a:p>
            <a:pPr lvl="1"/>
            <a:r>
              <a:rPr lang="en-US" dirty="0"/>
              <a:t>fewer and "looser" data types</a:t>
            </a:r>
          </a:p>
          <a:p>
            <a:pPr lvl="1"/>
            <a:r>
              <a:rPr lang="en-US" dirty="0"/>
              <a:t>variables don't need to be declared</a:t>
            </a:r>
          </a:p>
          <a:p>
            <a:pPr lvl="1"/>
            <a:r>
              <a:rPr lang="en-US" dirty="0"/>
              <a:t>errors often silent (few exceptions)</a:t>
            </a:r>
          </a:p>
          <a:p>
            <a:r>
              <a:rPr lang="en-US" dirty="0"/>
              <a:t>key construct is the function rather than the class</a:t>
            </a:r>
          </a:p>
          <a:p>
            <a:pPr lvl="1"/>
            <a:r>
              <a:rPr lang="en-US" dirty="0"/>
              <a:t>"first-class" functions are used in many situations</a:t>
            </a:r>
          </a:p>
          <a:p>
            <a:r>
              <a:rPr lang="en-US" dirty="0"/>
              <a:t>contained within a web page and integrates with its HTML/CSS content 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955" y="1524001"/>
            <a:ext cx="168204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33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1"/>
            <a:ext cx="2362200" cy="23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209800"/>
            <a:ext cx="1687753" cy="2628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43200" y="327660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3694" y="327660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=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0800"/>
            <a:ext cx="2553849" cy="191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40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vs.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similarities:</a:t>
            </a:r>
          </a:p>
          <a:p>
            <a:pPr lvl="1"/>
            <a:r>
              <a:rPr lang="en-US" sz="2800" dirty="0"/>
              <a:t>both are interpreted, not compiled</a:t>
            </a:r>
          </a:p>
          <a:p>
            <a:pPr lvl="1"/>
            <a:r>
              <a:rPr lang="en-US" sz="2800" dirty="0"/>
              <a:t>both are relaxed about syntax, rules, and types</a:t>
            </a:r>
          </a:p>
          <a:p>
            <a:pPr lvl="1"/>
            <a:r>
              <a:rPr lang="en-US" sz="2800" dirty="0"/>
              <a:t>both are case-sensitive</a:t>
            </a:r>
          </a:p>
          <a:p>
            <a:pPr lvl="1"/>
            <a:r>
              <a:rPr lang="en-US" sz="2800" dirty="0"/>
              <a:t>both have built-in regular expressions for powerful text processing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59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5005</TotalTime>
  <Words>2849</Words>
  <Application>Microsoft Office PowerPoint</Application>
  <PresentationFormat>On-screen Show (4:3)</PresentationFormat>
  <Paragraphs>370</Paragraphs>
  <Slides>40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Calibri</vt:lpstr>
      <vt:lpstr>Consolas</vt:lpstr>
      <vt:lpstr>Courier New</vt:lpstr>
      <vt:lpstr>Tw Cen MT</vt:lpstr>
      <vt:lpstr>Wingdings</vt:lpstr>
      <vt:lpstr>Wingdings 2</vt:lpstr>
      <vt:lpstr>Theme2</vt:lpstr>
      <vt:lpstr>Intro to Javascript</vt:lpstr>
      <vt:lpstr>Client Side Scripting</vt:lpstr>
      <vt:lpstr>Why use client-side programming?</vt:lpstr>
      <vt:lpstr>Why use client-side programming?</vt:lpstr>
      <vt:lpstr>What is Javascript?</vt:lpstr>
      <vt:lpstr>What is Javascript?</vt:lpstr>
      <vt:lpstr>Javascript vs Java</vt:lpstr>
      <vt:lpstr>Javascript vs Java</vt:lpstr>
      <vt:lpstr>JavaScript vs. PHP</vt:lpstr>
      <vt:lpstr>JavaScript vs. PHP</vt:lpstr>
      <vt:lpstr>Linking to a JavaScript file: script</vt:lpstr>
      <vt:lpstr>Event-driven programming</vt:lpstr>
      <vt:lpstr>A JavaScript statement: alert</vt:lpstr>
      <vt:lpstr>Event-driven programming</vt:lpstr>
      <vt:lpstr>Buttons</vt:lpstr>
      <vt:lpstr>JavaScript functions</vt:lpstr>
      <vt:lpstr>Event handlers</vt:lpstr>
      <vt:lpstr>Document Object Model (DOM)</vt:lpstr>
      <vt:lpstr>DOM element objects</vt:lpstr>
      <vt:lpstr>Accessing elements: document.getElementById</vt:lpstr>
      <vt:lpstr>Accessing elements: document.getElementById</vt:lpstr>
      <vt:lpstr>Changing element style: element.style</vt:lpstr>
      <vt:lpstr>Preetify</vt:lpstr>
      <vt:lpstr>More Javascript Syntax</vt:lpstr>
      <vt:lpstr>Variables</vt:lpstr>
      <vt:lpstr>Number type</vt:lpstr>
      <vt:lpstr>Comments (same as Java)</vt:lpstr>
      <vt:lpstr> Math object</vt:lpstr>
      <vt:lpstr> Special values: null and undefined</vt:lpstr>
      <vt:lpstr> Logical operators</vt:lpstr>
      <vt:lpstr> if/else statement (same as Java)</vt:lpstr>
      <vt:lpstr>Boolean type</vt:lpstr>
      <vt:lpstr> for loop (same as Java)</vt:lpstr>
      <vt:lpstr>while loops (same as Java) </vt:lpstr>
      <vt:lpstr>Popup boxes</vt:lpstr>
      <vt:lpstr>Arrays</vt:lpstr>
      <vt:lpstr>Array methods</vt:lpstr>
      <vt:lpstr>String type</vt:lpstr>
      <vt:lpstr> More about String</vt:lpstr>
      <vt:lpstr>Splitting strings: split and join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Javascript</dc:title>
  <dc:creator>Xenia Mountrouidou</dc:creator>
  <cp:lastModifiedBy>DELL</cp:lastModifiedBy>
  <cp:revision>88</cp:revision>
  <dcterms:created xsi:type="dcterms:W3CDTF">2011-09-04T19:18:10Z</dcterms:created>
  <dcterms:modified xsi:type="dcterms:W3CDTF">2023-01-28T17:02:15Z</dcterms:modified>
</cp:coreProperties>
</file>