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677bfc61a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677bfc61a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677bfc61a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677bfc61a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677bfc61a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677bfc61a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677bfc61a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677bfc61a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677bfc61a_5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677bfc61a_5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677bfc61a_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677bfc61a_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677bfc61a_5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677bfc61a_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677bfc61a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677bfc61a_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677bfc61a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677bfc61a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677bfc61a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677bfc61a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677bfc61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677bfc61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677bfc61a_5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677bfc61a_5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677bfc61a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677bfc61a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677bfc61a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677bfc61a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677bfc4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677bfc4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677bfc61a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677bfc61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677bfc61a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677bfc61a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677bfc61a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677bfc61a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677bfc61a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677bfc61a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677bfc61a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677bfc61a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677bfc61a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677bfc61a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578250" y="530700"/>
            <a:ext cx="6086100" cy="2238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u="sng">
                <a:solidFill>
                  <a:srgbClr val="93C47D"/>
                </a:solidFill>
              </a:rPr>
              <a:t>CAPSTONE PROJECT</a:t>
            </a:r>
            <a:endParaRPr b="1" u="sng">
              <a:solidFill>
                <a:srgbClr val="93C47D"/>
              </a:solidFill>
            </a:endParaRPr>
          </a:p>
          <a:p>
            <a:pPr indent="0" lvl="0" marL="0" rtl="0" algn="ctr">
              <a:spcBef>
                <a:spcPts val="0"/>
              </a:spcBef>
              <a:spcAft>
                <a:spcPts val="0"/>
              </a:spcAft>
              <a:buNone/>
            </a:pPr>
            <a:r>
              <a:rPr lang="en-GB"/>
              <a:t>PLAY STORE APP REVIEW ANALYSIS</a:t>
            </a:r>
            <a:endParaRPr/>
          </a:p>
        </p:txBody>
      </p:sp>
      <p:sp>
        <p:nvSpPr>
          <p:cNvPr id="64" name="Google Shape;64;p13"/>
          <p:cNvSpPr txBox="1"/>
          <p:nvPr>
            <p:ph idx="1" type="subTitle"/>
          </p:nvPr>
        </p:nvSpPr>
        <p:spPr>
          <a:xfrm>
            <a:off x="1680302" y="32025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AKASH RAJ 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Rating for each Genre</a:t>
            </a:r>
            <a:endParaRPr/>
          </a:p>
        </p:txBody>
      </p:sp>
      <p:sp>
        <p:nvSpPr>
          <p:cNvPr id="118" name="Google Shape;118;p22"/>
          <p:cNvSpPr txBox="1"/>
          <p:nvPr>
            <p:ph idx="1" type="body"/>
          </p:nvPr>
        </p:nvSpPr>
        <p:spPr>
          <a:xfrm>
            <a:off x="316450" y="1408350"/>
            <a:ext cx="8368200" cy="3622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mean rating for each genre is compared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Comics and Creativity , Board and brain games are two genres that has high mean rating.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Parenting and brain game genre has the lowest rating.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The graph has 4 non joining points.It shows the presence of null values</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68350" y="867450"/>
            <a:ext cx="8999450" cy="341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Number of apps in each Category</a:t>
            </a:r>
            <a:endParaRPr/>
          </a:p>
        </p:txBody>
      </p:sp>
      <p:sp>
        <p:nvSpPr>
          <p:cNvPr id="129" name="Google Shape;129;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apps developed will be more in the category which is common to all age and gender classifications.</a:t>
            </a:r>
            <a:endParaRPr/>
          </a:p>
          <a:p>
            <a:pPr indent="0" lvl="0" marL="0" rtl="0" algn="l">
              <a:spcBef>
                <a:spcPts val="1200"/>
              </a:spcBef>
              <a:spcAft>
                <a:spcPts val="0"/>
              </a:spcAft>
              <a:buNone/>
            </a:pPr>
            <a:r>
              <a:rPr lang="en-GB"/>
              <a:t>Dating apps will be used by matured people.</a:t>
            </a:r>
            <a:endParaRPr/>
          </a:p>
          <a:p>
            <a:pPr indent="0" lvl="0" marL="0" rtl="0" algn="l">
              <a:spcBef>
                <a:spcPts val="1200"/>
              </a:spcBef>
              <a:spcAft>
                <a:spcPts val="0"/>
              </a:spcAft>
              <a:buNone/>
            </a:pPr>
            <a:r>
              <a:rPr lang="en-GB"/>
              <a:t>Beauty apps will be more used by females.</a:t>
            </a:r>
            <a:endParaRPr/>
          </a:p>
          <a:p>
            <a:pPr indent="0" lvl="0" marL="0" rtl="0" algn="l">
              <a:spcBef>
                <a:spcPts val="1200"/>
              </a:spcBef>
              <a:spcAft>
                <a:spcPts val="0"/>
              </a:spcAft>
              <a:buNone/>
            </a:pPr>
            <a:r>
              <a:rPr lang="en-GB"/>
              <a:t>From graph Beauty,Comics and Parenting has the minimum number of apps while Family has the most number of apps.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302575" y="418425"/>
            <a:ext cx="8616126" cy="4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Translated Review for each sentiment</a:t>
            </a:r>
            <a:endParaRPr/>
          </a:p>
        </p:txBody>
      </p:sp>
      <p:sp>
        <p:nvSpPr>
          <p:cNvPr id="140" name="Google Shape;140;p26"/>
          <p:cNvSpPr txBox="1"/>
          <p:nvPr>
            <p:ph idx="1" type="body"/>
          </p:nvPr>
        </p:nvSpPr>
        <p:spPr>
          <a:xfrm>
            <a:off x="387900" y="1489825"/>
            <a:ext cx="8057700" cy="1398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Positive,Negative and Neutral are the different sentiments.</a:t>
            </a:r>
            <a:endParaRPr/>
          </a:p>
          <a:p>
            <a:pPr indent="0" lvl="0" marL="0" rtl="0" algn="l">
              <a:spcBef>
                <a:spcPts val="1200"/>
              </a:spcBef>
              <a:spcAft>
                <a:spcPts val="0"/>
              </a:spcAft>
              <a:buNone/>
            </a:pPr>
            <a:r>
              <a:rPr lang="en-GB"/>
              <a:t>From the boxplot, we can see that the minimum value is the neutral sentiment.</a:t>
            </a:r>
            <a:endParaRPr/>
          </a:p>
          <a:p>
            <a:pPr indent="0" lvl="0" marL="0" rtl="0" algn="l">
              <a:spcBef>
                <a:spcPts val="1200"/>
              </a:spcBef>
              <a:spcAft>
                <a:spcPts val="1200"/>
              </a:spcAft>
              <a:buNone/>
            </a:pPr>
            <a:r>
              <a:rPr lang="en-GB"/>
              <a:t>The </a:t>
            </a:r>
            <a:r>
              <a:rPr lang="en-GB"/>
              <a:t>maximum</a:t>
            </a:r>
            <a:r>
              <a:rPr lang="en-GB"/>
              <a:t> value is the positive sentiment while middle line is the negative sentiment</a:t>
            </a:r>
            <a:endParaRPr/>
          </a:p>
        </p:txBody>
      </p:sp>
      <p:pic>
        <p:nvPicPr>
          <p:cNvPr id="141" name="Google Shape;141;p26"/>
          <p:cNvPicPr preferRelativeResize="0"/>
          <p:nvPr/>
        </p:nvPicPr>
        <p:blipFill>
          <a:blip r:embed="rId3">
            <a:alphaModFix/>
          </a:blip>
          <a:stretch>
            <a:fillRect/>
          </a:stretch>
        </p:blipFill>
        <p:spPr>
          <a:xfrm>
            <a:off x="91850" y="3116050"/>
            <a:ext cx="8980725" cy="188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87900" y="3843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Size and Price </a:t>
            </a:r>
            <a:endParaRPr/>
          </a:p>
        </p:txBody>
      </p:sp>
      <p:sp>
        <p:nvSpPr>
          <p:cNvPr id="147" name="Google Shape;147;p27"/>
          <p:cNvSpPr txBox="1"/>
          <p:nvPr>
            <p:ph idx="1" type="body"/>
          </p:nvPr>
        </p:nvSpPr>
        <p:spPr>
          <a:xfrm>
            <a:off x="387900" y="1489825"/>
            <a:ext cx="4474500" cy="365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Jointplot consist of 3 plots where outer bars represent the distribution of </a:t>
            </a:r>
            <a:r>
              <a:rPr lang="en-GB"/>
              <a:t>independent</a:t>
            </a:r>
            <a:r>
              <a:rPr lang="en-GB"/>
              <a:t> variables x and y.Inside is a bivariate graph which shows the how y varies with x.</a:t>
            </a:r>
            <a:endParaRPr/>
          </a:p>
          <a:p>
            <a:pPr indent="0" lvl="0" marL="0" rtl="0" algn="l">
              <a:spcBef>
                <a:spcPts val="1200"/>
              </a:spcBef>
              <a:spcAft>
                <a:spcPts val="0"/>
              </a:spcAft>
              <a:buNone/>
            </a:pPr>
            <a:r>
              <a:rPr lang="en-GB"/>
              <a:t>Size and price are not proportional  to each other.</a:t>
            </a:r>
            <a:endParaRPr/>
          </a:p>
          <a:p>
            <a:pPr indent="0" lvl="0" marL="0" rtl="0" algn="l">
              <a:spcBef>
                <a:spcPts val="1200"/>
              </a:spcBef>
              <a:spcAft>
                <a:spcPts val="0"/>
              </a:spcAft>
              <a:buNone/>
            </a:pPr>
            <a:r>
              <a:rPr lang="en-GB"/>
              <a:t>From graph ,the paid apps have </a:t>
            </a:r>
            <a:r>
              <a:rPr lang="en-GB"/>
              <a:t>comparatively</a:t>
            </a:r>
            <a:r>
              <a:rPr lang="en-GB"/>
              <a:t> low size.</a:t>
            </a:r>
            <a:endParaRPr/>
          </a:p>
          <a:p>
            <a:pPr indent="0" lvl="0" marL="0" rtl="0" algn="l">
              <a:spcBef>
                <a:spcPts val="1200"/>
              </a:spcBef>
              <a:spcAft>
                <a:spcPts val="0"/>
              </a:spcAft>
              <a:buNone/>
            </a:pPr>
            <a:r>
              <a:rPr lang="en-GB"/>
              <a:t>Apps that have high size are free.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4862525" y="1489825"/>
            <a:ext cx="4316850" cy="3655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Correlation heatmap analysis</a:t>
            </a:r>
            <a:endParaRPr/>
          </a:p>
        </p:txBody>
      </p:sp>
      <p:sp>
        <p:nvSpPr>
          <p:cNvPr id="154" name="Google Shape;154;p28"/>
          <p:cNvSpPr txBox="1"/>
          <p:nvPr>
            <p:ph idx="1" type="body"/>
          </p:nvPr>
        </p:nvSpPr>
        <p:spPr>
          <a:xfrm>
            <a:off x="479400" y="1489825"/>
            <a:ext cx="8125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is used to find the pairwise correlation of all columns in the Pandas Dataframe.</a:t>
            </a:r>
            <a:endParaRPr/>
          </a:p>
          <a:p>
            <a:pPr indent="0" lvl="0" marL="0" rtl="0" algn="l">
              <a:spcBef>
                <a:spcPts val="1200"/>
              </a:spcBef>
              <a:spcAft>
                <a:spcPts val="0"/>
              </a:spcAft>
              <a:buNone/>
            </a:pPr>
            <a:r>
              <a:rPr lang="en-GB"/>
              <a:t>The value of most positively correlated value is 1 while most negatively correlated value is -1.</a:t>
            </a:r>
            <a:endParaRPr/>
          </a:p>
          <a:p>
            <a:pPr indent="0" lvl="0" marL="0" rtl="0" algn="l">
              <a:spcBef>
                <a:spcPts val="1200"/>
              </a:spcBef>
              <a:spcAft>
                <a:spcPts val="0"/>
              </a:spcAft>
              <a:buNone/>
            </a:pPr>
            <a:r>
              <a:rPr lang="en-GB"/>
              <a:t>From heatmap, we see that reviews and installs  are positively correlated which is denoted in orange squares.</a:t>
            </a:r>
            <a:endParaRPr/>
          </a:p>
          <a:p>
            <a:pPr indent="0" lvl="0" marL="0" rtl="0" algn="l">
              <a:spcBef>
                <a:spcPts val="1200"/>
              </a:spcBef>
              <a:spcAft>
                <a:spcPts val="1200"/>
              </a:spcAft>
              <a:buNone/>
            </a:pPr>
            <a:r>
              <a:rPr lang="en-GB"/>
              <a:t>Price is negatively correlated with all the columns thus having negative values.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2132950" y="2165425"/>
            <a:ext cx="4569950" cy="2937250"/>
          </a:xfrm>
          <a:prstGeom prst="rect">
            <a:avLst/>
          </a:prstGeom>
          <a:noFill/>
          <a:ln>
            <a:noFill/>
          </a:ln>
        </p:spPr>
      </p:pic>
      <p:pic>
        <p:nvPicPr>
          <p:cNvPr id="160" name="Google Shape;160;p29"/>
          <p:cNvPicPr preferRelativeResize="0"/>
          <p:nvPr/>
        </p:nvPicPr>
        <p:blipFill>
          <a:blip r:embed="rId4">
            <a:alphaModFix/>
          </a:blip>
          <a:stretch>
            <a:fillRect/>
          </a:stretch>
        </p:blipFill>
        <p:spPr>
          <a:xfrm>
            <a:off x="2209150" y="105666"/>
            <a:ext cx="4389000" cy="19596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Possible pairplots</a:t>
            </a:r>
            <a:endParaRPr/>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Pairplot is used to plot multiple bivariate distributions in a </a:t>
            </a:r>
            <a:r>
              <a:rPr lang="en-GB"/>
              <a:t>dataset</a:t>
            </a:r>
            <a:r>
              <a:rPr lang="en-GB"/>
              <a:t>.</a:t>
            </a:r>
            <a:endParaRPr/>
          </a:p>
          <a:p>
            <a:pPr indent="0" lvl="0" marL="0" rtl="0" algn="l">
              <a:spcBef>
                <a:spcPts val="1200"/>
              </a:spcBef>
              <a:spcAft>
                <a:spcPts val="0"/>
              </a:spcAft>
              <a:buNone/>
            </a:pPr>
            <a:r>
              <a:rPr lang="en-GB"/>
              <a:t>The diagonal plots are the univariate plots.They will be histograms.</a:t>
            </a:r>
            <a:endParaRPr/>
          </a:p>
          <a:p>
            <a:pPr indent="0" lvl="0" marL="0" rtl="0" algn="l">
              <a:spcBef>
                <a:spcPts val="1200"/>
              </a:spcBef>
              <a:spcAft>
                <a:spcPts val="0"/>
              </a:spcAft>
              <a:buNone/>
            </a:pPr>
            <a:r>
              <a:rPr lang="en-GB"/>
              <a:t>Pair plot is used to understand the best set of features to explain a relationship between two variables.</a:t>
            </a:r>
            <a:endParaRPr/>
          </a:p>
          <a:p>
            <a:pPr indent="0" lvl="0" marL="0" rtl="0" algn="l">
              <a:spcBef>
                <a:spcPts val="1200"/>
              </a:spcBef>
              <a:spcAft>
                <a:spcPts val="0"/>
              </a:spcAft>
              <a:buNone/>
            </a:pPr>
            <a:r>
              <a:rPr lang="en-GB"/>
              <a:t>This also helps to form some classification models by drawing simple lines or making linear </a:t>
            </a:r>
            <a:r>
              <a:rPr lang="en-GB"/>
              <a:t>separations</a:t>
            </a:r>
            <a:r>
              <a:rPr lang="en-GB"/>
              <a:t> in our data set.</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rotWithShape="1">
          <a:blip r:embed="rId3">
            <a:alphaModFix/>
          </a:blip>
          <a:srcRect b="0" l="700" r="10623" t="0"/>
          <a:stretch/>
        </p:blipFill>
        <p:spPr>
          <a:xfrm>
            <a:off x="515050" y="270125"/>
            <a:ext cx="8071901" cy="457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84684"/>
            <a:ext cx="4755600" cy="55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Points for Discussion</a:t>
            </a:r>
            <a:endParaRPr/>
          </a:p>
        </p:txBody>
      </p:sp>
      <p:sp>
        <p:nvSpPr>
          <p:cNvPr id="70" name="Google Shape;70;p14"/>
          <p:cNvSpPr txBox="1"/>
          <p:nvPr>
            <p:ph idx="1" type="body"/>
          </p:nvPr>
        </p:nvSpPr>
        <p:spPr>
          <a:xfrm>
            <a:off x="387900" y="638175"/>
            <a:ext cx="8368200" cy="4454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 Data Summary</a:t>
            </a:r>
            <a:endParaRPr/>
          </a:p>
          <a:p>
            <a:pPr indent="0" lvl="0" marL="0" rtl="0" algn="l">
              <a:spcBef>
                <a:spcPts val="1200"/>
              </a:spcBef>
              <a:spcAft>
                <a:spcPts val="0"/>
              </a:spcAft>
              <a:buNone/>
            </a:pPr>
            <a:r>
              <a:rPr lang="en-GB"/>
              <a:t>~Category Review Comparison</a:t>
            </a:r>
            <a:endParaRPr/>
          </a:p>
          <a:p>
            <a:pPr indent="0" lvl="0" marL="0" rtl="0" algn="l">
              <a:spcBef>
                <a:spcPts val="1200"/>
              </a:spcBef>
              <a:spcAft>
                <a:spcPts val="0"/>
              </a:spcAft>
              <a:buNone/>
            </a:pPr>
            <a:r>
              <a:rPr lang="en-GB"/>
              <a:t>~ Category Install Comparison</a:t>
            </a:r>
            <a:endParaRPr/>
          </a:p>
          <a:p>
            <a:pPr indent="0" lvl="0" marL="0" rtl="0" algn="l">
              <a:spcBef>
                <a:spcPts val="1200"/>
              </a:spcBef>
              <a:spcAft>
                <a:spcPts val="0"/>
              </a:spcAft>
              <a:buNone/>
            </a:pPr>
            <a:r>
              <a:rPr lang="en-GB"/>
              <a:t>~Content Rating</a:t>
            </a:r>
            <a:endParaRPr/>
          </a:p>
          <a:p>
            <a:pPr indent="0" lvl="0" marL="0" rtl="0" algn="l">
              <a:spcBef>
                <a:spcPts val="1200"/>
              </a:spcBef>
              <a:spcAft>
                <a:spcPts val="0"/>
              </a:spcAft>
              <a:buNone/>
            </a:pPr>
            <a:r>
              <a:rPr lang="en-GB"/>
              <a:t>~Rating for each  genre</a:t>
            </a:r>
            <a:endParaRPr/>
          </a:p>
          <a:p>
            <a:pPr indent="0" lvl="0" marL="0" rtl="0" algn="l">
              <a:spcBef>
                <a:spcPts val="1200"/>
              </a:spcBef>
              <a:spcAft>
                <a:spcPts val="0"/>
              </a:spcAft>
              <a:buNone/>
            </a:pPr>
            <a:r>
              <a:rPr lang="en-GB"/>
              <a:t>~</a:t>
            </a:r>
            <a:r>
              <a:rPr lang="en-GB"/>
              <a:t>Apps in each category</a:t>
            </a:r>
            <a:endParaRPr/>
          </a:p>
          <a:p>
            <a:pPr indent="0" lvl="0" marL="0" rtl="0" algn="l">
              <a:spcBef>
                <a:spcPts val="1200"/>
              </a:spcBef>
              <a:spcAft>
                <a:spcPts val="0"/>
              </a:spcAft>
              <a:buNone/>
            </a:pPr>
            <a:r>
              <a:rPr lang="en-GB"/>
              <a:t>~Translated Review in each Sentiment</a:t>
            </a:r>
            <a:endParaRPr/>
          </a:p>
          <a:p>
            <a:pPr indent="0" lvl="0" marL="0" rtl="0" algn="l">
              <a:spcBef>
                <a:spcPts val="1200"/>
              </a:spcBef>
              <a:spcAft>
                <a:spcPts val="0"/>
              </a:spcAft>
              <a:buNone/>
            </a:pPr>
            <a:r>
              <a:rPr lang="en-GB"/>
              <a:t>~Size and Price relation</a:t>
            </a:r>
            <a:endParaRPr/>
          </a:p>
          <a:p>
            <a:pPr indent="0" lvl="0" marL="0" rtl="0" algn="l">
              <a:spcBef>
                <a:spcPts val="1200"/>
              </a:spcBef>
              <a:spcAft>
                <a:spcPts val="0"/>
              </a:spcAft>
              <a:buNone/>
            </a:pPr>
            <a:r>
              <a:rPr lang="en-GB"/>
              <a:t>~Correlation heatmap analysis</a:t>
            </a:r>
            <a:endParaRPr/>
          </a:p>
          <a:p>
            <a:pPr indent="0" lvl="0" marL="0" rtl="0" algn="l">
              <a:spcBef>
                <a:spcPts val="1200"/>
              </a:spcBef>
              <a:spcAft>
                <a:spcPts val="0"/>
              </a:spcAft>
              <a:buNone/>
            </a:pPr>
            <a:r>
              <a:rPr lang="en-GB"/>
              <a:t>~Possible pairplots</a:t>
            </a:r>
            <a:endParaRPr/>
          </a:p>
          <a:p>
            <a:pPr indent="0" lvl="0" marL="0" rtl="0" algn="l">
              <a:spcBef>
                <a:spcPts val="1200"/>
              </a:spcBef>
              <a:spcAft>
                <a:spcPts val="0"/>
              </a:spcAft>
              <a:buNone/>
            </a:pPr>
            <a:r>
              <a:rPr lang="en-GB"/>
              <a:t>~Conclusion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2"/>
          <p:cNvPicPr preferRelativeResize="0"/>
          <p:nvPr/>
        </p:nvPicPr>
        <p:blipFill rotWithShape="1">
          <a:blip r:embed="rId3">
            <a:alphaModFix/>
          </a:blip>
          <a:srcRect b="0" l="4242" r="5692" t="0"/>
          <a:stretch/>
        </p:blipFill>
        <p:spPr>
          <a:xfrm>
            <a:off x="358638" y="488625"/>
            <a:ext cx="8426726" cy="376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82" name="Google Shape;182;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The categories that have high reviews are Social and Communication</a:t>
            </a:r>
            <a:endParaRPr/>
          </a:p>
          <a:p>
            <a:pPr indent="-334327" lvl="0" marL="457200" rtl="0" algn="l">
              <a:spcBef>
                <a:spcPts val="0"/>
              </a:spcBef>
              <a:spcAft>
                <a:spcPts val="0"/>
              </a:spcAft>
              <a:buSzPct val="100000"/>
              <a:buChar char="●"/>
            </a:pPr>
            <a:r>
              <a:rPr lang="en-GB"/>
              <a:t>That categories that have high installs are Communication and video player.</a:t>
            </a:r>
            <a:endParaRPr/>
          </a:p>
          <a:p>
            <a:pPr indent="-334327" lvl="0" marL="457200" rtl="0" algn="l">
              <a:spcBef>
                <a:spcPts val="0"/>
              </a:spcBef>
              <a:spcAft>
                <a:spcPts val="0"/>
              </a:spcAft>
              <a:buSzPct val="100000"/>
              <a:buChar char="●"/>
            </a:pPr>
            <a:r>
              <a:rPr lang="en-GB"/>
              <a:t>But as video players have no much reviews ,users can’t select the best video player app.</a:t>
            </a:r>
            <a:endParaRPr/>
          </a:p>
          <a:p>
            <a:pPr indent="-334327" lvl="0" marL="457200" rtl="0" algn="l">
              <a:spcBef>
                <a:spcPts val="0"/>
              </a:spcBef>
              <a:spcAft>
                <a:spcPts val="0"/>
              </a:spcAft>
              <a:buSzPct val="100000"/>
              <a:buChar char="●"/>
            </a:pPr>
            <a:r>
              <a:rPr lang="en-GB"/>
              <a:t>Beauty,Medical and Events apps are low in number of reviews and installs.So developing a more user friendly and added features in these apps may increase the number of installs thus increasing the reviews.</a:t>
            </a:r>
            <a:endParaRPr/>
          </a:p>
          <a:p>
            <a:pPr indent="-334327" lvl="0" marL="457200" rtl="0" algn="l">
              <a:spcBef>
                <a:spcPts val="0"/>
              </a:spcBef>
              <a:spcAft>
                <a:spcPts val="0"/>
              </a:spcAft>
              <a:buSzPct val="100000"/>
              <a:buChar char="●"/>
            </a:pPr>
            <a:r>
              <a:rPr lang="en-GB"/>
              <a:t>Apps used by everyone is more.Age restricted apps will be used by people in that age category thus reducing the installation of those apps.</a:t>
            </a:r>
            <a:endParaRPr/>
          </a:p>
          <a:p>
            <a:pPr indent="-334327" lvl="0" marL="457200" rtl="0" algn="l">
              <a:spcBef>
                <a:spcPts val="0"/>
              </a:spcBef>
              <a:spcAft>
                <a:spcPts val="0"/>
              </a:spcAft>
              <a:buSzPct val="100000"/>
              <a:buChar char="●"/>
            </a:pPr>
            <a:r>
              <a:rPr lang="en-GB"/>
              <a:t>Comics and creativity,Board and brain games has the highest rating while parenting has the lowest rating.So improving the parenting apps features can result in more downloads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idx="1" type="body"/>
          </p:nvPr>
        </p:nvSpPr>
        <p:spPr>
          <a:xfrm>
            <a:off x="326675" y="408225"/>
            <a:ext cx="8368200" cy="412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Family has the most number of apps while beauty,comics and parenting have low number of apps.Developing more apps in beauty,comics and parenting will suggest the users to installs and rate the new apps.</a:t>
            </a:r>
            <a:endParaRPr/>
          </a:p>
          <a:p>
            <a:pPr indent="-342900" lvl="0" marL="457200" rtl="0" algn="l">
              <a:spcBef>
                <a:spcPts val="0"/>
              </a:spcBef>
              <a:spcAft>
                <a:spcPts val="0"/>
              </a:spcAft>
              <a:buSzPts val="1800"/>
              <a:buChar char="●"/>
            </a:pPr>
            <a:r>
              <a:rPr lang="en-GB"/>
              <a:t>High sized apps are free.Paid apps doesn’t have much size as compared to free apps .</a:t>
            </a:r>
            <a:endParaRPr/>
          </a:p>
          <a:p>
            <a:pPr indent="0" lvl="0" marL="0" rtl="0" algn="l">
              <a:spcBef>
                <a:spcPts val="1200"/>
              </a:spcBef>
              <a:spcAft>
                <a:spcPts val="1200"/>
              </a:spcAft>
              <a:buNone/>
            </a:pPr>
            <a:r>
              <a:rPr lang="en-GB"/>
              <a:t>   </a:t>
            </a:r>
            <a:endParaRPr/>
          </a:p>
        </p:txBody>
      </p:sp>
      <p:sp>
        <p:nvSpPr>
          <p:cNvPr id="188" name="Google Shape;188;p34"/>
          <p:cNvSpPr txBox="1"/>
          <p:nvPr/>
        </p:nvSpPr>
        <p:spPr>
          <a:xfrm>
            <a:off x="2345325" y="2876425"/>
            <a:ext cx="4153500" cy="8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4500">
                <a:solidFill>
                  <a:schemeClr val="dk1"/>
                </a:solidFill>
                <a:latin typeface="Roboto"/>
                <a:ea typeface="Roboto"/>
                <a:cs typeface="Roboto"/>
                <a:sym typeface="Roboto"/>
              </a:rPr>
              <a:t>     </a:t>
            </a:r>
            <a:r>
              <a:rPr lang="en-GB" sz="4500">
                <a:solidFill>
                  <a:schemeClr val="dk1"/>
                </a:solidFill>
                <a:latin typeface="Roboto"/>
                <a:ea typeface="Roboto"/>
                <a:cs typeface="Roboto"/>
                <a:sym typeface="Roboto"/>
              </a:rPr>
              <a:t>Thank you!!</a:t>
            </a:r>
            <a:endParaRPr sz="41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We have two dataframes with shape (10841,13) and (64295,5)</a:t>
            </a:r>
            <a:endParaRPr/>
          </a:p>
        </p:txBody>
      </p:sp>
      <p:sp>
        <p:nvSpPr>
          <p:cNvPr id="76" name="Google Shape;76;p15"/>
          <p:cNvSpPr txBox="1"/>
          <p:nvPr/>
        </p:nvSpPr>
        <p:spPr>
          <a:xfrm>
            <a:off x="622525" y="1653275"/>
            <a:ext cx="763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First dataframe - consists  mostly of numerical data like price,installs,size and textual data like category,genres,Android version.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pic>
        <p:nvPicPr>
          <p:cNvPr id="77" name="Google Shape;77;p15"/>
          <p:cNvPicPr preferRelativeResize="0"/>
          <p:nvPr/>
        </p:nvPicPr>
        <p:blipFill>
          <a:blip r:embed="rId3">
            <a:alphaModFix/>
          </a:blip>
          <a:stretch>
            <a:fillRect/>
          </a:stretch>
        </p:blipFill>
        <p:spPr>
          <a:xfrm>
            <a:off x="336675" y="2362525"/>
            <a:ext cx="8470650" cy="225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87900" y="343725"/>
            <a:ext cx="8368200" cy="13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Second dataframe - Mainly regards with the user feedback information like reviews,sentiments. </a:t>
            </a:r>
            <a:endParaRPr/>
          </a:p>
        </p:txBody>
      </p:sp>
      <p:pic>
        <p:nvPicPr>
          <p:cNvPr id="83" name="Google Shape;83;p16"/>
          <p:cNvPicPr preferRelativeResize="0"/>
          <p:nvPr/>
        </p:nvPicPr>
        <p:blipFill>
          <a:blip r:embed="rId3">
            <a:alphaModFix/>
          </a:blip>
          <a:stretch>
            <a:fillRect/>
          </a:stretch>
        </p:blipFill>
        <p:spPr>
          <a:xfrm>
            <a:off x="152400" y="2030125"/>
            <a:ext cx="8839201" cy="22415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55905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Category Review Comparison</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Review is the formal assessment with the intention of instituting change if necessary.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Reviews make the app more efficient.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From the graph in the next slide, we get that Social and Communication category are reviewed more while Medical and Events are reviewed less.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636475" y="193012"/>
            <a:ext cx="7870024" cy="4757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Category Install Comparison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Downloading of apps is the only way of earning for the app developers.</a:t>
            </a:r>
            <a:endParaRPr/>
          </a:p>
          <a:p>
            <a:pPr indent="0" lvl="0" marL="0" rtl="0" algn="l">
              <a:spcBef>
                <a:spcPts val="1200"/>
              </a:spcBef>
              <a:spcAft>
                <a:spcPts val="0"/>
              </a:spcAft>
              <a:buNone/>
            </a:pPr>
            <a:r>
              <a:rPr lang="en-GB"/>
              <a:t>So they </a:t>
            </a:r>
            <a:r>
              <a:rPr lang="en-GB"/>
              <a:t>have</a:t>
            </a:r>
            <a:r>
              <a:rPr lang="en-GB"/>
              <a:t> to ensure that app released should make an impact among users and get a high count of downloads.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From graph, Communication category has the highest number of downloads while Medical and Events are having least downloads.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457200" y="122350"/>
            <a:ext cx="8223826" cy="49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Content Rating</a:t>
            </a:r>
            <a:endParaRPr/>
          </a:p>
        </p:txBody>
      </p:sp>
      <p:sp>
        <p:nvSpPr>
          <p:cNvPr id="111" name="Google Shape;111;p21"/>
          <p:cNvSpPr txBox="1"/>
          <p:nvPr>
            <p:ph idx="1" type="body"/>
          </p:nvPr>
        </p:nvSpPr>
        <p:spPr>
          <a:xfrm>
            <a:off x="387900" y="1326700"/>
            <a:ext cx="3643200" cy="3327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Content rating is essential for every app as some apps will be prevented from the usage of kids.Some games and dating apps will be some of the examples </a:t>
            </a:r>
            <a:r>
              <a:rPr lang="en-GB"/>
              <a:t>because</a:t>
            </a:r>
            <a:r>
              <a:rPr lang="en-GB"/>
              <a:t> of its matured content.</a:t>
            </a:r>
            <a:endParaRPr/>
          </a:p>
          <a:p>
            <a:pPr indent="-342900" lvl="0" marL="457200" rtl="0" algn="l">
              <a:spcBef>
                <a:spcPts val="0"/>
              </a:spcBef>
              <a:spcAft>
                <a:spcPts val="0"/>
              </a:spcAft>
              <a:buSzPts val="1800"/>
              <a:buChar char="●"/>
            </a:pPr>
            <a:r>
              <a:rPr lang="en-GB"/>
              <a:t>From graph,apps that can be used by everyone are more.</a:t>
            </a:r>
            <a:endParaRPr/>
          </a:p>
          <a:p>
            <a:pPr indent="-342900" lvl="0" marL="457200" rtl="0" algn="l">
              <a:spcBef>
                <a:spcPts val="0"/>
              </a:spcBef>
              <a:spcAft>
                <a:spcPts val="0"/>
              </a:spcAft>
              <a:buSzPts val="1800"/>
              <a:buChar char="●"/>
            </a:pPr>
            <a:r>
              <a:rPr lang="en-GB"/>
              <a:t>Adults only and unrated apps are released least.</a:t>
            </a:r>
            <a:endParaRPr/>
          </a:p>
        </p:txBody>
      </p:sp>
      <p:pic>
        <p:nvPicPr>
          <p:cNvPr id="112" name="Google Shape;112;p21"/>
          <p:cNvPicPr preferRelativeResize="0"/>
          <p:nvPr/>
        </p:nvPicPr>
        <p:blipFill>
          <a:blip r:embed="rId3">
            <a:alphaModFix/>
          </a:blip>
          <a:stretch>
            <a:fillRect/>
          </a:stretch>
        </p:blipFill>
        <p:spPr>
          <a:xfrm>
            <a:off x="4357700" y="947750"/>
            <a:ext cx="4601775" cy="370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