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391-8710-3E20-4BB5-6B2BE864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79413-1AA7-4065-5275-D19DFD98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4876-ABE0-AD68-EE00-FFFAD60F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311F-46DD-AF32-190F-C640F9B1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C7FD-DEA2-8364-FA28-1FCB3A28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610-C3EF-EC4D-84B3-9241EF8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B8D30-9CBE-87A3-6766-EE6DE459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46FB-C62D-438D-E2D8-B250DD6F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7C9A-8EAE-B1C4-5D8C-EADBB745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1512-C355-4E1A-35BE-0D5C532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DFA15-F97A-F9FF-E789-F41166DED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3A61-A64D-B3E4-9123-2AB50AC7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862D-458C-2F51-CAA0-52644835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D7E3-A405-C11B-2E4B-524EC195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B0F9-AAB8-802A-AEE3-200E818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86B9-B96C-9E2A-687F-1EBBA4F4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5B5B-9683-82C3-BEE8-E6170CF7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B0E0-E5C6-4D6D-683C-8421382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6884-D327-72F8-817B-19DEDC39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B1A0-66E5-EF23-1C6E-C82537E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CF37-4EE5-BA81-6622-F8B32F28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7B55-A606-4891-4743-4899B3BA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1D89-A191-815B-A0B6-C08703B8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81FE-5B85-F4EA-F5FC-2F33A691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8FEF1-FD39-1709-74F5-F6433B4C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E35-4782-7F87-89D1-CA9ADF21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254F-A81C-9B69-7C6D-6DEFEDBC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58B8-D147-9E04-1CAD-DA6D9AC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00005-8C4E-096B-7371-0F396DEC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E6C9F-4AB8-5646-1F6F-D8003F54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9C52-4D54-AE06-E6E1-418E44F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AA10-A04D-B561-80EC-39355510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981EF-DE4B-07EA-FE42-FB50B0760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E262-C283-C0AB-5005-1B063B21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A97B9-39B0-89BA-605D-DC301E5D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9E4E9-A005-1AFA-2C27-CFA542B98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41265-5DC1-450A-D828-ED3083D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074FA-57D6-078A-F042-9F67831C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E885-8D35-6683-296E-FF99D8AE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EB9F-D58D-B493-2400-F7B2EE71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07DD0-0886-A7F9-A0CE-2CD6A6C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E892-89A1-64D8-B41F-27C2F026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A7A30-C026-8C55-BA35-B51F8BA9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16189-03CE-C0D5-F8D4-23FC44EC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F5CD0-60C7-7559-5292-490E7BA9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40F2-855D-E197-DE6E-68E043EA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1A5E-48BA-7E7D-3F63-2998B01C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B7FF-2A0B-8227-BE4A-31BB138F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2213-5308-F8BE-5B83-4A854C14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A704-5534-61A8-7193-CA46CC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C953-0AE2-2E9A-C96D-5EAB6542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5FEC-7C18-A94D-5DB5-B64DC8D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1303-19E6-4A1C-7519-19052A9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9DBC-B468-E881-8E86-7DC438B13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B5FD7-FB8A-A00E-D62A-A2B39183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CAE6-77D0-95C5-FF09-E6DD4F18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A22B-652E-31CA-2612-EECA1B0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FAE3-FD78-7BDE-7A2B-53C8BAC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3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B2728-B89A-DEA7-4B9F-A6429843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FAAA-47A1-A415-6630-43FAAF1F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A018-B344-E668-FDF3-A81EABEB0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75C8-7C16-40CE-8C90-422F01D2EA58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6C6-5C7A-5B24-AE2E-B80EB654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0AF5-7D0E-574D-F0BD-FFFD2BAD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CD22-860C-4644-9F27-5DA20923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2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886A-F141-5367-4F88-03ED873AB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Colourization of grayscale media using 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6BC9-1912-4CEC-80B4-6C6B77382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Akash Raj</a:t>
            </a:r>
          </a:p>
          <a:p>
            <a:r>
              <a:rPr lang="en-IN" dirty="0"/>
              <a:t>Chandni Mishra</a:t>
            </a:r>
          </a:p>
          <a:p>
            <a:r>
              <a:rPr lang="en-IN" dirty="0"/>
              <a:t>Abhinav Bahuguna</a:t>
            </a:r>
          </a:p>
          <a:p>
            <a:r>
              <a:rPr lang="en-IN" dirty="0"/>
              <a:t>Harshit Shukla</a:t>
            </a:r>
          </a:p>
        </p:txBody>
      </p:sp>
    </p:spTree>
    <p:extLst>
      <p:ext uri="{BB962C8B-B14F-4D97-AF65-F5344CB8AC3E}">
        <p14:creationId xmlns:p14="http://schemas.microsoft.com/office/powerpoint/2010/main" val="408611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338B-A4AF-5ECF-4EA9-8D6B1FA4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U-Net Generator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E5F82D-1ACB-C624-104C-9C7B69F5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343" y="1825625"/>
            <a:ext cx="8779314" cy="4351338"/>
          </a:xfrm>
        </p:spPr>
      </p:pic>
    </p:spTree>
    <p:extLst>
      <p:ext uri="{BB962C8B-B14F-4D97-AF65-F5344CB8AC3E}">
        <p14:creationId xmlns:p14="http://schemas.microsoft.com/office/powerpoint/2010/main" val="27893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33EC-F223-453D-921D-419032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Combined GAN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D66ADF-225A-9A86-501E-C55F64FAF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23" y="1825625"/>
            <a:ext cx="8298754" cy="4351338"/>
          </a:xfrm>
        </p:spPr>
      </p:pic>
    </p:spTree>
    <p:extLst>
      <p:ext uri="{BB962C8B-B14F-4D97-AF65-F5344CB8AC3E}">
        <p14:creationId xmlns:p14="http://schemas.microsoft.com/office/powerpoint/2010/main" val="2083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49F7-16E8-3F0D-1AD9-1CDACBC7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3CE9-B730-72B2-DE05-22746C1A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Each Epochs, first the Discriminator is trained</a:t>
            </a:r>
          </a:p>
          <a:p>
            <a:r>
              <a:rPr lang="en-IN" dirty="0"/>
              <a:t>Discriminator is being trained 2 times, first on real data and second on fake data</a:t>
            </a:r>
          </a:p>
          <a:p>
            <a:r>
              <a:rPr lang="en-IN" dirty="0"/>
              <a:t>At first the Discriminator is given a batch of real data labelled as 1(which denotes provided data is real).</a:t>
            </a:r>
          </a:p>
          <a:p>
            <a:r>
              <a:rPr lang="en-IN" dirty="0"/>
              <a:t>After above, It is given a batch of fake data labelled as 0( which denotes provided data is fake)</a:t>
            </a:r>
          </a:p>
        </p:txBody>
      </p:sp>
    </p:spTree>
    <p:extLst>
      <p:ext uri="{BB962C8B-B14F-4D97-AF65-F5344CB8AC3E}">
        <p14:creationId xmlns:p14="http://schemas.microsoft.com/office/powerpoint/2010/main" val="207321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00D3A-32A1-E731-3C1D-011F8200782B}"/>
              </a:ext>
            </a:extLst>
          </p:cNvPr>
          <p:cNvSpPr txBox="1"/>
          <p:nvPr/>
        </p:nvSpPr>
        <p:spPr>
          <a:xfrm>
            <a:off x="845389" y="914400"/>
            <a:ext cx="113222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After training the Discriminator 2 times, The Generator is 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 The generator is trained using the GAN model and during this the</a:t>
            </a:r>
          </a:p>
          <a:p>
            <a:r>
              <a:rPr lang="en-IN" sz="2800" dirty="0">
                <a:latin typeface="Helvetica Neue"/>
              </a:rPr>
              <a:t>     trainable parameter of Discriminator is set to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The generator is given a grayscale image as input and produces a </a:t>
            </a:r>
          </a:p>
          <a:p>
            <a:r>
              <a:rPr lang="en-IN" sz="2800" dirty="0">
                <a:latin typeface="Helvetica Neue"/>
              </a:rPr>
              <a:t>   3 </a:t>
            </a:r>
            <a:r>
              <a:rPr lang="en-IN" sz="2800" dirty="0" err="1">
                <a:latin typeface="Helvetica Neue"/>
              </a:rPr>
              <a:t>channeled</a:t>
            </a:r>
            <a:r>
              <a:rPr lang="en-IN" sz="2800" dirty="0">
                <a:latin typeface="Helvetica Neue"/>
              </a:rPr>
              <a:t> </a:t>
            </a:r>
            <a:r>
              <a:rPr lang="en-IN" sz="2800" dirty="0" err="1">
                <a:latin typeface="Helvetica Neue"/>
              </a:rPr>
              <a:t>colored</a:t>
            </a:r>
            <a:r>
              <a:rPr lang="en-IN" sz="2800" dirty="0">
                <a:latin typeface="Helvetica Neue"/>
              </a:rPr>
              <a:t> image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The output of the generator with its corresponding grayscale image </a:t>
            </a:r>
          </a:p>
          <a:p>
            <a:r>
              <a:rPr lang="en-IN" sz="2800" dirty="0">
                <a:latin typeface="Helvetica Neue"/>
              </a:rPr>
              <a:t>    with its label is provided to the Discriminator.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The label is given as 1 purposely as we need to train the generator </a:t>
            </a:r>
          </a:p>
          <a:p>
            <a:r>
              <a:rPr lang="en-IN" sz="2800" dirty="0">
                <a:latin typeface="Helvetica Neue"/>
              </a:rPr>
              <a:t>    which should be capable of fooling the discriminator.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According to the output the Weights of the model are updated using </a:t>
            </a:r>
          </a:p>
          <a:p>
            <a:r>
              <a:rPr lang="en-IN" sz="2800" dirty="0">
                <a:latin typeface="Helvetica Neue"/>
              </a:rPr>
              <a:t>   Backward 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Helvetica Neue"/>
              </a:rPr>
              <a:t>This above process is called adversarial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202509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703-1E8B-44EE-E037-2184414A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DA52-71C1-1F78-496E-488C0A97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Cross Entropy</a:t>
            </a:r>
          </a:p>
          <a:p>
            <a:r>
              <a:rPr lang="en-IN" dirty="0"/>
              <a:t>Mean Absolute Error</a:t>
            </a:r>
          </a:p>
          <a:p>
            <a:endParaRPr lang="en-IN" dirty="0"/>
          </a:p>
          <a:p>
            <a:r>
              <a:rPr lang="en-IN" dirty="0" err="1"/>
              <a:t>Initialy</a:t>
            </a:r>
            <a:r>
              <a:rPr lang="en-IN" dirty="0"/>
              <a:t> the Generator will be weak so its output can be easily guessed as fake by the Discriminator so the loss functions are given some weights in the ration (1:100) .</a:t>
            </a:r>
          </a:p>
          <a:p>
            <a:r>
              <a:rPr lang="en-IN" dirty="0"/>
              <a:t>Weight of 1 given to Binary cross Entropy and 100 given to MAE for faster training process </a:t>
            </a:r>
          </a:p>
        </p:txBody>
      </p:sp>
    </p:spTree>
    <p:extLst>
      <p:ext uri="{BB962C8B-B14F-4D97-AF65-F5344CB8AC3E}">
        <p14:creationId xmlns:p14="http://schemas.microsoft.com/office/powerpoint/2010/main" val="226528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F724-1709-BD4A-C5A5-87357A7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94559-651F-286B-52A2-8B1FC67B5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3740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9EB-FED2-0496-C70D-108F28A97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4532-6616-DB55-6967-AAEDF116B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76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116-4E83-C78C-4FC6-4EA28AF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B78-2957-B9E6-984C-2224E8EF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Helvetica Neue"/>
              </a:rPr>
              <a:t>Pix2pix GAN model generally used for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Helvetica Neue"/>
              </a:rPr>
              <a:t> general-purpose image-to-image translation.</a:t>
            </a:r>
          </a:p>
          <a:p>
            <a:r>
              <a:rPr lang="en-US" sz="1800" dirty="0">
                <a:highlight>
                  <a:srgbClr val="FFFFFF"/>
                </a:highlight>
                <a:latin typeface="Helvetica Neue"/>
              </a:rPr>
              <a:t>Takes images as an input and produces an image corresponding to the input.</a:t>
            </a:r>
          </a:p>
          <a:p>
            <a:r>
              <a:rPr lang="en-US" sz="1800" dirty="0">
                <a:highlight>
                  <a:srgbClr val="FFFFFF"/>
                </a:highlight>
                <a:latin typeface="Helvetica Neue"/>
              </a:rPr>
              <a:t>Like a 2 player Game.</a:t>
            </a:r>
          </a:p>
          <a:p>
            <a:r>
              <a:rPr lang="en-US" sz="1800" dirty="0">
                <a:highlight>
                  <a:srgbClr val="FFFFFF"/>
                </a:highlight>
                <a:latin typeface="Helvetica Neue"/>
              </a:rPr>
              <a:t>Consists of a Generator and Discriminator.</a:t>
            </a:r>
          </a:p>
          <a:p>
            <a:r>
              <a:rPr lang="en-US" sz="1800" dirty="0">
                <a:highlight>
                  <a:srgbClr val="FFFFFF"/>
                </a:highlight>
                <a:latin typeface="Helvetica Neue"/>
              </a:rPr>
              <a:t>Generator and Discriminator are two counter parts of each other.</a:t>
            </a:r>
          </a:p>
          <a:p>
            <a:r>
              <a:rPr lang="en-US" sz="1800" dirty="0">
                <a:highlight>
                  <a:srgbClr val="FFFFFF"/>
                </a:highlight>
                <a:latin typeface="Helvetica Neue"/>
              </a:rPr>
              <a:t>Generator generates an image</a:t>
            </a:r>
            <a:r>
              <a:rPr lang="en-IN" sz="1800" dirty="0">
                <a:highlight>
                  <a:srgbClr val="FFFFFF"/>
                </a:highlight>
                <a:latin typeface="Helvetica Neue"/>
              </a:rPr>
              <a:t> and Discriminator judges the generated image whether it is real or fake (generated)</a:t>
            </a:r>
          </a:p>
          <a:p>
            <a:r>
              <a:rPr lang="en-IN" sz="1800" dirty="0">
                <a:highlight>
                  <a:srgbClr val="FFFFFF"/>
                </a:highlight>
                <a:latin typeface="Helvetica Neue"/>
              </a:rPr>
              <a:t>Main aim of Generator is to fool the Discriminator by making the Discriminator judge generated image as real</a:t>
            </a:r>
          </a:p>
          <a:p>
            <a:r>
              <a:rPr lang="en-IN" sz="1800" dirty="0">
                <a:highlight>
                  <a:srgbClr val="FFFFFF"/>
                </a:highlight>
                <a:latin typeface="Helvetica Neue"/>
              </a:rPr>
              <a:t>On the other side Discriminator’s aim is to judge the generated image as false</a:t>
            </a:r>
            <a:endParaRPr lang="en-US" sz="1800" dirty="0">
              <a:highlight>
                <a:srgbClr val="FFFFFF"/>
              </a:highligh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94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4B18-B13A-E956-3865-A71CF78D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4C099C-C0F5-1F4A-E24B-8393B0B3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678" y="1109339"/>
            <a:ext cx="6049219" cy="46297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E6362-DE64-31BF-0049-4F2AE2C77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is taken from Kaggle platform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is divided into 4 folders - </a:t>
            </a:r>
            <a:r>
              <a:rPr lang="en-US" dirty="0" err="1"/>
              <a:t>train_black</a:t>
            </a:r>
            <a:r>
              <a:rPr lang="en-US" dirty="0"/>
              <a:t>, </a:t>
            </a:r>
            <a:r>
              <a:rPr lang="en-US" dirty="0" err="1"/>
              <a:t>train_colour</a:t>
            </a:r>
            <a:r>
              <a:rPr lang="en-US" dirty="0"/>
              <a:t>, </a:t>
            </a:r>
            <a:r>
              <a:rPr lang="en-US" dirty="0" err="1"/>
              <a:t>test_black</a:t>
            </a:r>
            <a:r>
              <a:rPr lang="en-US" dirty="0"/>
              <a:t>, </a:t>
            </a:r>
            <a:r>
              <a:rPr lang="en-US" dirty="0" err="1"/>
              <a:t>test_colour</a:t>
            </a:r>
            <a:r>
              <a:rPr lang="en-US" dirty="0"/>
              <a:t>, with their corresponding </a:t>
            </a:r>
            <a:r>
              <a:rPr lang="en-US" dirty="0" err="1"/>
              <a:t>colour</a:t>
            </a:r>
            <a:r>
              <a:rPr lang="en-US" dirty="0"/>
              <a:t> images and grayscale images placed accordingly as demonstrated in FIG.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4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3ED-8D96-B335-FE08-A4851D52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Discriminator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D2978-BA74-75C4-723E-3C7F684A09C0}"/>
              </a:ext>
            </a:extLst>
          </p:cNvPr>
          <p:cNvSpPr txBox="1"/>
          <p:nvPr/>
        </p:nvSpPr>
        <p:spPr>
          <a:xfrm>
            <a:off x="838200" y="1958196"/>
            <a:ext cx="10203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The discriminator model in the Pix2Pix GAN is implemented as 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Helvetica Neue"/>
              </a:rPr>
              <a:t>PatchGAN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Helvetica Neue"/>
              </a:rPr>
              <a:t>The </a:t>
            </a:r>
            <a:r>
              <a:rPr lang="en-US" dirty="0" err="1">
                <a:highlight>
                  <a:srgbClr val="FFFFFF"/>
                </a:highlight>
                <a:latin typeface="Helvetica Neue"/>
              </a:rPr>
              <a:t>Disciminator</a:t>
            </a:r>
            <a:r>
              <a:rPr lang="en-US" dirty="0">
                <a:highlight>
                  <a:srgbClr val="FFFFFF"/>
                </a:highlight>
                <a:latin typeface="Helvetica Neue"/>
              </a:rPr>
              <a:t> is a convolutional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Helvetica Neue"/>
              </a:rPr>
              <a:t>Idea of Discriminator based on Receptive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The receptive field is the relationship between output of the model to an area on the input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A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Helvetica Neue"/>
              </a:rPr>
              <a:t>PatchGAN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with the size 70×70 is used, which means that the output (or each output) of the model maps to a 70×70 square of the input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Helvetica Neue"/>
              </a:rPr>
              <a:t>The Discriminator Model receives 2 images (single channel grayscale and corresponding </a:t>
            </a:r>
            <a:r>
              <a:rPr lang="en-US" dirty="0" err="1">
                <a:highlight>
                  <a:srgbClr val="FFFFFF"/>
                </a:highlight>
                <a:latin typeface="Helvetica Neue"/>
              </a:rPr>
              <a:t>colour</a:t>
            </a:r>
            <a:r>
              <a:rPr lang="en-US" dirty="0">
                <a:highlight>
                  <a:srgbClr val="FFFFFF"/>
                </a:highlight>
                <a:latin typeface="Helvetica Neue"/>
              </a:rPr>
              <a:t> Image) and determines that the </a:t>
            </a:r>
            <a:r>
              <a:rPr lang="en-US" dirty="0" err="1">
                <a:highlight>
                  <a:srgbClr val="FFFFFF"/>
                </a:highlight>
                <a:latin typeface="Helvetica Neue"/>
              </a:rPr>
              <a:t>coloured</a:t>
            </a:r>
            <a:r>
              <a:rPr lang="en-US" dirty="0">
                <a:highlight>
                  <a:srgbClr val="FFFFFF"/>
                </a:highlight>
                <a:latin typeface="Helvetica Neue"/>
              </a:rPr>
              <a:t> image is real or fake.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Helvetica Neue"/>
              </a:rPr>
              <a:t>Returns a (4x4) matrix (in which each cell denotes 70 cells in input image) comprises of values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 Denotes that the output is fake and 1 Denotes that the output is Real.</a:t>
            </a:r>
          </a:p>
        </p:txBody>
      </p:sp>
    </p:spTree>
    <p:extLst>
      <p:ext uri="{BB962C8B-B14F-4D97-AF65-F5344CB8AC3E}">
        <p14:creationId xmlns:p14="http://schemas.microsoft.com/office/powerpoint/2010/main" val="426080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C750-C98F-E4DC-C2AD-AD8BD77F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PatchGAN</a:t>
            </a:r>
            <a:r>
              <a:rPr lang="en-IN" dirty="0"/>
              <a:t>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F2978-FECB-2C42-FE9F-A7E51CC6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53456"/>
            <a:ext cx="4876800" cy="3495675"/>
          </a:xfrm>
        </p:spPr>
      </p:pic>
    </p:spTree>
    <p:extLst>
      <p:ext uri="{BB962C8B-B14F-4D97-AF65-F5344CB8AC3E}">
        <p14:creationId xmlns:p14="http://schemas.microsoft.com/office/powerpoint/2010/main" val="233498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6152-8854-0B7C-FE63-B0FFF6B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30AA-D122-8DAE-52E5-5C82FE3E3AB8}"/>
              </a:ext>
            </a:extLst>
          </p:cNvPr>
          <p:cNvSpPr txBox="1"/>
          <p:nvPr/>
        </p:nvSpPr>
        <p:spPr>
          <a:xfrm>
            <a:off x="505367" y="1940944"/>
            <a:ext cx="111812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The generator model for the Pix2Pix GAN is implemented as a U-Net.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The U-Net model is an encoder-decoder model for image translation where skip connections are used to </a:t>
            </a:r>
          </a:p>
          <a:p>
            <a:r>
              <a:rPr lang="en-US" dirty="0">
                <a:highlight>
                  <a:srgbClr val="FFFFFF"/>
                </a:highlight>
                <a:latin typeface="Helvetica Neue"/>
              </a:rPr>
              <a:t>     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connect layers in the encoder with corresponding layers in the decoder that have the same-sized feature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    maps.</a:t>
            </a:r>
          </a:p>
          <a:p>
            <a:endParaRPr lang="en-US" b="0" i="0" dirty="0"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The encoder part of the model is comprised of convolutional layers that use a 2×2 stride to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Helvetica Neue"/>
              </a:rPr>
              <a:t>downsample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    the input source image down to a bottleneck layer. The decoder part of the model reads the bottleneck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    output and uses transpose convolutional layers to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Helvetica Neue"/>
              </a:rPr>
              <a:t>upsample</a:t>
            </a:r>
            <a:r>
              <a:rPr lang="en-US" b="0" i="0" dirty="0">
                <a:effectLst/>
                <a:highlight>
                  <a:srgbClr val="FFFFFF"/>
                </a:highlight>
                <a:latin typeface="Helvetica Neue"/>
              </a:rPr>
              <a:t> to the required output image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88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D07-594D-CDFC-E7B4-8AA2D2F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 Part of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E286-BE17-01B9-A66F-97F4D1BC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Encoder </a:t>
            </a:r>
            <a:r>
              <a:rPr lang="en-IN" dirty="0" err="1"/>
              <a:t>Downsamples</a:t>
            </a:r>
            <a:r>
              <a:rPr lang="en-IN" dirty="0"/>
              <a:t> the image to the bottleneck</a:t>
            </a:r>
          </a:p>
          <a:p>
            <a:r>
              <a:rPr lang="en-IN" dirty="0" err="1"/>
              <a:t>Downsampling</a:t>
            </a:r>
            <a:r>
              <a:rPr lang="en-IN" dirty="0"/>
              <a:t> reduces the </a:t>
            </a:r>
            <a:r>
              <a:rPr lang="en-IN" dirty="0" err="1"/>
              <a:t>dimentional</a:t>
            </a:r>
            <a:r>
              <a:rPr lang="en-IN" dirty="0"/>
              <a:t> resolution of the image</a:t>
            </a:r>
          </a:p>
          <a:p>
            <a:pPr marL="0" indent="0">
              <a:buNone/>
            </a:pPr>
            <a:r>
              <a:rPr lang="en-IN" dirty="0"/>
              <a:t>   which helps in extracting more detailed information from the image</a:t>
            </a:r>
          </a:p>
          <a:p>
            <a:r>
              <a:rPr lang="en-IN" dirty="0" err="1"/>
              <a:t>Downsampling</a:t>
            </a:r>
            <a:r>
              <a:rPr lang="en-IN" dirty="0"/>
              <a:t> helps in Context Aggregation, allows the network </a:t>
            </a:r>
            <a:r>
              <a:rPr lang="en-US" dirty="0"/>
              <a:t>capture more context within each feature map.</a:t>
            </a:r>
          </a:p>
          <a:p>
            <a:r>
              <a:rPr lang="en-US" dirty="0"/>
              <a:t>Decreases computational load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2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86DA-DA6D-BACD-DEF0-64EBBAA9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Decoder Part of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459-88D6-2F52-1689-FB3D8D7C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spatial dimensions of the feature maps, allowing the network to reconstruct the fine details of the output image from the compressed features learned during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These layers restore the spatial dimensions to their original size, ensuring that the output image is of the same size as the input image. This is essential for image-to-image translation tasks where the input and output images need to be aligned in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8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7ABA-E9BC-4CAE-225E-78C288CA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Skip Connections in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258D-D7BE-A6BF-80E4-AF7DCE50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skip connections in U-Net architectures connect corresponding </a:t>
            </a:r>
            <a:r>
              <a:rPr lang="en-US" dirty="0" err="1"/>
              <a:t>downsampling</a:t>
            </a:r>
            <a:r>
              <a:rPr lang="en-US" dirty="0"/>
              <a:t> and </a:t>
            </a:r>
            <a:r>
              <a:rPr lang="en-US" dirty="0" err="1"/>
              <a:t>upsampling</a:t>
            </a:r>
            <a:r>
              <a:rPr lang="en-US" dirty="0"/>
              <a:t> layers, allowing the model to combine low-level features (from early layers) with high-level features (from later layers). </a:t>
            </a:r>
          </a:p>
          <a:p>
            <a:r>
              <a:rPr lang="en-US" dirty="0"/>
              <a:t>This helps in preserving fine details and spatial information while also leveraging the abstracted, high-level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03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866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Colourization of grayscale media using GAN</vt:lpstr>
      <vt:lpstr>Generative Adversarial Networks</vt:lpstr>
      <vt:lpstr>Dataset</vt:lpstr>
      <vt:lpstr>The Discriminator</vt:lpstr>
      <vt:lpstr>PatchGAN Visualization</vt:lpstr>
      <vt:lpstr>The Generator</vt:lpstr>
      <vt:lpstr>Encoder Part of Generator</vt:lpstr>
      <vt:lpstr>Decoder Part of Generator</vt:lpstr>
      <vt:lpstr>Skip Connections in U-Net</vt:lpstr>
      <vt:lpstr>U-Net Generator Model</vt:lpstr>
      <vt:lpstr>Combined GAN Model</vt:lpstr>
      <vt:lpstr>Training Process</vt:lpstr>
      <vt:lpstr>PowerPoint Presentation</vt:lpstr>
      <vt:lpstr>Loss Functions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Colourization of grayscale media using GAN</dc:title>
  <dc:creator>Akash Raj</dc:creator>
  <cp:lastModifiedBy>Akash Raj</cp:lastModifiedBy>
  <cp:revision>24</cp:revision>
  <dcterms:created xsi:type="dcterms:W3CDTF">2024-05-30T10:15:45Z</dcterms:created>
  <dcterms:modified xsi:type="dcterms:W3CDTF">2024-05-31T07:51:15Z</dcterms:modified>
</cp:coreProperties>
</file>