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551f8c169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551f8c169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6037ba9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6037ba9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7e2fa5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7e2fa5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7e2fa55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7e2fa55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7e2fa55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7e2fa55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nfosy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b="1" lang="en-GB" sz="4000"/>
              <a:t>Comprehensive SEO Audit &amp; Optimization for Organic Traffic Growth</a:t>
            </a:r>
            <a:endParaRPr sz="72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a:solidFill>
            <a:schemeClr val="dk1"/>
          </a:solidFill>
          <a:ln cap="flat" cmpd="sng" w="9525">
            <a:solidFill>
              <a:srgbClr val="434343"/>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333">
                <a:latin typeface="Arial"/>
                <a:ea typeface="Arial"/>
                <a:cs typeface="Arial"/>
                <a:sym typeface="Arial"/>
              </a:rPr>
              <a:t>PROJECT </a:t>
            </a:r>
            <a:r>
              <a:rPr lang="en-GB" sz="3333">
                <a:latin typeface="Arial"/>
                <a:ea typeface="Arial"/>
                <a:cs typeface="Arial"/>
                <a:sym typeface="Arial"/>
              </a:rPr>
              <a:t>OVERVIEW</a:t>
            </a:r>
            <a:endParaRPr sz="3333">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35" name="Google Shape;135;p14"/>
          <p:cNvSpPr txBox="1"/>
          <p:nvPr>
            <p:ph idx="1" type="body"/>
          </p:nvPr>
        </p:nvSpPr>
        <p:spPr>
          <a:xfrm>
            <a:off x="732150" y="19255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000000"/>
                </a:solidFill>
                <a:latin typeface="Arial"/>
                <a:ea typeface="Arial"/>
                <a:cs typeface="Arial"/>
                <a:sym typeface="Arial"/>
              </a:rPr>
              <a:t>The "Comprehensive SEO Audit &amp; Optimization for Organic Traffic Growth" project aims to enhance a website's organic search performance through detailed SEO audits and optimization strategies</a:t>
            </a:r>
            <a:r>
              <a:rPr lang="en-GB" sz="1500">
                <a:solidFill>
                  <a:srgbClr val="000000"/>
                </a:solidFill>
                <a:latin typeface="Arial"/>
                <a:ea typeface="Arial"/>
                <a:cs typeface="Arial"/>
                <a:sym typeface="Arial"/>
              </a:rPr>
              <a:t>.</a:t>
            </a:r>
            <a:r>
              <a:rPr lang="en-GB" sz="1600">
                <a:solidFill>
                  <a:srgbClr val="000000"/>
                </a:solidFill>
                <a:latin typeface="Arial"/>
                <a:ea typeface="Arial"/>
                <a:cs typeface="Arial"/>
                <a:sym typeface="Arial"/>
              </a:rPr>
              <a:t>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WEBSITE SELECTED</a:t>
            </a:r>
            <a:endParaRPr/>
          </a:p>
        </p:txBody>
      </p:sp>
      <p:sp>
        <p:nvSpPr>
          <p:cNvPr id="141" name="Google Shape;141;p15"/>
          <p:cNvSpPr txBox="1"/>
          <p:nvPr>
            <p:ph idx="1" type="body"/>
          </p:nvPr>
        </p:nvSpPr>
        <p:spPr>
          <a:xfrm>
            <a:off x="819150" y="16975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I have selected (</a:t>
            </a:r>
            <a:r>
              <a:rPr lang="en-GB" sz="1600" u="sng">
                <a:solidFill>
                  <a:srgbClr val="1155CC"/>
                </a:solidFill>
                <a:latin typeface="Arial"/>
                <a:ea typeface="Arial"/>
                <a:cs typeface="Arial"/>
                <a:sym typeface="Arial"/>
                <a:hlinkClick r:id="rId3">
                  <a:extLst>
                    <a:ext uri="{A12FA001-AC4F-418D-AE19-62706E023703}">
                      <ahyp:hlinkClr val="tx"/>
                    </a:ext>
                  </a:extLst>
                </a:hlinkClick>
              </a:rPr>
              <a:t>https://www.infosys.com/</a:t>
            </a:r>
            <a:r>
              <a:rPr lang="en-GB" sz="1600">
                <a:solidFill>
                  <a:srgbClr val="000000"/>
                </a:solidFill>
                <a:latin typeface="Arial"/>
                <a:ea typeface="Arial"/>
                <a:cs typeface="Arial"/>
                <a:sym typeface="Arial"/>
              </a:rPr>
              <a:t> </a:t>
            </a:r>
            <a:r>
              <a:rPr lang="en-GB" sz="2000"/>
              <a:t> ) to conduct an detail SEO Audit</a:t>
            </a:r>
            <a:endParaRPr sz="2000"/>
          </a:p>
          <a:p>
            <a:pPr indent="0" lvl="0" marL="0" rtl="0" algn="l">
              <a:spcBef>
                <a:spcPts val="1200"/>
              </a:spcBef>
              <a:spcAft>
                <a:spcPts val="1200"/>
              </a:spcAft>
              <a:buNone/>
            </a:pPr>
            <a:r>
              <a:rPr lang="en-GB" sz="2000"/>
              <a:t>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a:highlight>
                  <a:schemeClr val="dk1"/>
                </a:highlight>
                <a:latin typeface="Arial"/>
                <a:ea typeface="Arial"/>
                <a:cs typeface="Arial"/>
                <a:sym typeface="Arial"/>
              </a:rPr>
              <a:t>About The Company</a:t>
            </a:r>
            <a:r>
              <a:rPr lang="en-GB" sz="2000">
                <a:highlight>
                  <a:schemeClr val="dk1"/>
                </a:highlight>
                <a:latin typeface="Arial"/>
                <a:ea typeface="Arial"/>
                <a:cs typeface="Arial"/>
                <a:sym typeface="Arial"/>
              </a:rPr>
              <a:t> </a:t>
            </a:r>
            <a:endParaRPr>
              <a:highlight>
                <a:schemeClr val="dk1"/>
              </a:highlight>
            </a:endParaRPr>
          </a:p>
        </p:txBody>
      </p:sp>
      <p:sp>
        <p:nvSpPr>
          <p:cNvPr id="147" name="Google Shape;147;p16"/>
          <p:cNvSpPr txBox="1"/>
          <p:nvPr>
            <p:ph idx="1" type="body"/>
          </p:nvPr>
        </p:nvSpPr>
        <p:spPr>
          <a:xfrm>
            <a:off x="819150" y="1507625"/>
            <a:ext cx="7505700" cy="293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000000"/>
                </a:solidFill>
                <a:latin typeface="Arial"/>
                <a:ea typeface="Arial"/>
                <a:cs typeface="Arial"/>
                <a:sym typeface="Arial"/>
              </a:rPr>
              <a:t>I</a:t>
            </a:r>
            <a:r>
              <a:rPr lang="en-GB" sz="2000">
                <a:solidFill>
                  <a:srgbClr val="000000"/>
                </a:solidFill>
                <a:latin typeface="Arial"/>
                <a:ea typeface="Arial"/>
                <a:cs typeface="Arial"/>
                <a:sym typeface="Arial"/>
              </a:rPr>
              <a:t>nfosys is a global leader in technology services and consulting, headquartered in India. Founded in 1981, the company provides a wide range of services to help businesses improve their operations and achieve their goals.  Infosys aims to drive innovation and digital transformation for its clients, helping them navigate the complexities of modern business environments.Here are the main services offered by Infosys</a:t>
            </a:r>
            <a:endParaRPr sz="2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395850"/>
            <a:ext cx="7505700" cy="769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a:highlight>
                  <a:schemeClr val="dk1"/>
                </a:highlight>
                <a:latin typeface="Arial"/>
                <a:ea typeface="Arial"/>
                <a:cs typeface="Arial"/>
                <a:sym typeface="Arial"/>
              </a:rPr>
              <a:t>Services provided</a:t>
            </a:r>
            <a:endParaRPr sz="4400">
              <a:highlight>
                <a:schemeClr val="dk1"/>
              </a:highlight>
            </a:endParaRPr>
          </a:p>
        </p:txBody>
      </p:sp>
      <p:sp>
        <p:nvSpPr>
          <p:cNvPr id="153" name="Google Shape;153;p17"/>
          <p:cNvSpPr txBox="1"/>
          <p:nvPr>
            <p:ph idx="1" type="body"/>
          </p:nvPr>
        </p:nvSpPr>
        <p:spPr>
          <a:xfrm>
            <a:off x="1454450" y="982275"/>
            <a:ext cx="7505700" cy="345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1600">
                <a:solidFill>
                  <a:srgbClr val="000000"/>
                </a:solidFill>
                <a:latin typeface="Arial"/>
                <a:ea typeface="Arial"/>
                <a:cs typeface="Arial"/>
                <a:sym typeface="Arial"/>
              </a:rPr>
              <a:t>I</a:t>
            </a:r>
            <a:r>
              <a:rPr lang="en-GB" sz="7846">
                <a:solidFill>
                  <a:srgbClr val="000000"/>
                </a:solidFill>
                <a:latin typeface="Arial"/>
                <a:ea typeface="Arial"/>
                <a:cs typeface="Arial"/>
                <a:sym typeface="Arial"/>
              </a:rPr>
              <a:t>T Services</a:t>
            </a:r>
            <a:endParaRPr sz="7846">
              <a:solidFill>
                <a:srgbClr val="000000"/>
              </a:solidFill>
              <a:latin typeface="Arial"/>
              <a:ea typeface="Arial"/>
              <a:cs typeface="Arial"/>
              <a:sym typeface="Arial"/>
            </a:endParaRPr>
          </a:p>
          <a:p>
            <a:pPr indent="0" lvl="0" marL="0" rtl="0" algn="l">
              <a:spcBef>
                <a:spcPts val="0"/>
              </a:spcBef>
              <a:spcAft>
                <a:spcPts val="0"/>
              </a:spcAft>
              <a:buNone/>
            </a:pPr>
            <a:r>
              <a:rPr lang="en-GB" sz="7846">
                <a:solidFill>
                  <a:srgbClr val="000000"/>
                </a:solidFill>
                <a:latin typeface="Arial"/>
                <a:ea typeface="Arial"/>
                <a:cs typeface="Arial"/>
                <a:sym typeface="Arial"/>
              </a:rPr>
              <a:t>Consulting Services</a:t>
            </a:r>
            <a:endParaRPr sz="7846">
              <a:solidFill>
                <a:srgbClr val="000000"/>
              </a:solidFill>
              <a:latin typeface="Arial"/>
              <a:ea typeface="Arial"/>
              <a:cs typeface="Arial"/>
              <a:sym typeface="Arial"/>
            </a:endParaRPr>
          </a:p>
          <a:p>
            <a:pPr indent="0" lvl="0" marL="0" rtl="0" algn="l">
              <a:spcBef>
                <a:spcPts val="0"/>
              </a:spcBef>
              <a:spcAft>
                <a:spcPts val="0"/>
              </a:spcAft>
              <a:buNone/>
            </a:pPr>
            <a:r>
              <a:rPr lang="en-GB" sz="7846">
                <a:solidFill>
                  <a:srgbClr val="000000"/>
                </a:solidFill>
                <a:latin typeface="Arial"/>
                <a:ea typeface="Arial"/>
                <a:cs typeface="Arial"/>
                <a:sym typeface="Arial"/>
              </a:rPr>
              <a:t>Digital Services</a:t>
            </a:r>
            <a:endParaRPr sz="7846">
              <a:solidFill>
                <a:srgbClr val="000000"/>
              </a:solidFill>
              <a:latin typeface="Arial"/>
              <a:ea typeface="Arial"/>
              <a:cs typeface="Arial"/>
              <a:sym typeface="Arial"/>
            </a:endParaRPr>
          </a:p>
          <a:p>
            <a:pPr indent="0" lvl="0" marL="0" rtl="0" algn="l">
              <a:spcBef>
                <a:spcPts val="0"/>
              </a:spcBef>
              <a:spcAft>
                <a:spcPts val="0"/>
              </a:spcAft>
              <a:buNone/>
            </a:pPr>
            <a:r>
              <a:rPr lang="en-GB" sz="7846">
                <a:solidFill>
                  <a:srgbClr val="000000"/>
                </a:solidFill>
                <a:latin typeface="Arial"/>
                <a:ea typeface="Arial"/>
                <a:cs typeface="Arial"/>
                <a:sym typeface="Arial"/>
              </a:rPr>
              <a:t>Enterprise Resource Planning (ERP)</a:t>
            </a:r>
            <a:endParaRPr sz="7846">
              <a:solidFill>
                <a:srgbClr val="000000"/>
              </a:solidFill>
              <a:latin typeface="Arial"/>
              <a:ea typeface="Arial"/>
              <a:cs typeface="Arial"/>
              <a:sym typeface="Arial"/>
            </a:endParaRPr>
          </a:p>
          <a:p>
            <a:pPr indent="0" lvl="0" marL="0" rtl="0" algn="l">
              <a:spcBef>
                <a:spcPts val="0"/>
              </a:spcBef>
              <a:spcAft>
                <a:spcPts val="0"/>
              </a:spcAft>
              <a:buNone/>
            </a:pPr>
            <a:r>
              <a:rPr lang="en-GB" sz="7846">
                <a:solidFill>
                  <a:srgbClr val="000000"/>
                </a:solidFill>
                <a:latin typeface="Arial"/>
                <a:ea typeface="Arial"/>
                <a:cs typeface="Arial"/>
                <a:sym typeface="Arial"/>
              </a:rPr>
              <a:t>Business Process Management (BPM) </a:t>
            </a:r>
            <a:endParaRPr sz="7846">
              <a:solidFill>
                <a:srgbClr val="000000"/>
              </a:solidFill>
              <a:latin typeface="Arial"/>
              <a:ea typeface="Arial"/>
              <a:cs typeface="Arial"/>
              <a:sym typeface="Arial"/>
            </a:endParaRPr>
          </a:p>
          <a:p>
            <a:pPr indent="0" lvl="0" marL="0" rtl="0" algn="l">
              <a:spcBef>
                <a:spcPts val="0"/>
              </a:spcBef>
              <a:spcAft>
                <a:spcPts val="0"/>
              </a:spcAft>
              <a:buNone/>
            </a:pPr>
            <a:r>
              <a:rPr lang="en-GB" sz="7846">
                <a:solidFill>
                  <a:srgbClr val="000000"/>
                </a:solidFill>
                <a:latin typeface="Arial"/>
                <a:ea typeface="Arial"/>
                <a:cs typeface="Arial"/>
                <a:sym typeface="Arial"/>
              </a:rPr>
              <a:t>Application Development and Maintenance</a:t>
            </a:r>
            <a:endParaRPr sz="7846">
              <a:solidFill>
                <a:srgbClr val="000000"/>
              </a:solidFill>
              <a:latin typeface="Arial"/>
              <a:ea typeface="Arial"/>
              <a:cs typeface="Arial"/>
              <a:sym typeface="Arial"/>
            </a:endParaRPr>
          </a:p>
          <a:p>
            <a:pPr indent="0" lvl="0" marL="0" rtl="0" algn="l">
              <a:spcBef>
                <a:spcPts val="0"/>
              </a:spcBef>
              <a:spcAft>
                <a:spcPts val="0"/>
              </a:spcAft>
              <a:buNone/>
            </a:pPr>
            <a:r>
              <a:rPr lang="en-GB" sz="7846">
                <a:solidFill>
                  <a:srgbClr val="000000"/>
                </a:solidFill>
                <a:latin typeface="Arial"/>
                <a:ea typeface="Arial"/>
                <a:cs typeface="Arial"/>
                <a:sym typeface="Arial"/>
              </a:rPr>
              <a:t>Infrastructure Management</a:t>
            </a:r>
            <a:endParaRPr sz="7846">
              <a:solidFill>
                <a:srgbClr val="000000"/>
              </a:solidFill>
              <a:latin typeface="Arial"/>
              <a:ea typeface="Arial"/>
              <a:cs typeface="Arial"/>
              <a:sym typeface="Arial"/>
            </a:endParaRPr>
          </a:p>
          <a:p>
            <a:pPr indent="0" lvl="0" marL="0" rtl="0" algn="l">
              <a:spcBef>
                <a:spcPts val="0"/>
              </a:spcBef>
              <a:spcAft>
                <a:spcPts val="0"/>
              </a:spcAft>
              <a:buNone/>
            </a:pPr>
            <a:r>
              <a:rPr lang="en-GB" sz="7846">
                <a:solidFill>
                  <a:srgbClr val="000000"/>
                </a:solidFill>
                <a:latin typeface="Arial"/>
                <a:ea typeface="Arial"/>
                <a:cs typeface="Arial"/>
                <a:sym typeface="Arial"/>
              </a:rPr>
              <a:t>Testing Services</a:t>
            </a:r>
            <a:endParaRPr sz="7846">
              <a:solidFill>
                <a:srgbClr val="000000"/>
              </a:solidFill>
              <a:latin typeface="Arial"/>
              <a:ea typeface="Arial"/>
              <a:cs typeface="Arial"/>
              <a:sym typeface="Arial"/>
            </a:endParaRPr>
          </a:p>
          <a:p>
            <a:pPr indent="0" lvl="0" marL="0" rtl="0" algn="l">
              <a:spcBef>
                <a:spcPts val="0"/>
              </a:spcBef>
              <a:spcAft>
                <a:spcPts val="0"/>
              </a:spcAft>
              <a:buNone/>
            </a:pPr>
            <a:r>
              <a:rPr lang="en-GB" sz="7846">
                <a:solidFill>
                  <a:srgbClr val="000000"/>
                </a:solidFill>
                <a:latin typeface="Arial"/>
                <a:ea typeface="Arial"/>
                <a:cs typeface="Arial"/>
                <a:sym typeface="Arial"/>
              </a:rPr>
              <a:t>Cybersecurity</a:t>
            </a:r>
            <a:endParaRPr sz="8246">
              <a:solidFill>
                <a:srgbClr val="000000"/>
              </a:solidFill>
              <a:latin typeface="Arial"/>
              <a:ea typeface="Arial"/>
              <a:cs typeface="Arial"/>
              <a:sym typeface="Arial"/>
            </a:endParaRPr>
          </a:p>
          <a:p>
            <a:pPr indent="0" lvl="0" marL="0" rtl="0" algn="l">
              <a:spcBef>
                <a:spcPts val="0"/>
              </a:spcBef>
              <a:spcAft>
                <a:spcPts val="0"/>
              </a:spcAft>
              <a:buNone/>
            </a:pPr>
            <a:r>
              <a:rPr lang="en-GB" sz="7846">
                <a:solidFill>
                  <a:srgbClr val="000000"/>
                </a:solidFill>
                <a:latin typeface="Arial"/>
                <a:ea typeface="Arial"/>
                <a:cs typeface="Arial"/>
                <a:sym typeface="Arial"/>
              </a:rPr>
              <a:t>Industry Solutions</a:t>
            </a:r>
            <a:endParaRPr sz="7846">
              <a:solidFill>
                <a:srgbClr val="000000"/>
              </a:solidFill>
              <a:latin typeface="Arial"/>
              <a:ea typeface="Arial"/>
              <a:cs typeface="Arial"/>
              <a:sym typeface="Arial"/>
            </a:endParaRPr>
          </a:p>
          <a:p>
            <a:pPr indent="0" lvl="0" marL="0" rtl="0" algn="l">
              <a:spcBef>
                <a:spcPts val="0"/>
              </a:spcBef>
              <a:spcAft>
                <a:spcPts val="0"/>
              </a:spcAft>
              <a:buNone/>
            </a:pPr>
            <a:r>
              <a:rPr lang="en-GB" sz="7846">
                <a:solidFill>
                  <a:srgbClr val="000000"/>
                </a:solidFill>
                <a:latin typeface="Arial"/>
                <a:ea typeface="Arial"/>
                <a:cs typeface="Arial"/>
                <a:sym typeface="Arial"/>
              </a:rPr>
              <a:t>Training and Education</a:t>
            </a:r>
            <a:endParaRPr sz="7846">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