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2" r:id="rId2"/>
    <p:sldId id="256" r:id="rId3"/>
    <p:sldId id="280" r:id="rId4"/>
    <p:sldId id="283" r:id="rId5"/>
    <p:sldId id="281" r:id="rId6"/>
    <p:sldId id="285" r:id="rId7"/>
    <p:sldId id="286" r:id="rId8"/>
    <p:sldId id="287" r:id="rId9"/>
    <p:sldId id="288" r:id="rId10"/>
    <p:sldId id="289" r:id="rId11"/>
    <p:sldId id="291" r:id="rId12"/>
    <p:sldId id="290" r:id="rId13"/>
    <p:sldId id="292" r:id="rId14"/>
    <p:sldId id="293" r:id="rId15"/>
    <p:sldId id="284" r:id="rId16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-7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CB5FB044-E105-4F2D-9D76-CB16125D2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YQIMGV5vtd4" TargetMode="External"/><Relationship Id="rId2" Type="http://schemas.openxmlformats.org/officeDocument/2006/relationships/hyperlink" Target="freescale_MCU_Video-Fullscreen.wmv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e382.com/datasheets/msp430g2x53_2x13_mixed_sig_mcu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struction_se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en.wikipedia.org/wiki/Microarchitectur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icroarchitecture" TargetMode="External"/><Relationship Id="rId2" Type="http://schemas.openxmlformats.org/officeDocument/2006/relationships/hyperlink" Target="https://en.wikipedia.org/wiki/Instruction_set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hnTerragnoli/ECE281_CE5" TargetMode="External"/><Relationship Id="rId2" Type="http://schemas.openxmlformats.org/officeDocument/2006/relationships/hyperlink" Target="http://ece382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Welcome to ECE 382</a:t>
            </a:r>
            <a:br>
              <a:rPr lang="en-US" dirty="0" smtClean="0"/>
            </a:br>
            <a:r>
              <a:rPr lang="en-US" dirty="0" smtClean="0"/>
              <a:t>Embedded Computer Systems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416" y="3352126"/>
            <a:ext cx="6400800" cy="1752600"/>
          </a:xfrm>
        </p:spPr>
        <p:txBody>
          <a:bodyPr/>
          <a:lstStyle/>
          <a:p>
            <a:r>
              <a:rPr lang="en-US" sz="2400" dirty="0" smtClean="0"/>
              <a:t>What have you heard about this course?</a:t>
            </a:r>
          </a:p>
          <a:p>
            <a:endParaRPr lang="en-US" sz="2400" dirty="0"/>
          </a:p>
          <a:p>
            <a:r>
              <a:rPr lang="en-US" sz="2400" dirty="0" smtClean="0"/>
              <a:t>What are Embedded Computer Systems?</a:t>
            </a:r>
            <a:endParaRPr lang="en-US" sz="2400" dirty="0" smtClean="0">
              <a:hlinkClick r:id="rId2" action="ppaction://hlinkfile"/>
            </a:endParaRPr>
          </a:p>
          <a:p>
            <a:r>
              <a:rPr lang="en-US" sz="2400" dirty="0" smtClean="0">
                <a:hlinkClick r:id="rId2" action="ppaction://hlinkfile"/>
              </a:rPr>
              <a:t>freescale_MCU_Video-Fullscreen.wmv</a:t>
            </a:r>
            <a:endParaRPr lang="en-US" sz="2400" dirty="0" smtClean="0"/>
          </a:p>
          <a:p>
            <a:r>
              <a:rPr lang="en-US" sz="2400" dirty="0">
                <a:hlinkClick r:id="rId3"/>
              </a:rPr>
              <a:t>Swarm of </a:t>
            </a:r>
            <a:r>
              <a:rPr lang="en-US" sz="2400" dirty="0" err="1" smtClean="0">
                <a:hlinkClick r:id="rId3"/>
              </a:rPr>
              <a:t>Quadrotors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main components of a PC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77035" y="873940"/>
            <a:ext cx="3384494" cy="243974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Motherboard</a:t>
            </a:r>
          </a:p>
          <a:p>
            <a:r>
              <a:rPr lang="en-US" sz="2400" dirty="0" smtClean="0"/>
              <a:t>CPU</a:t>
            </a:r>
          </a:p>
          <a:p>
            <a:r>
              <a:rPr lang="en-US" sz="2400" dirty="0" smtClean="0"/>
              <a:t>RAM/ROM</a:t>
            </a:r>
          </a:p>
          <a:p>
            <a:r>
              <a:rPr lang="en-US" sz="2400" dirty="0" err="1" smtClean="0"/>
              <a:t>Harddisk</a:t>
            </a:r>
            <a:endParaRPr lang="en-US" sz="2400" dirty="0" smtClean="0"/>
          </a:p>
          <a:p>
            <a:r>
              <a:rPr lang="en-US" sz="2400" dirty="0" smtClean="0"/>
              <a:t>Power Supply</a:t>
            </a:r>
          </a:p>
          <a:p>
            <a:r>
              <a:rPr lang="en-US" sz="2400" dirty="0" smtClean="0"/>
              <a:t>I/O:  </a:t>
            </a:r>
            <a:r>
              <a:rPr lang="en-US" sz="2400" dirty="0" err="1" smtClean="0"/>
              <a:t>ethernet</a:t>
            </a:r>
            <a:r>
              <a:rPr lang="en-US" sz="2400" dirty="0" smtClean="0"/>
              <a:t>, USB, …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91553" y="3869342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PC</a:t>
            </a:r>
            <a:endParaRPr lang="en-US" b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944153" y="3869342"/>
            <a:ext cx="15240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Single Board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Computer</a:t>
            </a:r>
            <a:endParaRPr lang="en-US" b="1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696753" y="3869342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System on 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 Chip</a:t>
            </a:r>
            <a:endParaRPr lang="en-US" dirty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639353" y="444084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468153" y="444084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55297" y="5186995"/>
            <a:ext cx="3334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Microcontroller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dirty="0" smtClean="0"/>
              <a:t>Small, 100kB of RAM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dirty="0" smtClean="0"/>
              <a:t>Low power, Low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8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68HC12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i="1" dirty="0" smtClean="0"/>
              <a:t>MSP430G2553</a:t>
            </a:r>
            <a:endParaRPr lang="en-US" dirty="0"/>
          </a:p>
        </p:txBody>
      </p:sp>
      <p:pic>
        <p:nvPicPr>
          <p:cNvPr id="4" name="Picture 15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610" y="804483"/>
            <a:ext cx="4013990" cy="5037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899727" y="2731732"/>
            <a:ext cx="38963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www.ece382.com/datasheets/msp430g2x53_2x13_mixed_sig_mcu.pdf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3423" y="6065456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200 to 300 instructions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89659" y="3984454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 instructions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287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ierarchy </a:t>
            </a:r>
            <a:r>
              <a:rPr lang="en-US" dirty="0"/>
              <a:t>of ECE</a:t>
            </a:r>
          </a:p>
        </p:txBody>
      </p:sp>
      <p:pic>
        <p:nvPicPr>
          <p:cNvPr id="1026" name="Picture 2" descr="EE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38" y="591962"/>
            <a:ext cx="2540899" cy="580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60178" y="2049099"/>
            <a:ext cx="4497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Instruction Set Architecture (ISA</a:t>
            </a:r>
            <a:r>
              <a:rPr lang="en-US" dirty="0" smtClean="0">
                <a:hlinkClick r:id="rId3"/>
              </a:rPr>
              <a:t>)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60178" y="2657817"/>
            <a:ext cx="2521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Microarchitecture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55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 </a:t>
            </a:r>
            <a:r>
              <a:rPr lang="en-US" dirty="0" err="1" smtClean="0"/>
              <a:t>vs</a:t>
            </a:r>
            <a:r>
              <a:rPr lang="en-US" dirty="0" smtClean="0"/>
              <a:t> Microarchitecture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8945" y="856357"/>
            <a:ext cx="86261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Instruction Set Architecture (ISA)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The ISA is the programmer's view of the processor. </a:t>
            </a:r>
            <a:endParaRPr lang="en-US" sz="2000" dirty="0" smtClean="0"/>
          </a:p>
          <a:p>
            <a:r>
              <a:rPr lang="en-US" sz="2000" dirty="0" smtClean="0"/>
              <a:t>Processors </a:t>
            </a:r>
            <a:r>
              <a:rPr lang="en-US" sz="2000" dirty="0"/>
              <a:t>with the same ISA share the same data types, assembly language instructions, registers, addressing modes, memory architecture, interrupts, IO, etc. </a:t>
            </a:r>
            <a:endParaRPr lang="en-US" sz="2000" dirty="0" smtClean="0"/>
          </a:p>
          <a:p>
            <a:r>
              <a:rPr lang="en-US" sz="2000" dirty="0" smtClean="0"/>
              <a:t>Are </a:t>
            </a:r>
            <a:r>
              <a:rPr lang="en-US" sz="2000" dirty="0"/>
              <a:t>all processors that implement an ISA the same? Are the Intel and AMD chips that implement x86 the same (Pentium, Athlon)? </a:t>
            </a:r>
            <a:endParaRPr lang="en-US" sz="2000" dirty="0" smtClean="0"/>
          </a:p>
          <a:p>
            <a:endParaRPr lang="en-US" sz="2000" dirty="0">
              <a:hlinkClick r:id="rId3"/>
            </a:endParaRPr>
          </a:p>
          <a:p>
            <a:r>
              <a:rPr lang="en-US" dirty="0" smtClean="0">
                <a:hlinkClick r:id="rId3"/>
              </a:rPr>
              <a:t>Microarchitecture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The microarchitecture is the hardware implementation of a given ISA. An ISA can be implemented with different microarchitectures. This allows programmers to write software that functions on chips made by different manufacturers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What ISA is your laptop?    </a:t>
            </a:r>
            <a:endParaRPr lang="en-US" sz="2000" dirty="0"/>
          </a:p>
          <a:p>
            <a:r>
              <a:rPr lang="en-US" sz="2000" dirty="0" smtClean="0"/>
              <a:t>Name some ISAs?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7344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 </a:t>
            </a:r>
            <a:r>
              <a:rPr lang="en-US" dirty="0" err="1" smtClean="0"/>
              <a:t>vs</a:t>
            </a:r>
            <a:r>
              <a:rPr lang="en-US" dirty="0" smtClean="0"/>
              <a:t> CISC 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2655" y="1299442"/>
            <a:ext cx="60407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Reduced Instruction Set Computer (RISC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Complex </a:t>
            </a:r>
            <a:r>
              <a:rPr lang="en-US" dirty="0"/>
              <a:t>Instruction Set Computer (CISC)</a:t>
            </a:r>
          </a:p>
        </p:txBody>
      </p:sp>
    </p:spTree>
    <p:extLst>
      <p:ext uri="{BB962C8B-B14F-4D97-AF65-F5344CB8AC3E}">
        <p14:creationId xmlns:p14="http://schemas.microsoft.com/office/powerpoint/2010/main" val="933619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2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Systems Courses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401946" y="16764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/>
              <a:t>EE 281: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/>
              <a:t>Digital Design &amp; 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/>
              <a:t>Comp Arch</a:t>
            </a:r>
            <a:endParaRPr lang="en-US" b="1" dirty="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154546" y="1676400"/>
            <a:ext cx="1524000" cy="1143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/>
              <a:t>EE 382: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Embedded Comp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Systems I</a:t>
            </a:r>
            <a:endParaRPr lang="en-US" b="1" dirty="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907146" y="16764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/>
              <a:t>EE 383: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/>
              <a:t>Embedded Comp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/>
              <a:t>Systems II</a:t>
            </a:r>
            <a:endParaRPr lang="en-US" dirty="0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812146" y="16764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/>
              <a:t>EE 484: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 err="1" smtClean="0">
                <a:cs typeface="Times New Roman" pitchFamily="18" charset="0"/>
              </a:rPr>
              <a:t>Adv</a:t>
            </a:r>
            <a:r>
              <a:rPr lang="en-US" sz="1600" dirty="0" smtClean="0">
                <a:cs typeface="Times New Roman" pitchFamily="18" charset="0"/>
              </a:rPr>
              <a:t> Digital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>
                <a:cs typeface="Times New Roman" pitchFamily="18" charset="0"/>
              </a:rPr>
              <a:t>System Design</a:t>
            </a:r>
            <a:endParaRPr lang="en-US" sz="1600" dirty="0">
              <a:cs typeface="Times New Roman" pitchFamily="18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6812146" y="30480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/>
              <a:t>EE 485: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 err="1" smtClean="0"/>
              <a:t>Adv</a:t>
            </a:r>
            <a:r>
              <a:rPr lang="en-US" sz="1600" dirty="0" smtClean="0"/>
              <a:t> Computer</a:t>
            </a:r>
            <a:endParaRPr lang="en-US" sz="1600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/>
              <a:t>Architecture</a:t>
            </a:r>
            <a:endParaRPr lang="en-US" b="1" dirty="0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2849746" y="22479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4678546" y="22479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6354946" y="2247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6507346" y="3619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7"/>
          <p:cNvSpPr>
            <a:spLocks noChangeArrowheads="1"/>
          </p:cNvSpPr>
          <p:nvPr/>
        </p:nvSpPr>
        <p:spPr bwMode="auto">
          <a:xfrm>
            <a:off x="4907146" y="34290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/>
              <a:t>EE 387:</a:t>
            </a:r>
            <a:endParaRPr lang="en-US" b="1"/>
          </a:p>
          <a:p>
            <a:pPr algn="ctr" eaLnBrk="0" hangingPunct="0">
              <a:spcBef>
                <a:spcPct val="0"/>
              </a:spcBef>
            </a:pPr>
            <a:r>
              <a:rPr lang="en-US" sz="1600"/>
              <a:t>Introduction to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/>
              <a:t>Robotics</a:t>
            </a:r>
            <a:endParaRPr lang="en-US" b="1"/>
          </a:p>
        </p:txBody>
      </p:sp>
      <p:grpSp>
        <p:nvGrpSpPr>
          <p:cNvPr id="26639" name="Group 18"/>
          <p:cNvGrpSpPr>
            <a:grpSpLocks/>
          </p:cNvGrpSpPr>
          <p:nvPr/>
        </p:nvGrpSpPr>
        <p:grpSpPr bwMode="auto">
          <a:xfrm>
            <a:off x="3916546" y="2819400"/>
            <a:ext cx="990600" cy="1219200"/>
            <a:chOff x="1776" y="1392"/>
            <a:chExt cx="624" cy="1104"/>
          </a:xfrm>
        </p:grpSpPr>
        <p:sp>
          <p:nvSpPr>
            <p:cNvPr id="26641" name="Line 19"/>
            <p:cNvSpPr>
              <a:spLocks noChangeShapeType="1"/>
            </p:cNvSpPr>
            <p:nvPr/>
          </p:nvSpPr>
          <p:spPr bwMode="auto">
            <a:xfrm>
              <a:off x="1776" y="139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Line 20"/>
            <p:cNvSpPr>
              <a:spLocks noChangeShapeType="1"/>
            </p:cNvSpPr>
            <p:nvPr/>
          </p:nvSpPr>
          <p:spPr bwMode="auto">
            <a:xfrm>
              <a:off x="1776" y="249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" name="Straight Connector 2"/>
          <p:cNvCxnSpPr/>
          <p:nvPr/>
        </p:nvCxnSpPr>
        <p:spPr bwMode="auto">
          <a:xfrm flipV="1">
            <a:off x="6507346" y="2247900"/>
            <a:ext cx="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4907146" y="4957046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SE 460:</a:t>
            </a:r>
            <a:endParaRPr lang="en-US" b="1" dirty="0"/>
          </a:p>
          <a:p>
            <a:pPr algn="ctr" eaLnBrk="0" hangingPunct="0">
              <a:spcBef>
                <a:spcPct val="0"/>
              </a:spcBef>
            </a:pPr>
            <a:r>
              <a:rPr lang="en-US" sz="1600" dirty="0" smtClean="0"/>
              <a:t>UAV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Embedded Processors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Every PC, iMac, engineering workstation, Cray supercomputer and all other general-purpose computers put together account for less than 1% of all microprocessors sold every year.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Your average car has about 15 microprocessors. (1999 BMW 7-series has 65)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There's one micro in each headlight of a new Lexus, BMW or Mercedes.  Plus one in each rear-view mirror.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The average middle-class household has about 40 to 50 microprocessors in it (55 if you own a PC).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Where are they?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Arial" charset="0"/>
              </a:rPr>
              <a:t>digital cellular telephone, pager, microwave oven, washer, dryer, dishwasher, coffee maker, refrigerator, VCR, television, video-game console, stereo receiver, CD player, DVD player, portable Discman, remote control for the TV, remote for the VCR, remote for the stereo, garage-door opener, automatic sprinkler timer, fax machine, PDA, answering machine,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250 million 32-bit embedded microprocessors sold plus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&gt;1 billion 16-bit plus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&gt;1 billion 8-bit plus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&gt;1 billion 4-bitters.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Arial" charset="0"/>
              </a:rPr>
              <a:t>Source: 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</a:rPr>
              <a:t>May 1999 </a:t>
            </a:r>
            <a:r>
              <a:rPr lang="en-US" sz="1400" dirty="0" smtClean="0">
                <a:latin typeface="Arial" charset="0"/>
              </a:rPr>
              <a:t>Embedded Systems Programming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64" y="1395876"/>
            <a:ext cx="7772400" cy="4724400"/>
          </a:xfrm>
        </p:spPr>
        <p:txBody>
          <a:bodyPr/>
          <a:lstStyle/>
          <a:p>
            <a:r>
              <a:rPr lang="en-US" dirty="0" smtClean="0"/>
              <a:t>Is a smart-phone an embedded system?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Embedded </a:t>
            </a:r>
            <a:r>
              <a:rPr lang="en-US" dirty="0" smtClean="0"/>
              <a:t>Systems  </a:t>
            </a:r>
            <a:endParaRPr lang="en-US" dirty="0" smtClean="0"/>
          </a:p>
          <a:p>
            <a:pPr lvl="1"/>
            <a:r>
              <a:rPr lang="en-US" dirty="0" smtClean="0"/>
              <a:t>they're </a:t>
            </a:r>
            <a:r>
              <a:rPr lang="en-US" dirty="0"/>
              <a:t>built to </a:t>
            </a:r>
            <a:r>
              <a:rPr lang="en-US" b="1" dirty="0"/>
              <a:t>interact</a:t>
            </a:r>
            <a:r>
              <a:rPr lang="en-US" dirty="0"/>
              <a:t> with the real-world and perform very specific functions, often with difficult constraints (timing, power,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65" y="0"/>
            <a:ext cx="8715122" cy="6734413"/>
          </a:xfrm>
        </p:spPr>
      </p:pic>
    </p:spTree>
    <p:extLst>
      <p:ext uri="{BB962C8B-B14F-4D97-AF65-F5344CB8AC3E}">
        <p14:creationId xmlns:p14="http://schemas.microsoft.com/office/powerpoint/2010/main" val="26382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ECE 382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695" y="1120747"/>
            <a:ext cx="7772400" cy="4724400"/>
          </a:xfrm>
        </p:spPr>
        <p:txBody>
          <a:bodyPr/>
          <a:lstStyle/>
          <a:p>
            <a:r>
              <a:rPr lang="en-US" dirty="0"/>
              <a:t>In this class, we'll be:</a:t>
            </a:r>
          </a:p>
          <a:p>
            <a:pPr lvl="1"/>
            <a:r>
              <a:rPr lang="en-US" sz="2400" dirty="0"/>
              <a:t>Writing programs in Assembly Language, then C</a:t>
            </a:r>
          </a:p>
          <a:p>
            <a:pPr lvl="1"/>
            <a:r>
              <a:rPr lang="en-US" sz="2400" dirty="0"/>
              <a:t>Learning about and using the functional units of a microcontroller</a:t>
            </a:r>
          </a:p>
          <a:p>
            <a:pPr lvl="1"/>
            <a:r>
              <a:rPr lang="en-US" sz="2400" dirty="0"/>
              <a:t>Using the microcontroller to interface with peripheral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984" y="918446"/>
            <a:ext cx="7772400" cy="4724400"/>
          </a:xfrm>
        </p:spPr>
        <p:txBody>
          <a:bodyPr/>
          <a:lstStyle/>
          <a:p>
            <a:r>
              <a:rPr lang="en-US" dirty="0" smtClean="0"/>
              <a:t>Course Website:  </a:t>
            </a:r>
            <a:r>
              <a:rPr lang="en-US" dirty="0" smtClean="0">
                <a:hlinkClick r:id="rId2"/>
              </a:rPr>
              <a:t>http://ece382.com</a:t>
            </a:r>
            <a:endParaRPr lang="en-US" dirty="0" smtClean="0"/>
          </a:p>
          <a:p>
            <a:pPr lvl="1"/>
            <a:r>
              <a:rPr lang="en-US" dirty="0" smtClean="0"/>
              <a:t>Schedule</a:t>
            </a:r>
          </a:p>
          <a:p>
            <a:pPr lvl="1"/>
            <a:r>
              <a:rPr lang="en-US" dirty="0" smtClean="0"/>
              <a:t>Lesson Notes &amp; Reading (</a:t>
            </a:r>
            <a:r>
              <a:rPr lang="en-US" dirty="0" smtClean="0">
                <a:solidFill>
                  <a:srgbClr val="FF0000"/>
                </a:solidFill>
              </a:rPr>
              <a:t>do before class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Admin </a:t>
            </a:r>
            <a:r>
              <a:rPr lang="en-US" dirty="0" smtClean="0">
                <a:sym typeface="Wingdings" pitchFamily="2" charset="2"/>
              </a:rPr>
              <a:t> Course Letter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What are the 2 ways to fail ece382?</a:t>
            </a:r>
          </a:p>
          <a:p>
            <a:pPr lvl="1"/>
            <a:r>
              <a:rPr lang="en-US" dirty="0" smtClean="0"/>
              <a:t>Bring laptop to class</a:t>
            </a:r>
          </a:p>
          <a:p>
            <a:pPr lvl="1"/>
            <a:r>
              <a:rPr lang="en-US" dirty="0" smtClean="0"/>
              <a:t>Skills Review </a:t>
            </a:r>
            <a:r>
              <a:rPr lang="en-US" dirty="0" smtClean="0">
                <a:sym typeface="Wingdings" pitchFamily="2" charset="2"/>
              </a:rPr>
              <a:t> due BOC lesson 3</a:t>
            </a:r>
          </a:p>
          <a:p>
            <a:pPr lvl="1"/>
            <a:r>
              <a:rPr lang="en-US" dirty="0"/>
              <a:t>Lab Notebooks?</a:t>
            </a:r>
          </a:p>
          <a:p>
            <a:pPr lvl="2"/>
            <a:r>
              <a:rPr lang="en-US" dirty="0"/>
              <a:t>Using </a:t>
            </a:r>
            <a:r>
              <a:rPr lang="en-US" dirty="0" err="1" smtClean="0"/>
              <a:t>GitHub</a:t>
            </a:r>
            <a:endParaRPr lang="en-US" dirty="0"/>
          </a:p>
          <a:p>
            <a:pPr lvl="2"/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</a:t>
            </a:r>
            <a:r>
              <a:rPr lang="en-US" u="sng" dirty="0" smtClean="0">
                <a:hlinkClick r:id="rId3"/>
              </a:rPr>
              <a:t>github.com/JohnTerragnoli/ECE281_CE5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26736"/>
          </a:xfrm>
        </p:spPr>
        <p:txBody>
          <a:bodyPr/>
          <a:lstStyle/>
          <a:p>
            <a:r>
              <a:rPr lang="en-US" dirty="0" smtClean="0"/>
              <a:t>What are the main components of a 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7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PRISM Block Diagram</a:t>
            </a:r>
          </a:p>
        </p:txBody>
      </p:sp>
      <p:sp>
        <p:nvSpPr>
          <p:cNvPr id="27652" name="Rectangle 3075"/>
          <p:cNvSpPr>
            <a:spLocks noChangeArrowheads="1"/>
          </p:cNvSpPr>
          <p:nvPr/>
        </p:nvSpPr>
        <p:spPr bwMode="auto">
          <a:xfrm>
            <a:off x="1028700" y="815975"/>
            <a:ext cx="17780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3" name="Rectangle 3076"/>
          <p:cNvSpPr>
            <a:spLocks noChangeArrowheads="1"/>
          </p:cNvSpPr>
          <p:nvPr/>
        </p:nvSpPr>
        <p:spPr bwMode="auto">
          <a:xfrm>
            <a:off x="3746500" y="815975"/>
            <a:ext cx="17780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4" name="Rectangle 3077"/>
          <p:cNvSpPr>
            <a:spLocks noChangeArrowheads="1"/>
          </p:cNvSpPr>
          <p:nvPr/>
        </p:nvSpPr>
        <p:spPr bwMode="auto">
          <a:xfrm>
            <a:off x="6578600" y="815975"/>
            <a:ext cx="17780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5" name="Rectangle 3078"/>
          <p:cNvSpPr>
            <a:spLocks noChangeArrowheads="1"/>
          </p:cNvSpPr>
          <p:nvPr/>
        </p:nvSpPr>
        <p:spPr bwMode="auto">
          <a:xfrm>
            <a:off x="3746500" y="3597275"/>
            <a:ext cx="17780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6" name="Line 3079"/>
          <p:cNvSpPr>
            <a:spLocks noChangeShapeType="1"/>
          </p:cNvSpPr>
          <p:nvPr/>
        </p:nvSpPr>
        <p:spPr bwMode="auto">
          <a:xfrm>
            <a:off x="4622800" y="1825625"/>
            <a:ext cx="0" cy="1758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7" name="Line 3080"/>
          <p:cNvSpPr>
            <a:spLocks noChangeShapeType="1"/>
          </p:cNvSpPr>
          <p:nvPr/>
        </p:nvSpPr>
        <p:spPr bwMode="auto">
          <a:xfrm>
            <a:off x="5194300" y="1825625"/>
            <a:ext cx="0" cy="1758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8" name="Line 3081"/>
          <p:cNvSpPr>
            <a:spLocks noChangeShapeType="1"/>
          </p:cNvSpPr>
          <p:nvPr/>
        </p:nvSpPr>
        <p:spPr bwMode="auto">
          <a:xfrm>
            <a:off x="2451100" y="1825625"/>
            <a:ext cx="0" cy="4921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9" name="Line 3083"/>
          <p:cNvSpPr>
            <a:spLocks noChangeShapeType="1"/>
          </p:cNvSpPr>
          <p:nvPr/>
        </p:nvSpPr>
        <p:spPr bwMode="auto">
          <a:xfrm>
            <a:off x="1871663" y="1825625"/>
            <a:ext cx="0" cy="7778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0" name="Line 3084"/>
          <p:cNvSpPr>
            <a:spLocks noChangeShapeType="1"/>
          </p:cNvSpPr>
          <p:nvPr/>
        </p:nvSpPr>
        <p:spPr bwMode="auto">
          <a:xfrm>
            <a:off x="1319213" y="1825625"/>
            <a:ext cx="0" cy="11017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1" name="Line 3088"/>
          <p:cNvSpPr>
            <a:spLocks noChangeShapeType="1"/>
          </p:cNvSpPr>
          <p:nvPr/>
        </p:nvSpPr>
        <p:spPr bwMode="auto">
          <a:xfrm>
            <a:off x="6900863" y="1820863"/>
            <a:ext cx="0" cy="5016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2" name="Line 3089"/>
          <p:cNvSpPr>
            <a:spLocks noChangeShapeType="1"/>
          </p:cNvSpPr>
          <p:nvPr/>
        </p:nvSpPr>
        <p:spPr bwMode="auto">
          <a:xfrm>
            <a:off x="7472363" y="1835150"/>
            <a:ext cx="0" cy="7778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3" name="Line 3090"/>
          <p:cNvSpPr>
            <a:spLocks noChangeShapeType="1"/>
          </p:cNvSpPr>
          <p:nvPr/>
        </p:nvSpPr>
        <p:spPr bwMode="auto">
          <a:xfrm>
            <a:off x="8005763" y="1830388"/>
            <a:ext cx="0" cy="11017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4" name="Line 3091"/>
          <p:cNvSpPr>
            <a:spLocks noChangeShapeType="1"/>
          </p:cNvSpPr>
          <p:nvPr/>
        </p:nvSpPr>
        <p:spPr bwMode="auto">
          <a:xfrm>
            <a:off x="2451100" y="2292350"/>
            <a:ext cx="443071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5" name="Line 3092"/>
          <p:cNvSpPr>
            <a:spLocks noChangeShapeType="1"/>
          </p:cNvSpPr>
          <p:nvPr/>
        </p:nvSpPr>
        <p:spPr bwMode="auto">
          <a:xfrm>
            <a:off x="1846263" y="2606675"/>
            <a:ext cx="56515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6" name="Line 3093"/>
          <p:cNvSpPr>
            <a:spLocks noChangeShapeType="1"/>
          </p:cNvSpPr>
          <p:nvPr/>
        </p:nvSpPr>
        <p:spPr bwMode="auto">
          <a:xfrm>
            <a:off x="1293813" y="2921000"/>
            <a:ext cx="67373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7" name="Line 3095"/>
          <p:cNvSpPr>
            <a:spLocks noChangeShapeType="1"/>
          </p:cNvSpPr>
          <p:nvPr/>
        </p:nvSpPr>
        <p:spPr bwMode="auto">
          <a:xfrm>
            <a:off x="4100513" y="2949575"/>
            <a:ext cx="0" cy="6572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8" name="Oval 3096"/>
          <p:cNvSpPr>
            <a:spLocks noChangeArrowheads="1"/>
          </p:cNvSpPr>
          <p:nvPr/>
        </p:nvSpPr>
        <p:spPr bwMode="auto">
          <a:xfrm>
            <a:off x="4024313" y="28543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9" name="Oval 3097"/>
          <p:cNvSpPr>
            <a:spLocks noChangeArrowheads="1"/>
          </p:cNvSpPr>
          <p:nvPr/>
        </p:nvSpPr>
        <p:spPr bwMode="auto">
          <a:xfrm>
            <a:off x="4546600" y="253047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0" name="Oval 3098"/>
          <p:cNvSpPr>
            <a:spLocks noChangeArrowheads="1"/>
          </p:cNvSpPr>
          <p:nvPr/>
        </p:nvSpPr>
        <p:spPr bwMode="auto">
          <a:xfrm>
            <a:off x="5118100" y="22161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1" name="Text Box 3099"/>
          <p:cNvSpPr txBox="1">
            <a:spLocks noChangeArrowheads="1"/>
          </p:cNvSpPr>
          <p:nvPr/>
        </p:nvSpPr>
        <p:spPr bwMode="auto">
          <a:xfrm>
            <a:off x="1598613" y="1076325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I/O</a:t>
            </a:r>
          </a:p>
        </p:txBody>
      </p:sp>
      <p:sp>
        <p:nvSpPr>
          <p:cNvPr id="27672" name="Text Box 3100"/>
          <p:cNvSpPr txBox="1">
            <a:spLocks noChangeArrowheads="1"/>
          </p:cNvSpPr>
          <p:nvPr/>
        </p:nvSpPr>
        <p:spPr bwMode="auto">
          <a:xfrm>
            <a:off x="4318679" y="1066800"/>
            <a:ext cx="8178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27673" name="Text Box 3101"/>
          <p:cNvSpPr txBox="1">
            <a:spLocks noChangeArrowheads="1"/>
          </p:cNvSpPr>
          <p:nvPr/>
        </p:nvSpPr>
        <p:spPr bwMode="auto">
          <a:xfrm>
            <a:off x="6864350" y="1085850"/>
            <a:ext cx="1233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27674" name="Text Box 3102"/>
          <p:cNvSpPr txBox="1">
            <a:spLocks noChangeArrowheads="1"/>
          </p:cNvSpPr>
          <p:nvPr/>
        </p:nvSpPr>
        <p:spPr bwMode="auto">
          <a:xfrm>
            <a:off x="3930650" y="3867150"/>
            <a:ext cx="143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Controller</a:t>
            </a:r>
          </a:p>
        </p:txBody>
      </p:sp>
      <p:sp>
        <p:nvSpPr>
          <p:cNvPr id="27675" name="Text Box 3103"/>
          <p:cNvSpPr txBox="1">
            <a:spLocks noChangeArrowheads="1"/>
          </p:cNvSpPr>
          <p:nvPr/>
        </p:nvSpPr>
        <p:spPr bwMode="auto">
          <a:xfrm>
            <a:off x="2578100" y="1905000"/>
            <a:ext cx="1192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Data (4)</a:t>
            </a:r>
          </a:p>
        </p:txBody>
      </p:sp>
      <p:sp>
        <p:nvSpPr>
          <p:cNvPr id="27676" name="Text Box 3104"/>
          <p:cNvSpPr txBox="1">
            <a:spLocks noChangeArrowheads="1"/>
          </p:cNvSpPr>
          <p:nvPr/>
        </p:nvSpPr>
        <p:spPr bwMode="auto">
          <a:xfrm>
            <a:off x="1987550" y="2228850"/>
            <a:ext cx="2451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Control (&amp; Status)</a:t>
            </a:r>
          </a:p>
        </p:txBody>
      </p:sp>
      <p:sp>
        <p:nvSpPr>
          <p:cNvPr id="27677" name="Text Box 3105"/>
          <p:cNvSpPr txBox="1">
            <a:spLocks noChangeArrowheads="1"/>
          </p:cNvSpPr>
          <p:nvPr/>
        </p:nvSpPr>
        <p:spPr bwMode="auto">
          <a:xfrm>
            <a:off x="1579563" y="2552700"/>
            <a:ext cx="161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Address (8)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32479" y="5154625"/>
            <a:ext cx="7772400" cy="285429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What are the main components of a PC?</a:t>
            </a:r>
          </a:p>
        </p:txBody>
      </p:sp>
    </p:spTree>
    <p:extLst>
      <p:ext uri="{BB962C8B-B14F-4D97-AF65-F5344CB8AC3E}">
        <p14:creationId xmlns:p14="http://schemas.microsoft.com/office/powerpoint/2010/main" val="34440922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4345</TotalTime>
  <Words>514</Words>
  <Application>Microsoft Office PowerPoint</Application>
  <PresentationFormat>On-screen Show (4:3)</PresentationFormat>
  <Paragraphs>109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Welcome to ECE 382 Embedded Computer Systems I</vt:lpstr>
      <vt:lpstr>Computer Systems Courses</vt:lpstr>
      <vt:lpstr>Embedded Processors</vt:lpstr>
      <vt:lpstr>Embedded Systems</vt:lpstr>
      <vt:lpstr>PowerPoint Presentation</vt:lpstr>
      <vt:lpstr>ECE 382</vt:lpstr>
      <vt:lpstr>Admin</vt:lpstr>
      <vt:lpstr>What are the main components of a computer?</vt:lpstr>
      <vt:lpstr>PRISM Block Diagram</vt:lpstr>
      <vt:lpstr>What are the main components of a PC?</vt:lpstr>
      <vt:lpstr>68HC12 vs MSP430G2553</vt:lpstr>
      <vt:lpstr>Hierarchy of ECE</vt:lpstr>
      <vt:lpstr>ISA vs Microarchitecture</vt:lpstr>
      <vt:lpstr>RISC vs CISC ?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187</cp:revision>
  <cp:lastPrinted>2014-08-12T17:37:01Z</cp:lastPrinted>
  <dcterms:created xsi:type="dcterms:W3CDTF">2001-06-27T14:08:57Z</dcterms:created>
  <dcterms:modified xsi:type="dcterms:W3CDTF">2014-08-12T23:14:58Z</dcterms:modified>
</cp:coreProperties>
</file>