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353" r:id="rId3"/>
    <p:sldId id="356" r:id="rId4"/>
    <p:sldId id="342" r:id="rId5"/>
    <p:sldId id="343" r:id="rId6"/>
    <p:sldId id="357" r:id="rId7"/>
    <p:sldId id="358" r:id="rId8"/>
    <p:sldId id="347" r:id="rId9"/>
    <p:sldId id="348" r:id="rId10"/>
    <p:sldId id="355" r:id="rId11"/>
    <p:sldId id="359" r:id="rId12"/>
    <p:sldId id="360" r:id="rId1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Peripherals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Memory-Mapped </a:t>
            </a:r>
            <a:r>
              <a:rPr lang="en-US" sz="2000" dirty="0">
                <a:solidFill>
                  <a:srgbClr val="0070C0"/>
                </a:solidFill>
              </a:rPr>
              <a:t>IO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Ports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GPIO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 smtClean="0">
                <a:solidFill>
                  <a:srgbClr val="0070C0"/>
                </a:solidFill>
              </a:rPr>
              <a:t>2 </a:t>
            </a:r>
            <a:r>
              <a:rPr lang="en-US" sz="2000" dirty="0" err="1" smtClean="0">
                <a:solidFill>
                  <a:srgbClr val="0070C0"/>
                </a:solidFill>
              </a:rPr>
              <a:t>GitHub</a:t>
            </a:r>
            <a:r>
              <a:rPr lang="en-US" sz="2000" dirty="0" smtClean="0">
                <a:solidFill>
                  <a:srgbClr val="0070C0"/>
                </a:solidFill>
              </a:rPr>
              <a:t> report due COB Monday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4" y="11969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Inclass</a:t>
            </a:r>
            <a:r>
              <a:rPr lang="en-US" b="1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</a:t>
            </a:r>
            <a:r>
              <a:rPr lang="en-US" sz="1600" dirty="0"/>
              <a:t>SPI and I2C protocols </a:t>
            </a:r>
            <a:endParaRPr lang="en-US" sz="1600" dirty="0" smtClean="0"/>
          </a:p>
          <a:p>
            <a:pPr lvl="2"/>
            <a:r>
              <a:rPr lang="en-US" sz="1600" dirty="0" smtClean="0"/>
              <a:t>We'll </a:t>
            </a:r>
            <a:r>
              <a:rPr lang="en-US" sz="1600" dirty="0"/>
              <a:t>use SPI to interface with the LCD in your black </a:t>
            </a:r>
            <a:r>
              <a:rPr lang="en-US" sz="1600" dirty="0" smtClean="0"/>
              <a:t>box</a:t>
            </a:r>
            <a:endParaRPr lang="en-US" sz="1600" dirty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2"/>
            <a:r>
              <a:rPr lang="en-US" sz="1600" dirty="0"/>
              <a:t>W</a:t>
            </a:r>
            <a:r>
              <a:rPr lang="en-US" sz="1600" dirty="0" smtClean="0"/>
              <a:t>e'll </a:t>
            </a:r>
            <a:r>
              <a:rPr lang="en-US" sz="1600" dirty="0"/>
              <a:t>use this later to drive the robot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Multipliers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14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   Examples?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        (where are pin 6 and 7?)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734340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9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68HC12</a:t>
            </a:r>
            <a:endParaRPr lang="en-US" dirty="0"/>
          </a:p>
        </p:txBody>
      </p:sp>
      <p:pic>
        <p:nvPicPr>
          <p:cNvPr id="4" name="Picture 1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2981" y="600740"/>
            <a:ext cx="4981354" cy="625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Two classic methods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Memory-Mapped I/O                        (Motorola)</a:t>
            </a:r>
            <a:endParaRPr lang="en-US" sz="2000" dirty="0" smtClean="0"/>
          </a:p>
          <a:p>
            <a:pPr lvl="1"/>
            <a:r>
              <a:rPr lang="en-US" sz="2000" dirty="0" smtClean="0"/>
              <a:t>Port-Mapped I/O [or Isolated IO]     (Intel)</a:t>
            </a:r>
            <a:endParaRPr lang="en-US" sz="1800" dirty="0" smtClean="0"/>
          </a:p>
          <a:p>
            <a:r>
              <a:rPr lang="en-US" sz="2000" dirty="0">
                <a:solidFill>
                  <a:schemeClr val="accent2"/>
                </a:solidFill>
              </a:rPr>
              <a:t>Memory-Mapped 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I/O and memory SHARE the same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Fewer </a:t>
            </a:r>
            <a:r>
              <a:rPr lang="en-US" sz="1800" dirty="0"/>
              <a:t>instructions</a:t>
            </a:r>
          </a:p>
          <a:p>
            <a:pPr lvl="2"/>
            <a:r>
              <a:rPr lang="en-US" sz="1800" dirty="0" smtClean="0"/>
              <a:t>Can </a:t>
            </a:r>
            <a:r>
              <a:rPr lang="en-US" sz="1800" dirty="0"/>
              <a:t>use </a:t>
            </a:r>
            <a:r>
              <a:rPr lang="en-US" sz="1800" dirty="0" smtClean="0"/>
              <a:t>all addressing modes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Lose </a:t>
            </a:r>
            <a:r>
              <a:rPr lang="en-US" sz="1800" dirty="0"/>
              <a:t>memory to </a:t>
            </a:r>
            <a:r>
              <a:rPr lang="en-US" sz="1800" dirty="0" smtClean="0"/>
              <a:t>IO</a:t>
            </a:r>
          </a:p>
          <a:p>
            <a:pPr lvl="2"/>
            <a:r>
              <a:rPr lang="en-US" sz="1800" dirty="0" smtClean="0"/>
              <a:t>Programmer mistakes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sz="1800" dirty="0" err="1"/>
              <a:t>Mov</a:t>
            </a:r>
            <a:r>
              <a:rPr lang="en-US" sz="1800" dirty="0"/>
              <a:t> #0x55, </a:t>
            </a:r>
            <a:r>
              <a:rPr lang="en-US" sz="1800" dirty="0" smtClean="0"/>
              <a:t>&amp;0x0021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Watchdog Timer, page 341</a:t>
            </a:r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06" y="2493334"/>
            <a:ext cx="3076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Port-Mapped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r>
              <a:rPr lang="en-US" sz="2000" dirty="0" smtClean="0">
                <a:solidFill>
                  <a:schemeClr val="accent2"/>
                </a:solidFill>
              </a:rPr>
              <a:t>   </a:t>
            </a:r>
            <a:r>
              <a:rPr lang="en-US" sz="2000" dirty="0" smtClean="0"/>
              <a:t>(Intel)</a:t>
            </a:r>
            <a:endParaRPr lang="en-US" sz="2000" dirty="0" smtClean="0"/>
          </a:p>
          <a:p>
            <a:pPr lvl="1"/>
            <a:r>
              <a:rPr lang="en-US" sz="2000" dirty="0" smtClean="0"/>
              <a:t>I/O and memory have their own separate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Don't </a:t>
            </a:r>
            <a:r>
              <a:rPr lang="en-US" sz="1800" dirty="0"/>
              <a:t>lose memory for IO.</a:t>
            </a:r>
          </a:p>
          <a:p>
            <a:pPr lvl="2"/>
            <a:r>
              <a:rPr lang="en-US" sz="1800" dirty="0" smtClean="0"/>
              <a:t>Protects </a:t>
            </a:r>
            <a:r>
              <a:rPr lang="en-US" sz="1800" dirty="0"/>
              <a:t>coder from mistakes.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Need More Instructions (like In/Out)</a:t>
            </a:r>
          </a:p>
          <a:p>
            <a:pPr lvl="2"/>
            <a:r>
              <a:rPr lang="en-US" sz="1800" dirty="0" smtClean="0"/>
              <a:t>More restrictive addressing modes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smtClean="0"/>
              <a:t>Out #0x55, &amp;PORT1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Does Port-Mapped cheat?</a:t>
            </a:r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Purpose Input Output (GPIO)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/>
              <a:t>PxDIR</a:t>
            </a:r>
            <a:r>
              <a:rPr lang="en-US" sz="1600" dirty="0" smtClean="0"/>
              <a:t> </a:t>
            </a:r>
            <a:r>
              <a:rPr lang="en-US" sz="1600" dirty="0"/>
              <a:t>configures which pins are input and which pins are output </a:t>
            </a:r>
          </a:p>
          <a:p>
            <a:pPr lvl="2"/>
            <a:r>
              <a:rPr lang="en-US" sz="1200" dirty="0" smtClean="0"/>
              <a:t>1 </a:t>
            </a:r>
            <a:r>
              <a:rPr lang="en-US" sz="1200" dirty="0"/>
              <a:t>corresponds to output, 0 to input</a:t>
            </a:r>
          </a:p>
          <a:p>
            <a:pPr lvl="1"/>
            <a:r>
              <a:rPr lang="en-US" sz="1600" dirty="0" err="1"/>
              <a:t>PxREN</a:t>
            </a:r>
            <a:r>
              <a:rPr lang="en-US" sz="1600" dirty="0"/>
              <a:t> controls pull up / pull down resistors to avoid floating inputs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Writing </a:t>
            </a:r>
            <a:r>
              <a:rPr lang="en-US" sz="1600" dirty="0"/>
              <a:t>to </a:t>
            </a:r>
            <a:r>
              <a:rPr lang="en-US" sz="1600" dirty="0" err="1"/>
              <a:t>PxOUT</a:t>
            </a:r>
            <a:r>
              <a:rPr lang="en-US" sz="1600" dirty="0"/>
              <a:t> controls the output of each pin</a:t>
            </a:r>
          </a:p>
          <a:p>
            <a:pPr lvl="1"/>
            <a:r>
              <a:rPr lang="en-US" sz="1600" dirty="0" err="1" smtClean="0"/>
              <a:t>PxIN</a:t>
            </a:r>
            <a:r>
              <a:rPr lang="en-US" sz="1600" dirty="0" smtClean="0"/>
              <a:t> </a:t>
            </a:r>
            <a:r>
              <a:rPr lang="en-US" sz="1600" dirty="0"/>
              <a:t>allows you to read the values on these </a:t>
            </a:r>
            <a:r>
              <a:rPr lang="en-US" sz="1600" dirty="0" smtClean="0"/>
              <a:t>pins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400" dirty="0"/>
              <a:t>Let's write a program that controls the onboard LEDs with the onboard push button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&amp;P1DIR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Any problem with this code?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8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Input was FLOATING!   Low is ground, High is floating, so use a pull- _________?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" y="876036"/>
            <a:ext cx="72104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Anything wrong with this?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P1DIR</a:t>
            </a:r>
            <a:endParaRPr lang="en-US" sz="1600" dirty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733</Words>
  <Application>Microsoft Office PowerPoint</Application>
  <PresentationFormat>On-screen Show (4:3)</PresentationFormat>
  <Paragraphs>169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ECE 382  Lesson 13</vt:lpstr>
      <vt:lpstr>Peripherals</vt:lpstr>
      <vt:lpstr>Ports</vt:lpstr>
      <vt:lpstr>68HC12</vt:lpstr>
      <vt:lpstr>How do we talk to Ports? Do I/O?</vt:lpstr>
      <vt:lpstr>How do we talk to Ports? Do I/O?</vt:lpstr>
      <vt:lpstr>General Purpose Input Output (GPIO)</vt:lpstr>
      <vt:lpstr>Example Program</vt:lpstr>
      <vt:lpstr>Pitfall !!!</vt:lpstr>
      <vt:lpstr>Multiplexing</vt:lpstr>
      <vt:lpstr>Pitfall !!!</vt:lpstr>
      <vt:lpstr>Inclass Exercise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289</cp:revision>
  <cp:lastPrinted>2014-09-18T22:39:44Z</cp:lastPrinted>
  <dcterms:created xsi:type="dcterms:W3CDTF">2001-06-27T14:08:57Z</dcterms:created>
  <dcterms:modified xsi:type="dcterms:W3CDTF">2014-09-18T22:41:47Z</dcterms:modified>
</cp:coreProperties>
</file>