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377" r:id="rId3"/>
    <p:sldId id="378" r:id="rId4"/>
    <p:sldId id="361" r:id="rId5"/>
    <p:sldId id="380" r:id="rId6"/>
    <p:sldId id="381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72" r:id="rId15"/>
    <p:sldId id="374" r:id="rId16"/>
    <p:sldId id="382" r:id="rId17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8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ce382.com/labs/lab3/logic_analyz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se.bd.psu.edu/cmpen352/lab/lab3/inlab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4757034"/>
          </a:xfrm>
        </p:spPr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Lab#2 Feedback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 err="1">
                <a:solidFill>
                  <a:srgbClr val="0070C0"/>
                </a:solidFill>
              </a:rPr>
              <a:t>Comm</a:t>
            </a:r>
            <a:r>
              <a:rPr lang="en-US" sz="2000" dirty="0">
                <a:solidFill>
                  <a:srgbClr val="0070C0"/>
                </a:solidFill>
              </a:rPr>
              <a:t> Fundamentals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Serial </a:t>
            </a:r>
            <a:r>
              <a:rPr lang="en-US" sz="2000" dirty="0">
                <a:solidFill>
                  <a:srgbClr val="0070C0"/>
                </a:solidFill>
              </a:rPr>
              <a:t>Peripheral Interface (SPI)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SPI </a:t>
            </a:r>
            <a:r>
              <a:rPr lang="en-US" sz="2000" dirty="0">
                <a:solidFill>
                  <a:srgbClr val="0070C0"/>
                </a:solidFill>
              </a:rPr>
              <a:t>on the </a:t>
            </a:r>
            <a:r>
              <a:rPr lang="en-US" sz="2000" dirty="0" smtClean="0">
                <a:solidFill>
                  <a:srgbClr val="0070C0"/>
                </a:solidFill>
              </a:rPr>
              <a:t>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Logic Analyzer Demo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</a:t>
            </a:r>
            <a:r>
              <a:rPr lang="en-US" sz="2000" dirty="0">
                <a:solidFill>
                  <a:srgbClr val="0070C0"/>
                </a:solidFill>
              </a:rPr>
              <a:t>3 Introduction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  <a:p>
            <a:pPr algn="l"/>
            <a:r>
              <a:rPr lang="en-US" sz="2000" b="1" dirty="0" smtClean="0"/>
              <a:t>Admin</a:t>
            </a:r>
            <a:endParaRPr lang="en-US" sz="2000" b="1" dirty="0"/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Assignment </a:t>
            </a:r>
            <a:r>
              <a:rPr lang="en-US" sz="2000" dirty="0" smtClean="0">
                <a:solidFill>
                  <a:srgbClr val="0070C0"/>
                </a:solidFill>
              </a:rPr>
              <a:t>4 due </a:t>
            </a:r>
            <a:r>
              <a:rPr lang="en-US" sz="2000" dirty="0" smtClean="0">
                <a:solidFill>
                  <a:srgbClr val="0070C0"/>
                </a:solidFill>
              </a:rPr>
              <a:t>BOC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Lab 3 </a:t>
            </a:r>
            <a:r>
              <a:rPr lang="en-US" sz="2000" dirty="0" err="1" smtClean="0">
                <a:solidFill>
                  <a:srgbClr val="0070C0"/>
                </a:solidFill>
              </a:rPr>
              <a:t>prelab</a:t>
            </a:r>
            <a:r>
              <a:rPr lang="en-US" sz="2000" dirty="0" smtClean="0">
                <a:solidFill>
                  <a:srgbClr val="0070C0"/>
                </a:solidFill>
              </a:rPr>
              <a:t>? (a bit different this time)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9" y="615833"/>
            <a:ext cx="8215440" cy="4724400"/>
          </a:xfrm>
        </p:spPr>
        <p:txBody>
          <a:bodyPr/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82" y="4081920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887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16" y="774850"/>
            <a:ext cx="860145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2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  <a:endParaRPr 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4" y="1219874"/>
            <a:ext cx="7517501" cy="5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9" y="605116"/>
            <a:ext cx="8493642" cy="47244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Logic Analyzer </a:t>
            </a:r>
            <a:r>
              <a:rPr lang="en-US" sz="2000" dirty="0" smtClean="0">
                <a:hlinkClick r:id="rId2"/>
              </a:rPr>
              <a:t>is tutorial </a:t>
            </a:r>
            <a:r>
              <a:rPr lang="en-US" sz="2000" dirty="0">
                <a:hlinkClick r:id="rId2"/>
              </a:rPr>
              <a:t>available here</a:t>
            </a:r>
            <a:r>
              <a:rPr lang="en-US" sz="2000" dirty="0"/>
              <a:t>.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Let’s Measure SMCLK    (P1.4)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Multiplexed?  P1SEL1 &amp; P1SEL2?</a:t>
            </a:r>
            <a:endParaRPr lang="en-US" sz="1600" dirty="0" smtClean="0"/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439615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233652"/>
            <a:ext cx="67437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0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1600" dirty="0" smtClean="0"/>
              <a:t>Hook </a:t>
            </a:r>
            <a:r>
              <a:rPr lang="en-US" sz="1600" dirty="0"/>
              <a:t>up the black Ground wire on Pod 1 to ground on the </a:t>
            </a:r>
            <a:r>
              <a:rPr lang="en-US" sz="1600" dirty="0" smtClean="0"/>
              <a:t>MSP430</a:t>
            </a:r>
          </a:p>
          <a:p>
            <a:r>
              <a:rPr lang="en-US" sz="1600" dirty="0" smtClean="0"/>
              <a:t>Hook </a:t>
            </a:r>
            <a:r>
              <a:rPr lang="en-US" sz="1600" dirty="0"/>
              <a:t>up Pod 1 </a:t>
            </a:r>
            <a:r>
              <a:rPr lang="en-US" sz="1600" dirty="0" smtClean="0"/>
              <a:t>Wire </a:t>
            </a:r>
            <a:r>
              <a:rPr lang="en-US" sz="1600" dirty="0"/>
              <a:t>0 to </a:t>
            </a:r>
            <a:r>
              <a:rPr lang="en-US" sz="1600" dirty="0" smtClean="0"/>
              <a:t>P1.4 (SMCLK)</a:t>
            </a:r>
          </a:p>
          <a:p>
            <a:r>
              <a:rPr lang="en-US" sz="1600" dirty="0" smtClean="0"/>
              <a:t>Sampling </a:t>
            </a:r>
            <a:r>
              <a:rPr lang="en-US" sz="1600" dirty="0"/>
              <a:t>setup </a:t>
            </a:r>
            <a:r>
              <a:rPr lang="en-US" sz="1600" dirty="0" smtClean="0"/>
              <a:t>screen: set </a:t>
            </a:r>
            <a:r>
              <a:rPr lang="en-US" sz="1600" dirty="0"/>
              <a:t>the sampling speed to be the fastest possible (once every 2ns</a:t>
            </a:r>
            <a:r>
              <a:rPr lang="en-US" sz="1600" dirty="0" smtClean="0"/>
              <a:t>)</a:t>
            </a:r>
          </a:p>
          <a:p>
            <a:r>
              <a:rPr lang="en-US" sz="1600" dirty="0"/>
              <a:t>Waveform screen and set the trigger on my </a:t>
            </a:r>
            <a:r>
              <a:rPr lang="en-US" sz="1600" dirty="0" smtClean="0"/>
              <a:t>signal </a:t>
            </a:r>
            <a:r>
              <a:rPr lang="en-US" sz="1600" dirty="0"/>
              <a:t>to be falling </a:t>
            </a:r>
            <a:r>
              <a:rPr lang="en-US" sz="1600" dirty="0" smtClean="0"/>
              <a:t>edge</a:t>
            </a:r>
          </a:p>
          <a:p>
            <a:r>
              <a:rPr lang="en-US" sz="1600" dirty="0"/>
              <a:t>Run Single button </a:t>
            </a:r>
            <a:endParaRPr lang="en-US" sz="1600" dirty="0" smtClean="0"/>
          </a:p>
          <a:p>
            <a:r>
              <a:rPr lang="en-US" sz="1600" dirty="0"/>
              <a:t>D</a:t>
            </a:r>
            <a:r>
              <a:rPr lang="en-US" sz="1600" dirty="0" smtClean="0"/>
              <a:t>rag </a:t>
            </a:r>
            <a:r>
              <a:rPr lang="en-US" sz="1600" dirty="0"/>
              <a:t>markers to measure falling edge to falling edge </a:t>
            </a:r>
            <a:r>
              <a:rPr lang="en-US" sz="1600" dirty="0" smtClean="0"/>
              <a:t>of SMCLK</a:t>
            </a:r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6" y="2403027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1360" y="4766864"/>
            <a:ext cx="4709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(in draft)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ecse.bd.psu.edu/cmpen352/lab/lab3/inlab3.html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3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Lab#2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621102"/>
            <a:ext cx="8083562" cy="2818013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What is wrong with this subroutine?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Other Issues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pass-by-reference and pass-by-value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Header: Which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is the best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A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</a:t>
            </a:r>
          </a:p>
          <a:p>
            <a:pPr marL="400050" lvl="1" indent="0">
              <a:buNone/>
            </a:pP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B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Inputs: r10, r11, r6, r8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Outputs: r8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87220"/>
              </p:ext>
            </p:extLst>
          </p:nvPr>
        </p:nvGraphicFramePr>
        <p:xfrm>
          <a:off x="1308887" y="1308550"/>
          <a:ext cx="2971799" cy="2043557"/>
        </p:xfrm>
        <a:graphic>
          <a:graphicData uri="http://schemas.openxmlformats.org/drawingml/2006/table">
            <a:tbl>
              <a:tblPr firstRow="1" firstCol="1" bandRow="1"/>
              <a:tblGrid>
                <a:gridCol w="2971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:</a:t>
                      </a:r>
                      <a:endParaRPr lang="en-US" sz="1600" dirty="0" smtClean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tst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 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jz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forever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r7</a:t>
                      </a:r>
                      <a:r>
                        <a:rPr lang="en-US" sz="1100" b="1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+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call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 </a:t>
                      </a:r>
                      <a:r>
                        <a:rPr lang="en-US" sz="1100" dirty="0">
                          <a:solidFill>
                            <a:srgbClr val="A61717"/>
                          </a:solidFill>
                          <a:effectLst/>
                          <a:latin typeface="Consolas"/>
                          <a:ea typeface="Calibri"/>
                        </a:rPr>
                        <a:t>#</a:t>
                      </a:r>
                      <a:r>
                        <a:rPr lang="en-US" sz="1100" dirty="0" err="1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decryptCharacter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mov.b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r10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, </a:t>
                      </a:r>
                      <a:r>
                        <a:rPr lang="en-US" sz="1100" dirty="0" smtClean="0">
                          <a:solidFill>
                            <a:srgbClr val="009999"/>
                          </a:solidFill>
                          <a:effectLst/>
                          <a:latin typeface="Consolas"/>
                          <a:ea typeface="Calibri"/>
                        </a:rPr>
                        <a:t>0</a:t>
                      </a:r>
                      <a:r>
                        <a:rPr lang="en-US" sz="1100" dirty="0" smtClean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(</a:t>
                      </a:r>
                      <a:r>
                        <a:rPr lang="en-US" sz="1100" dirty="0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inc.w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r9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dec.b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 </a:t>
                      </a:r>
                      <a:r>
                        <a:rPr lang="en-US" sz="1100" dirty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r5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 </a:t>
                      </a:r>
                      <a:r>
                        <a:rPr lang="en-US" sz="1100" b="1" dirty="0" err="1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jmp</a:t>
                      </a: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</a:t>
                      </a:r>
                      <a:r>
                        <a:rPr lang="en-US" sz="1100" dirty="0" err="1" smtClean="0">
                          <a:solidFill>
                            <a:srgbClr val="008080"/>
                          </a:solidFill>
                          <a:effectLst/>
                          <a:latin typeface="Consolas"/>
                          <a:ea typeface="Calibri"/>
                        </a:rPr>
                        <a:t>decryptMessage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Times New Roman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33333"/>
                          </a:solidFill>
                          <a:effectLst/>
                          <a:latin typeface="Consolas"/>
                          <a:ea typeface="Calibri"/>
                        </a:rPr>
                        <a:t>       </a:t>
                      </a:r>
                      <a:r>
                        <a:rPr lang="en-US" sz="1100" b="1" dirty="0" smtClean="0">
                          <a:solidFill>
                            <a:srgbClr val="990000"/>
                          </a:solidFill>
                          <a:effectLst/>
                          <a:latin typeface="Consolas"/>
                          <a:ea typeface="Calibri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95250" marR="952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74378" y="4224043"/>
            <a:ext cx="495232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Choice C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;Inputs: 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r10 length of message</a:t>
            </a: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length of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key</a:t>
            </a: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/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r6  address location of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encrypted message</a:t>
            </a: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r8  address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location for decrypted message 	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Outputs: </a:t>
            </a:r>
            <a:endParaRPr lang="en-US" sz="1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RAM </a:t>
            </a:r>
            <a:r>
              <a:rPr lang="en-US" sz="1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@r8 to @(r8+r11)] decrypted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does this disassembled code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0000c0a2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mystery_routine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c0a2:    0d 4f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r15,    r13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c0a4:    0f 43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r15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c0a6:    0e 93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r14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c0a8:    07 24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$+16         ;abs 0xc0b8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c0aa:    12 c3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c0ac:    0d 10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rrc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r13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c0ae:    01 28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$+4          ;abs 0xc0b2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c0b0:    0f 5e           add    r14,    r15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c0b2:    0e 5e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rla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r14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c0b4:    0d 93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r13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c0b6:    f7 23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$-16         ;abs 0xc0a6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c0b8:    30 41           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23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Lab#3: Using Serial port to control LCD Display</a:t>
            </a:r>
          </a:p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06667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7216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005477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999409" y="2028401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2005476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99408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005476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99408" y="2358825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005475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99407" y="2520666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614444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34993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207185" y="2190242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783110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03659" y="1843633"/>
            <a:ext cx="598810" cy="7687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381920" y="19488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381919" y="2101230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81919" y="22792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381918" y="2431654"/>
            <a:ext cx="621739" cy="0"/>
          </a:xfrm>
          <a:prstGeom prst="line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323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7" y="1549653"/>
            <a:ext cx="37909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7772400" cy="4724400"/>
          </a:xfrm>
        </p:spPr>
        <p:txBody>
          <a:bodyPr/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31" y="1257566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797065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23" y="3166163"/>
            <a:ext cx="547687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293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1119</Words>
  <Application>Microsoft Office PowerPoint</Application>
  <PresentationFormat>On-screen Show (4:3)</PresentationFormat>
  <Paragraphs>228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ECE 382  Lesson 15</vt:lpstr>
      <vt:lpstr>Lab#2 feedback</vt:lpstr>
      <vt:lpstr>What does this disassembled code do?</vt:lpstr>
      <vt:lpstr>Serial Communication</vt:lpstr>
      <vt:lpstr>Serial Communication</vt:lpstr>
      <vt:lpstr>Serial Peripheral Interface (SPI)</vt:lpstr>
      <vt:lpstr>Serial Peripheral Interface (SPI)</vt:lpstr>
      <vt:lpstr>Serial Peripheral Interface (SPI)</vt:lpstr>
      <vt:lpstr>Universal Serial Communication Interface (USCI)</vt:lpstr>
      <vt:lpstr>Universal Serial Communication Interface (USCI)</vt:lpstr>
      <vt:lpstr>Universal Serial Communication Interface (USCI)</vt:lpstr>
      <vt:lpstr>Example  (loopback)</vt:lpstr>
      <vt:lpstr>Logic Analyzer</vt:lpstr>
      <vt:lpstr>Logic Analyzer Demo</vt:lpstr>
      <vt:lpstr>Measure SMCLK</vt:lpstr>
      <vt:lpstr>Lab3 (in draft)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Test</cp:lastModifiedBy>
  <cp:revision>324</cp:revision>
  <cp:lastPrinted>2014-09-18T22:39:44Z</cp:lastPrinted>
  <dcterms:created xsi:type="dcterms:W3CDTF">2001-06-27T14:08:57Z</dcterms:created>
  <dcterms:modified xsi:type="dcterms:W3CDTF">2014-09-24T21:51:50Z</dcterms:modified>
</cp:coreProperties>
</file>