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ker_(computing)" TargetMode="External"/><Relationship Id="rId2" Type="http://schemas.openxmlformats.org/officeDocument/2006/relationships/hyperlink" Target="http://en.wikipedia.org/wiki/Assembler_(computing)#Assembl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3oh.com/2012/03/winner-products-using-the-msp43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/>
              <a:t>Readings</a:t>
            </a:r>
          </a:p>
          <a:p>
            <a:pPr lvl="1" algn="l"/>
            <a:r>
              <a:rPr lang="en-US" sz="2000" dirty="0">
                <a:hlinkClick r:id="rId2"/>
              </a:rPr>
              <a:t>Assembler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Linker</a:t>
            </a:r>
            <a:endParaRPr lang="en-US" sz="2000" dirty="0"/>
          </a:p>
          <a:p>
            <a:pPr algn="l"/>
            <a:r>
              <a:rPr lang="en-US" sz="2400" b="1" dirty="0"/>
              <a:t>Lesson Outline</a:t>
            </a:r>
            <a:endParaRPr lang="en-US" sz="2400" b="1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Intro to the MSP430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Architecture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Assembly and Machine Languages</a:t>
            </a:r>
          </a:p>
          <a:p>
            <a:pPr algn="l"/>
            <a:r>
              <a:rPr lang="en-US" sz="2400" b="1" dirty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next time!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63" y="724237"/>
            <a:ext cx="7956493" cy="4724400"/>
          </a:xfrm>
        </p:spPr>
        <p:txBody>
          <a:bodyPr/>
          <a:lstStyle/>
          <a:p>
            <a:r>
              <a:rPr lang="en-US" dirty="0" err="1"/>
              <a:t>Endianness</a:t>
            </a:r>
            <a:endParaRPr lang="en-US" dirty="0"/>
          </a:p>
          <a:p>
            <a:pPr lvl="1"/>
            <a:r>
              <a:rPr lang="en-US" sz="2400" dirty="0" smtClean="0"/>
              <a:t>concerned </a:t>
            </a:r>
            <a:r>
              <a:rPr lang="en-US" sz="2400" dirty="0"/>
              <a:t>with the ordering of bytes on a computer.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Little Endian </a:t>
            </a:r>
            <a:r>
              <a:rPr lang="en-US" sz="2400" dirty="0"/>
              <a:t>means the least significant byte of a chunk of data is stored at the lowest memory address.</a:t>
            </a:r>
          </a:p>
          <a:p>
            <a:pPr lvl="2"/>
            <a:r>
              <a:rPr lang="en-US" dirty="0" smtClean="0"/>
              <a:t>MSP430 </a:t>
            </a:r>
            <a:r>
              <a:rPr lang="en-US" dirty="0"/>
              <a:t>and your </a:t>
            </a:r>
            <a:r>
              <a:rPr lang="en-US" dirty="0" smtClean="0"/>
              <a:t>x86_64 are little endian</a:t>
            </a:r>
            <a:endParaRPr lang="en-US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Big Endian </a:t>
            </a:r>
            <a:r>
              <a:rPr lang="en-US" sz="2400" dirty="0"/>
              <a:t>means the most significant byte of a chunk of data is stored at the lowest memory address.</a:t>
            </a:r>
          </a:p>
          <a:p>
            <a:pPr lvl="2"/>
            <a:r>
              <a:rPr lang="en-US" dirty="0"/>
              <a:t>The 68S12 we used last semester used this</a:t>
            </a:r>
          </a:p>
          <a:p>
            <a:r>
              <a:rPr lang="en-US" dirty="0" smtClean="0"/>
              <a:t>If we executed </a:t>
            </a:r>
            <a:r>
              <a:rPr lang="en-US" dirty="0" smtClean="0">
                <a:solidFill>
                  <a:srgbClr val="0070C0"/>
                </a:solidFill>
              </a:rPr>
              <a:t>MOV.W </a:t>
            </a:r>
            <a:r>
              <a:rPr lang="en-US" dirty="0">
                <a:solidFill>
                  <a:srgbClr val="0070C0"/>
                </a:solidFill>
              </a:rPr>
              <a:t>#0xdfec, &amp;0x0200</a:t>
            </a:r>
            <a:r>
              <a:rPr lang="en-US" dirty="0"/>
              <a:t>, how would that word be stored in memory?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94506"/>
              </p:ext>
            </p:extLst>
          </p:nvPr>
        </p:nvGraphicFramePr>
        <p:xfrm>
          <a:off x="903497" y="5291349"/>
          <a:ext cx="1516021" cy="1368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594"/>
                <a:gridCol w="887427"/>
              </a:tblGrid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3065" y="5955738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Debugger:   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407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our first MSP430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 This program sets all pins on Port 1 to output and high.  Since LEDs 1 and 2 are connected to P1.0 and P1.6 respectively, they will light up.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.include 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header.S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#WDTPW,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r15       ; turn off watchdog timer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#WDTHOLD, r15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r15, &amp;WDTCTL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loop                 ; loop forever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Relocatable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Notice the addresses - the code </a:t>
            </a:r>
            <a:r>
              <a:rPr lang="en-US" sz="1400" dirty="0" smtClean="0"/>
              <a:t>starts </a:t>
            </a:r>
            <a:r>
              <a:rPr lang="en-US" sz="1400" dirty="0"/>
              <a:t>at 0x0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0x00000000 3f40005a 3fe08000 824f2001 f2d32200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0x00000010 f2d32100 b0120000 ff3f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30108" y="2652839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b="1" kern="0" dirty="0" smtClean="0"/>
              <a:t>After Linking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22016" y="3305596"/>
            <a:ext cx="7772400" cy="16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 smtClean="0"/>
              <a:t>Notice the addresses - the code starts at 0xC000.</a:t>
            </a:r>
          </a:p>
          <a:p>
            <a:pPr marL="0" indent="0">
              <a:buFontTx/>
              <a:buNone/>
            </a:pP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0x0000c000 3f40005a 3fe08000 824f2001 f2d32200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0x0000c010 f2d32100 b0121ac0 ff3fc243 21003041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0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Dissassembled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Disassembly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 section .text: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0000c000 &lt;__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ctors_end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c000:    3f 40 00 5a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#23040,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;#0x5a00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c004:    3f e0 80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#128,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;#0x0080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c008:    82 4f 20 01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r15,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&amp;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0x0120   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c00c:    f2 d3 22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&amp;0x0022    ;r3 As==11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c010:    f2 d3 21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&amp;0x0021    ;r3 As==11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0000c014 &lt;loop&gt;: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c014: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3f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$+0          ;abs 0xc014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Composer Studio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the 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MSP430 is an industry leader in low-cost, low-power consumption embedded applications </a:t>
            </a: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RISC </a:t>
            </a:r>
            <a:r>
              <a:rPr lang="en-US" sz="2400" dirty="0">
                <a:solidFill>
                  <a:srgbClr val="0070C0"/>
                </a:solidFill>
              </a:rPr>
              <a:t>architecture with just 27 instructions.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hlinkClick r:id="rId2"/>
              </a:rPr>
              <a:t>Products in the Wild Using </a:t>
            </a:r>
            <a:r>
              <a:rPr lang="en-US" sz="2400" dirty="0" smtClean="0">
                <a:solidFill>
                  <a:srgbClr val="0070C0"/>
                </a:solidFill>
                <a:hlinkClick r:id="rId2"/>
              </a:rPr>
              <a:t>MSP430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Only $</a:t>
            </a:r>
            <a:r>
              <a:rPr lang="en-US" sz="2400" dirty="0" smtClean="0">
                <a:solidFill>
                  <a:srgbClr val="0070C0"/>
                </a:solidFill>
              </a:rPr>
              <a:t>5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Our version: </a:t>
            </a:r>
            <a:r>
              <a:rPr lang="en-US" sz="2400" b="1" dirty="0" smtClean="0"/>
              <a:t>Msp430g2553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an ISA?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9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set of operations (instructions)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 units (byte/word/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addressing modes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memory organization / memory map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7" y="853710"/>
            <a:ext cx="7772400" cy="4724400"/>
          </a:xfrm>
        </p:spPr>
        <p:txBody>
          <a:bodyPr/>
          <a:lstStyle/>
          <a:p>
            <a:r>
              <a:rPr lang="en-US" dirty="0"/>
              <a:t>RISC architecture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fewer </a:t>
            </a:r>
            <a:r>
              <a:rPr lang="en-US" dirty="0" smtClean="0">
                <a:solidFill>
                  <a:srgbClr val="0070C0"/>
                </a:solidFill>
              </a:rPr>
              <a:t>instructions  </a:t>
            </a:r>
            <a:r>
              <a:rPr lang="en-US" dirty="0" smtClean="0"/>
              <a:t>(27)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emulates </a:t>
            </a:r>
            <a:r>
              <a:rPr lang="en-US" dirty="0">
                <a:solidFill>
                  <a:srgbClr val="0070C0"/>
                </a:solidFill>
              </a:rPr>
              <a:t>higher-level </a:t>
            </a:r>
            <a:r>
              <a:rPr lang="en-US" dirty="0" smtClean="0">
                <a:solidFill>
                  <a:srgbClr val="0070C0"/>
                </a:solidFill>
              </a:rPr>
              <a:t>instructions  </a:t>
            </a:r>
            <a:r>
              <a:rPr lang="en-US" dirty="0" smtClean="0"/>
              <a:t>(about 27)</a:t>
            </a:r>
            <a:endParaRPr lang="en-US" dirty="0"/>
          </a:p>
          <a:p>
            <a:pPr lvl="2"/>
            <a:r>
              <a:rPr lang="en-US" dirty="0"/>
              <a:t>for instance, </a:t>
            </a:r>
            <a:r>
              <a:rPr lang="en-US" dirty="0" smtClean="0"/>
              <a:t>  NOP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___________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16-bit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What is a </a:t>
            </a:r>
            <a:r>
              <a:rPr lang="en-US" dirty="0" err="1" smtClean="0"/>
              <a:t>datapath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0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7" y="853710"/>
            <a:ext cx="7772400" cy="47244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70C0"/>
                </a:solidFill>
              </a:rPr>
              <a:t>16-bit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word size is 16 bits </a:t>
            </a:r>
            <a:endParaRPr lang="en-US" dirty="0" smtClean="0"/>
          </a:p>
          <a:p>
            <a:pPr lvl="2"/>
            <a:r>
              <a:rPr lang="en-US" dirty="0" smtClean="0"/>
              <a:t>word </a:t>
            </a:r>
            <a:r>
              <a:rPr lang="en-US" dirty="0"/>
              <a:t>is the natural unit of info for </a:t>
            </a:r>
            <a:r>
              <a:rPr lang="en-US" dirty="0" smtClean="0"/>
              <a:t>the </a:t>
            </a:r>
            <a:r>
              <a:rPr lang="en-US" dirty="0"/>
              <a:t>processor</a:t>
            </a:r>
          </a:p>
          <a:p>
            <a:pPr lvl="3"/>
            <a:r>
              <a:rPr lang="en-US" dirty="0"/>
              <a:t>16 bit addresses</a:t>
            </a:r>
          </a:p>
          <a:p>
            <a:pPr lvl="3"/>
            <a:r>
              <a:rPr lang="en-US" dirty="0"/>
              <a:t>16 bit registers</a:t>
            </a:r>
          </a:p>
          <a:p>
            <a:pPr lvl="3"/>
            <a:r>
              <a:rPr lang="en-US" dirty="0"/>
              <a:t>all instructions are 16 bits long</a:t>
            </a:r>
          </a:p>
          <a:p>
            <a:pPr lvl="3"/>
            <a:r>
              <a:rPr lang="en-US" dirty="0"/>
              <a:t>this consistency isn't necessarily true of all processors, but it's convenient - allows us to load addresses into registers, perform ops on them, etc.</a:t>
            </a:r>
          </a:p>
          <a:p>
            <a:endParaRPr lang="en-US" dirty="0" smtClean="0"/>
          </a:p>
          <a:p>
            <a:r>
              <a:rPr lang="en-US" dirty="0" smtClean="0"/>
              <a:t>What is a register?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8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Registers - 16 bits wide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Fast </a:t>
            </a:r>
            <a:r>
              <a:rPr lang="en-US" sz="2400" dirty="0">
                <a:solidFill>
                  <a:srgbClr val="0070C0"/>
                </a:solidFill>
              </a:rPr>
              <a:t>memory that holds values in-use by the CPU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Four special purpose registers</a:t>
            </a:r>
            <a:endParaRPr lang="en-US" sz="2400" dirty="0">
              <a:solidFill>
                <a:srgbClr val="0070C0"/>
              </a:solidFill>
            </a:endParaRPr>
          </a:p>
          <a:p>
            <a:pPr lvl="2"/>
            <a:r>
              <a:rPr lang="en-US" sz="2000" dirty="0"/>
              <a:t>r0 - </a:t>
            </a:r>
            <a:r>
              <a:rPr lang="en-US" sz="2000" dirty="0">
                <a:solidFill>
                  <a:srgbClr val="0070C0"/>
                </a:solidFill>
              </a:rPr>
              <a:t>Program Counter </a:t>
            </a:r>
            <a:r>
              <a:rPr lang="en-US" sz="2000" dirty="0"/>
              <a:t>- holds address of instruction currently being executed</a:t>
            </a:r>
          </a:p>
          <a:p>
            <a:pPr lvl="2"/>
            <a:r>
              <a:rPr lang="en-US" sz="2000" dirty="0"/>
              <a:t>r1 - </a:t>
            </a:r>
            <a:r>
              <a:rPr lang="en-US" sz="2000" dirty="0">
                <a:solidFill>
                  <a:srgbClr val="0070C0"/>
                </a:solidFill>
              </a:rPr>
              <a:t>Stack Pointer </a:t>
            </a:r>
            <a:r>
              <a:rPr lang="en-US" sz="2000" dirty="0"/>
              <a:t>- address of top of stack</a:t>
            </a:r>
          </a:p>
          <a:p>
            <a:pPr lvl="2"/>
            <a:r>
              <a:rPr lang="en-US" sz="2000" dirty="0"/>
              <a:t>r2 - </a:t>
            </a:r>
            <a:r>
              <a:rPr lang="en-US" sz="2000" dirty="0">
                <a:solidFill>
                  <a:srgbClr val="0070C0"/>
                </a:solidFill>
              </a:rPr>
              <a:t>Status Register </a:t>
            </a:r>
            <a:r>
              <a:rPr lang="en-US" sz="2000" dirty="0"/>
              <a:t>- holds flags related to various conditions</a:t>
            </a:r>
          </a:p>
          <a:p>
            <a:pPr lvl="2"/>
            <a:r>
              <a:rPr lang="en-US" sz="2000" dirty="0"/>
              <a:t>r3 - </a:t>
            </a:r>
            <a:r>
              <a:rPr lang="en-US" sz="2000" dirty="0">
                <a:solidFill>
                  <a:srgbClr val="0070C0"/>
                </a:solidFill>
              </a:rPr>
              <a:t>Constant Generator </a:t>
            </a:r>
            <a:r>
              <a:rPr lang="en-US" sz="2000" dirty="0"/>
              <a:t>- 0, but can assume other values for different addressing modes (L4)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12 general </a:t>
            </a:r>
            <a:r>
              <a:rPr lang="en-US" dirty="0" smtClean="0">
                <a:solidFill>
                  <a:srgbClr val="0070C0"/>
                </a:solidFill>
              </a:rPr>
              <a:t>purpose registers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sz="2000" dirty="0" smtClean="0"/>
              <a:t>r4 to r15:  can </a:t>
            </a:r>
            <a:r>
              <a:rPr lang="en-US" sz="2000" dirty="0"/>
              <a:t>be used to hold anything you want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7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Set of Operations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27 Instructions in 3 families </a:t>
            </a:r>
            <a:r>
              <a:rPr lang="en-US" sz="2400" dirty="0"/>
              <a:t>- we'll talk about these next time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Single-operand </a:t>
            </a:r>
          </a:p>
          <a:p>
            <a:pPr lvl="3"/>
            <a:r>
              <a:rPr lang="en-US" dirty="0"/>
              <a:t>for instance, SWPB 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/>
              <a:t>for instance, JMP </a:t>
            </a:r>
            <a:r>
              <a:rPr lang="en-US" dirty="0" err="1"/>
              <a:t>jump_label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for instance, MOV r12, r10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Data Units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byte-addressable memory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instructions for byte and word actions</a:t>
            </a:r>
          </a:p>
          <a:p>
            <a:pPr lvl="2"/>
            <a:r>
              <a:rPr lang="en-US" dirty="0" smtClean="0"/>
              <a:t>MOV.B     r12, r10</a:t>
            </a:r>
            <a:endParaRPr lang="en-US" dirty="0"/>
          </a:p>
          <a:p>
            <a:pPr lvl="2"/>
            <a:r>
              <a:rPr lang="en-US" dirty="0" smtClean="0"/>
              <a:t>MOV.W    r12, r10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remember, word size is 16 bits</a:t>
            </a:r>
          </a:p>
          <a:p>
            <a:pPr lvl="2"/>
            <a:r>
              <a:rPr lang="en-US" dirty="0"/>
              <a:t>words must lie on </a:t>
            </a:r>
            <a:r>
              <a:rPr lang="en-US" b="1" dirty="0"/>
              <a:t>even addresses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758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ECE 382  Lesson 2</vt:lpstr>
      <vt:lpstr>Intro to the MSP430</vt:lpstr>
      <vt:lpstr>Instruction Set Architecture</vt:lpstr>
      <vt:lpstr>MSP430’s ISA</vt:lpstr>
      <vt:lpstr>MSP430’s ISA</vt:lpstr>
      <vt:lpstr>MSP430’s ISA</vt:lpstr>
      <vt:lpstr>MSP430’s ISA</vt:lpstr>
      <vt:lpstr>MSP430’s ISA</vt:lpstr>
      <vt:lpstr>MSP430’s ISA</vt:lpstr>
      <vt:lpstr>MSP430’s ISA</vt:lpstr>
      <vt:lpstr>Assembly and Machine Languages</vt:lpstr>
      <vt:lpstr>Let's write our first MSP430 program</vt:lpstr>
      <vt:lpstr>Example Relocatable Code</vt:lpstr>
      <vt:lpstr>Example Dissassembled Code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201</cp:revision>
  <cp:lastPrinted>2014-08-12T17:37:01Z</cp:lastPrinted>
  <dcterms:created xsi:type="dcterms:W3CDTF">2001-06-27T14:08:57Z</dcterms:created>
  <dcterms:modified xsi:type="dcterms:W3CDTF">2014-08-14T21:29:50Z</dcterms:modified>
</cp:coreProperties>
</file>