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2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01" r:id="rId12"/>
    <p:sldId id="303" r:id="rId13"/>
    <p:sldId id="314" r:id="rId14"/>
    <p:sldId id="315" r:id="rId15"/>
    <p:sldId id="316" r:id="rId16"/>
    <p:sldId id="297" r:id="rId17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-79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bugger" TargetMode="External"/><Relationship Id="rId2" Type="http://schemas.openxmlformats.org/officeDocument/2006/relationships/hyperlink" Target="http://ecse.bd.psu.edu/cmpen352/index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ece382.com/notes/L3/L3_execution.html" TargetMode="External"/><Relationship Id="rId4" Type="http://schemas.openxmlformats.org/officeDocument/2006/relationships/hyperlink" Target="http://mspgcc.sourceforge.net/manual/x223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spgcc.sourceforge.net/manual/x223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1752600"/>
          </a:xfrm>
        </p:spPr>
        <p:txBody>
          <a:bodyPr/>
          <a:lstStyle/>
          <a:p>
            <a:pPr algn="l"/>
            <a:r>
              <a:rPr lang="en-US" sz="2400" b="1" dirty="0" smtClean="0"/>
              <a:t>Dr </a:t>
            </a:r>
            <a:r>
              <a:rPr lang="en-US" sz="2400" b="1" dirty="0" err="1" smtClean="0"/>
              <a:t>Coulston’s</a:t>
            </a:r>
            <a:r>
              <a:rPr lang="en-US" sz="2400" b="1" dirty="0" smtClean="0"/>
              <a:t> Website:</a:t>
            </a:r>
          </a:p>
          <a:p>
            <a:pPr algn="l"/>
            <a:r>
              <a:rPr lang="en-US" sz="2400" b="1" dirty="0"/>
              <a:t>	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ecse.bd.psu.edu/cmpen352/index.html</a:t>
            </a:r>
            <a:endParaRPr lang="en-US" sz="2000" dirty="0" smtClean="0"/>
          </a:p>
          <a:p>
            <a:pPr algn="l"/>
            <a:r>
              <a:rPr lang="en-US" sz="2400" b="1" dirty="0" smtClean="0"/>
              <a:t>Readings</a:t>
            </a:r>
            <a:endParaRPr lang="en-US" sz="2400" b="1" dirty="0"/>
          </a:p>
          <a:p>
            <a:pPr lvl="1" algn="l"/>
            <a:r>
              <a:rPr lang="en-US" sz="2000" dirty="0">
                <a:hlinkClick r:id="rId3"/>
              </a:rPr>
              <a:t>Debuggers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hlinkClick r:id="rId4"/>
              </a:rPr>
              <a:t>MSP430 Instruction Set</a:t>
            </a:r>
            <a:endParaRPr lang="en-US" sz="2000" b="1" dirty="0" smtClean="0"/>
          </a:p>
          <a:p>
            <a:pPr algn="l"/>
            <a:r>
              <a:rPr lang="en-US" sz="2400" b="1" dirty="0" smtClean="0"/>
              <a:t>Lesson Outline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MSP430 Execution Model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MSP430 Instruction Set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Converting Assembly to Machine </a:t>
            </a:r>
            <a:r>
              <a:rPr lang="en-US" sz="2000" dirty="0" smtClean="0">
                <a:solidFill>
                  <a:srgbClr val="0070C0"/>
                </a:solidFill>
              </a:rPr>
              <a:t>Code  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 not tested?</a:t>
            </a:r>
            <a:endParaRPr lang="en-US" sz="2000" dirty="0" smtClean="0">
              <a:solidFill>
                <a:srgbClr val="FF0000"/>
              </a:solidFill>
            </a:endParaRPr>
          </a:p>
          <a:p>
            <a:pPr algn="l"/>
            <a:r>
              <a:rPr lang="en-US" sz="2000" b="1" dirty="0" smtClean="0"/>
              <a:t>Admin</a:t>
            </a:r>
            <a:endParaRPr lang="en-US" sz="2000" b="1" dirty="0"/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Skills </a:t>
            </a:r>
            <a:r>
              <a:rPr lang="en-US" sz="2000" dirty="0">
                <a:solidFill>
                  <a:srgbClr val="0070C0"/>
                </a:solidFill>
              </a:rPr>
              <a:t>Review due </a:t>
            </a:r>
            <a:r>
              <a:rPr lang="en-US" sz="2000" dirty="0" smtClean="0">
                <a:solidFill>
                  <a:srgbClr val="0070C0"/>
                </a:solidFill>
              </a:rPr>
              <a:t>today!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hlinkClick r:id="rId5"/>
              </a:rPr>
              <a:t>Assignment 1 due next lesson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1" algn="l"/>
            <a:endParaRPr lang="en-US" sz="2000" dirty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Emulated </a:t>
            </a:r>
            <a:r>
              <a:rPr lang="en-US" b="1" dirty="0"/>
              <a:t>Instructions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246014"/>
              </p:ext>
            </p:extLst>
          </p:nvPr>
        </p:nvGraphicFramePr>
        <p:xfrm>
          <a:off x="564419" y="806508"/>
          <a:ext cx="7772400" cy="5396034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RLA(.B)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ADD(.B) dst,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RLC(.B)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ADDC(.B)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INV(.B)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XOR(.B) #-1,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CLR(.B)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MOV(.B)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TST(.B)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CMP(.B) #0,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DEC(.B)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SUB(.B)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DECD(.B)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SUB(.B) #2,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INCD(.B)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ADD(.B) #2,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ADC(.B)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ADDC(.B)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DADC(.B)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DADD(.B)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SBC(.B)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SUBC(.B) #0,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48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</a:t>
            </a:r>
            <a:r>
              <a:rPr lang="en-US" b="1" dirty="0" smtClean="0"/>
              <a:t>a MSP430 </a:t>
            </a:r>
            <a:r>
              <a:rPr lang="en-US" b="1" dirty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Our chip version: </a:t>
            </a:r>
            <a:r>
              <a:rPr lang="en-US" sz="2400" b="1" dirty="0" smtClean="0"/>
              <a:t>Msp430g2553  </a:t>
            </a: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 open CCS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 program sets all pins on Port 1 to output and high.  Since LEDs 1 and 2 are connected to P1.0 and P1.6 respectively, they will light up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This program turns the LEDs on and off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turn off watchdog timer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; could of:  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&amp;P1OUT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&amp;P1OUT    ; turn 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bic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; could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of:  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 &amp;P1OUT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; loop forever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8014" y="2330506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 what?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198" y="5557879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Stack pointer?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6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 smtClean="0"/>
              <a:t>Debugging Example</a:t>
            </a:r>
            <a:br>
              <a:rPr lang="en-US" b="1" dirty="0" smtClean="0"/>
            </a:br>
            <a:r>
              <a:rPr lang="en-US" b="1" dirty="0" smtClean="0"/>
              <a:t>Using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616" y="1274496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#10,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#0, r5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ummation: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r6, r5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summation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r5,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&amp;0x0200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22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9886" y="666572"/>
            <a:ext cx="8174978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;since carry bit was set, this should increment r10 to 3d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;invert, so r10 should be c2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;sign extend should clear upper 8 bits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8174978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764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027" y="724237"/>
            <a:ext cx="8174978" cy="2811982"/>
          </a:xfrm>
        </p:spPr>
        <p:txBody>
          <a:bodyPr/>
          <a:lstStyle/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c018:    0a 63           adc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c01c:    3a 40 aa 00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#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170,    r10    ;#0x00aa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c020:    8a 11           sxt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c022:    3a e3           inv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c024:    8a 10           swpb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c026:    09 4a      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,    r9    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c028:    f3 3f           jmp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$-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24         ;abs 0xc010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933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Lesson: addressing modes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2671185"/>
          <a:ext cx="7772400" cy="2125230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Code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Addressing Mode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Register direct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offset(Rn)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Register indexed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@Rn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Register indirect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@Rn+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Register indirect with post-increment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752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375" y="829434"/>
            <a:ext cx="4760140" cy="4724400"/>
          </a:xfrm>
        </p:spPr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0x1100-0xc000 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6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71" y="837526"/>
            <a:ext cx="7956493" cy="4724400"/>
          </a:xfrm>
        </p:spPr>
        <p:txBody>
          <a:bodyPr/>
          <a:lstStyle/>
          <a:p>
            <a:r>
              <a:rPr lang="en-US" dirty="0" smtClean="0"/>
              <a:t>Types of Instructions</a:t>
            </a:r>
            <a:endParaRPr lang="en-US" dirty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Single-operand </a:t>
            </a:r>
            <a:endParaRPr lang="en-US" dirty="0">
              <a:solidFill>
                <a:srgbClr val="0070C0"/>
              </a:solidFill>
            </a:endParaRPr>
          </a:p>
          <a:p>
            <a:pPr lvl="3"/>
            <a:r>
              <a:rPr lang="en-US" dirty="0" smtClean="0"/>
              <a:t>SWPB </a:t>
            </a:r>
            <a:r>
              <a:rPr lang="en-US" dirty="0"/>
              <a:t>r12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Conditional jump</a:t>
            </a:r>
          </a:p>
          <a:p>
            <a:pPr lvl="3"/>
            <a:r>
              <a:rPr lang="en-US" dirty="0" smtClean="0"/>
              <a:t>JMP loop</a:t>
            </a: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Two-operand </a:t>
            </a:r>
          </a:p>
          <a:p>
            <a:pPr lvl="3"/>
            <a:r>
              <a:rPr lang="en-US" dirty="0"/>
              <a:t>add r5, r6</a:t>
            </a:r>
          </a:p>
          <a:p>
            <a:pPr lvl="3"/>
            <a:r>
              <a:rPr lang="en-US" dirty="0"/>
              <a:t>add 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/>
              <a:t>dst</a:t>
            </a:r>
            <a:endParaRPr lang="en-US" dirty="0"/>
          </a:p>
          <a:p>
            <a:pPr lvl="3"/>
            <a:r>
              <a:rPr lang="en-US" dirty="0" err="1"/>
              <a:t>dst</a:t>
            </a:r>
            <a:r>
              <a:rPr lang="en-US" dirty="0"/>
              <a:t> = </a:t>
            </a:r>
            <a:r>
              <a:rPr lang="en-US" dirty="0" err="1"/>
              <a:t>dst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lvl="3"/>
            <a:r>
              <a:rPr lang="en-US" dirty="0" err="1"/>
              <a:t>dst</a:t>
            </a:r>
            <a:r>
              <a:rPr lang="en-US" dirty="0"/>
              <a:t> += </a:t>
            </a:r>
            <a:r>
              <a:rPr lang="en-US" dirty="0" err="1" smtClean="0"/>
              <a:t>src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Three-operand? </a:t>
            </a:r>
            <a:endParaRPr lang="en-US" dirty="0">
              <a:solidFill>
                <a:srgbClr val="0070C0"/>
              </a:solidFill>
            </a:endParaRPr>
          </a:p>
          <a:p>
            <a:pPr lvl="3"/>
            <a:r>
              <a:rPr lang="en-US" dirty="0"/>
              <a:t>add r5, </a:t>
            </a:r>
            <a:r>
              <a:rPr lang="en-US" dirty="0" smtClean="0"/>
              <a:t>r6, r7</a:t>
            </a:r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3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71" y="837526"/>
            <a:ext cx="7956493" cy="4724400"/>
          </a:xfrm>
        </p:spPr>
        <p:txBody>
          <a:bodyPr/>
          <a:lstStyle/>
          <a:p>
            <a:r>
              <a:rPr lang="en-US" dirty="0" smtClean="0"/>
              <a:t>Specifying values</a:t>
            </a: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#10</a:t>
            </a:r>
          </a:p>
          <a:p>
            <a:pPr lvl="3"/>
            <a:r>
              <a:rPr lang="en-US" dirty="0"/>
              <a:t>What's the # mean?</a:t>
            </a:r>
          </a:p>
          <a:p>
            <a:pPr lvl="3"/>
            <a:r>
              <a:rPr lang="en-US" dirty="0"/>
              <a:t>What base is this number in?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#0x10</a:t>
            </a:r>
          </a:p>
          <a:p>
            <a:pPr lvl="3"/>
            <a:r>
              <a:rPr lang="en-US" dirty="0"/>
              <a:t>What base is this number in?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#0b10</a:t>
            </a:r>
          </a:p>
          <a:p>
            <a:pPr lvl="3"/>
            <a:r>
              <a:rPr lang="en-US" dirty="0"/>
              <a:t>What base is this number in?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Assembler does the work of base conversion for you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/>
              <a:t>What is </a:t>
            </a:r>
            <a:r>
              <a:rPr lang="en-US" dirty="0"/>
              <a:t>the process is to convert an assembly language program to an executable that we can load onto our chip?</a:t>
            </a:r>
          </a:p>
        </p:txBody>
      </p:sp>
    </p:spTree>
    <p:extLst>
      <p:ext uri="{BB962C8B-B14F-4D97-AF65-F5344CB8AC3E}">
        <p14:creationId xmlns:p14="http://schemas.microsoft.com/office/powerpoint/2010/main" val="130129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and Machine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407" y="926830"/>
            <a:ext cx="4622575" cy="4972556"/>
          </a:xfrm>
        </p:spPr>
        <p:txBody>
          <a:bodyPr/>
          <a:lstStyle/>
          <a:p>
            <a:r>
              <a:rPr lang="en-US" sz="2400" b="1" dirty="0"/>
              <a:t>Instructions: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words </a:t>
            </a:r>
            <a:r>
              <a:rPr lang="en-US" sz="2000" dirty="0">
                <a:solidFill>
                  <a:srgbClr val="0070C0"/>
                </a:solidFill>
              </a:rPr>
              <a:t>in a computers language</a:t>
            </a:r>
          </a:p>
          <a:p>
            <a:r>
              <a:rPr lang="en-US" sz="2400" b="1" dirty="0"/>
              <a:t>Instruction Set: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dictionary of the language</a:t>
            </a:r>
          </a:p>
          <a:p>
            <a:r>
              <a:rPr lang="en-US" sz="2400" b="1" dirty="0"/>
              <a:t>Assembly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human-readable </a:t>
            </a:r>
            <a:r>
              <a:rPr lang="en-US" sz="2000" dirty="0">
                <a:solidFill>
                  <a:srgbClr val="0070C0"/>
                </a:solidFill>
              </a:rPr>
              <a:t>format of computer instructions</a:t>
            </a:r>
          </a:p>
          <a:p>
            <a:r>
              <a:rPr lang="en-US" sz="2400" b="1" dirty="0"/>
              <a:t>Machine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computer-readable </a:t>
            </a:r>
            <a:r>
              <a:rPr lang="en-US" sz="2000" dirty="0">
                <a:solidFill>
                  <a:srgbClr val="0070C0"/>
                </a:solidFill>
              </a:rPr>
              <a:t>instructions - binary (1's and 0's)</a:t>
            </a:r>
          </a:p>
          <a:p>
            <a:endParaRPr lang="en-US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20187" y="1906285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883192" y="157198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156" y="121300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Language Program</a:t>
            </a:r>
            <a:endParaRPr lang="en-US" sz="1800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80749" y="2586681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822629" y="3608030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885634" y="3273730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4254" y="29043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883191" y="4288426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02944" y="461237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869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MSP430 Instruction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hlinkClick r:id="rId2"/>
              </a:rPr>
              <a:t>MSP430 Instruction </a:t>
            </a:r>
            <a:r>
              <a:rPr lang="en-US" sz="2400" dirty="0" smtClean="0">
                <a:hlinkClick r:id="rId2"/>
              </a:rPr>
              <a:t>Set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896907"/>
              </p:ext>
            </p:extLst>
          </p:nvPr>
        </p:nvGraphicFramePr>
        <p:xfrm>
          <a:off x="372227" y="1846201"/>
          <a:ext cx="8478007" cy="2447752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Source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3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Operand Instructions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622199"/>
              </p:ext>
            </p:extLst>
          </p:nvPr>
        </p:nvGraphicFramePr>
        <p:xfrm>
          <a:off x="337000" y="748514"/>
          <a:ext cx="8297202" cy="5263900"/>
        </p:xfrm>
        <a:graphic>
          <a:graphicData uri="http://schemas.openxmlformats.org/drawingml/2006/table">
            <a:tbl>
              <a:tblPr/>
              <a:tblGrid>
                <a:gridCol w="634044"/>
                <a:gridCol w="1140977"/>
                <a:gridCol w="6522181"/>
              </a:tblGrid>
              <a:tr h="14698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>
                          <a:effectLst/>
                        </a:rPr>
                        <a:t>Opcode</a:t>
                      </a:r>
                    </a:p>
                  </a:txBody>
                  <a:tcPr marL="26247" marR="26247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>
                          <a:effectLst/>
                        </a:rPr>
                        <a:t>Assembly Instruction</a:t>
                      </a:r>
                    </a:p>
                  </a:txBody>
                  <a:tcPr marL="26247" marR="26247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>
                          <a:effectLst/>
                        </a:rPr>
                        <a:t>Description</a:t>
                      </a:r>
                    </a:p>
                  </a:txBody>
                  <a:tcPr marL="26247" marR="26247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000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RRC(.B)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9-bit rotate right through carry. C-&gt;msbit-&gt;...-&gt;lsbit-&gt;C. Clear the carry bit beforehand to do a logical right shift.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146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001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SWPB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Swap 8-bit register halves. No byte form.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RRA(.B)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Badly named, this is an arithmetic right shift - meaning the most significant bit is preserved.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146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SXT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Sign extend 8 bits to 16. No byte form.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737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PUSH(.B)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Push operand on stack. Push byte decrements SP by 2. Most significant byte not overwritten. CPU BUG: PUSH #4 and PUSH #8 do not work when the short encoding using @r2 and @r2+ is used. The workaround, to use a 16-bit immediate, is trivial, so TI do not plan to fix this bug.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99737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101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CALL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Fetch operand, push PC, then assign operand value to PC. Note the immediate form is the most commonly used. There is no easy way to perform a PC-relative call; the PC-relative addressing mode fetches a word and uses it as an absolute address. This has no byte form.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91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RETI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Pop SP, then pop PC. Note that because flags like CPUOFF are in the stored status register, the CPU will normally return to the low-power mode it was previously in. This can be changed by adjusting the SR value stored on the stack before invoking RETI (see below). The operand field is unused.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4698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Unused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31496" marR="31496" marT="15748" marB="157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8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Relative Jumps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466204"/>
              </p:ext>
            </p:extLst>
          </p:nvPr>
        </p:nvGraphicFramePr>
        <p:xfrm>
          <a:off x="499683" y="777652"/>
          <a:ext cx="7772400" cy="3630342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Condition Code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JNE/JNZ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Z==0 (if !=)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JEQ/Z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Z==1 (if ==)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JNC/JLO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C==0 (if unsigned &lt;)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JC/JHS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C==1 (if unsigned &gt;)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N==1 - Note there is no jump if N==0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JGE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N==V (if signed &gt;=)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JL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N!=V (if signed &lt;)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JMP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unconditionally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00554" y="4592900"/>
            <a:ext cx="73597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 many bits do we have for offset in a jump?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What </a:t>
            </a:r>
            <a:r>
              <a:rPr lang="en-US" dirty="0">
                <a:solidFill>
                  <a:srgbClr val="0070C0"/>
                </a:solidFill>
              </a:rPr>
              <a:t>is the range of signed numbers?</a:t>
            </a:r>
          </a:p>
        </p:txBody>
      </p:sp>
    </p:spTree>
    <p:extLst>
      <p:ext uri="{BB962C8B-B14F-4D97-AF65-F5344CB8AC3E}">
        <p14:creationId xmlns:p14="http://schemas.microsoft.com/office/powerpoint/2010/main" val="227548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 Operand Instructions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2394" y="6056247"/>
            <a:ext cx="7359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These are generally of the form OP </a:t>
            </a:r>
            <a:r>
              <a:rPr lang="en-US" sz="1600" dirty="0" err="1">
                <a:solidFill>
                  <a:srgbClr val="0070C0"/>
                </a:solidFill>
              </a:rPr>
              <a:t>src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>
                <a:solidFill>
                  <a:srgbClr val="0070C0"/>
                </a:solidFill>
              </a:rPr>
              <a:t>dst</a:t>
            </a:r>
            <a:r>
              <a:rPr lang="en-US" sz="1600" dirty="0">
                <a:solidFill>
                  <a:srgbClr val="0070C0"/>
                </a:solidFill>
              </a:rPr>
              <a:t> which actually means </a:t>
            </a:r>
            <a:r>
              <a:rPr lang="en-US" sz="1600" dirty="0" err="1">
                <a:solidFill>
                  <a:srgbClr val="FF0000"/>
                </a:solidFill>
              </a:rPr>
              <a:t>dest</a:t>
            </a:r>
            <a:r>
              <a:rPr lang="en-US" sz="1600" dirty="0">
                <a:solidFill>
                  <a:srgbClr val="FF0000"/>
                </a:solidFill>
              </a:rPr>
              <a:t> = </a:t>
            </a:r>
            <a:r>
              <a:rPr lang="en-US" sz="1600" dirty="0" err="1">
                <a:solidFill>
                  <a:srgbClr val="FF0000"/>
                </a:solidFill>
              </a:rPr>
              <a:t>src</a:t>
            </a:r>
            <a:r>
              <a:rPr lang="en-US" sz="1600" dirty="0">
                <a:solidFill>
                  <a:srgbClr val="FF0000"/>
                </a:solidFill>
              </a:rPr>
              <a:t> OP </a:t>
            </a:r>
            <a:r>
              <a:rPr lang="en-US" sz="1600" dirty="0" err="1">
                <a:solidFill>
                  <a:srgbClr val="FF0000"/>
                </a:solidFill>
              </a:rPr>
              <a:t>dest</a:t>
            </a:r>
            <a:r>
              <a:rPr lang="en-US" sz="1600" dirty="0">
                <a:solidFill>
                  <a:srgbClr val="FF0000"/>
                </a:solidFill>
              </a:rPr>
              <a:t>.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005971"/>
              </p:ext>
            </p:extLst>
          </p:nvPr>
        </p:nvGraphicFramePr>
        <p:xfrm>
          <a:off x="705324" y="654577"/>
          <a:ext cx="7953156" cy="5288227"/>
        </p:xfrm>
        <a:graphic>
          <a:graphicData uri="http://schemas.openxmlformats.org/drawingml/2006/table">
            <a:tbl>
              <a:tblPr/>
              <a:tblGrid>
                <a:gridCol w="589402"/>
                <a:gridCol w="1416106"/>
                <a:gridCol w="3034513"/>
                <a:gridCol w="2913135"/>
              </a:tblGrid>
              <a:tr h="3866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>
                          <a:effectLst/>
                        </a:rPr>
                        <a:t>Opcode</a:t>
                      </a:r>
                    </a:p>
                  </a:txBody>
                  <a:tcPr marL="42032" marR="42032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>
                          <a:effectLst/>
                        </a:rPr>
                        <a:t>Assembly Instruction</a:t>
                      </a:r>
                    </a:p>
                  </a:txBody>
                  <a:tcPr marL="42032" marR="42032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>
                          <a:effectLst/>
                        </a:rPr>
                        <a:t>Description</a:t>
                      </a:r>
                    </a:p>
                  </a:txBody>
                  <a:tcPr marL="42032" marR="42032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>
                          <a:effectLst/>
                        </a:rPr>
                        <a:t>Notes</a:t>
                      </a:r>
                    </a:p>
                  </a:txBody>
                  <a:tcPr marL="42032" marR="42032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MOV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=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The status flags are NOT set.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+=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ADDC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+= src + 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SUBC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+= ~src + 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SUB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-=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Implemented as dest += ~src + 1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CMP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-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Sets status only; the destination is not written.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1010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DADD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+= src + C, BCD (Binary Coded Decimal)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1011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BIT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&amp;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Sets status only; the destination is not written.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BIC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&amp;= ~src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The status flags are NOT set.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BIS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|=src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The status flags are NOT set.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XOR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^=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AND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&amp;=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50438" marR="50438" marT="25219" marB="25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949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Emulated Instructions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289322"/>
              </p:ext>
            </p:extLst>
          </p:nvPr>
        </p:nvGraphicFramePr>
        <p:xfrm>
          <a:off x="356047" y="655454"/>
          <a:ext cx="7772400" cy="5639874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2112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Notes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NOP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MOV r3, r3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Any register from r3 to r15 would do the same thing.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POP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MOV @SP+,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9462" marR="79462" marT="39731" marB="397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BR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MOV dst,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BR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MOV @SP+,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CLRC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BIC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BIS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CLRZ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BIC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BIS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CLRN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BIC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BIS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BIC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BIS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15634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4589</TotalTime>
  <Words>1532</Words>
  <Application>Microsoft Office PowerPoint</Application>
  <PresentationFormat>On-screen Show (4:3)</PresentationFormat>
  <Paragraphs>358</Paragraphs>
  <Slides>16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ECE 382  Lesson 3</vt:lpstr>
      <vt:lpstr>MSP430’s ISA</vt:lpstr>
      <vt:lpstr>MSP430’s ISA</vt:lpstr>
      <vt:lpstr>Assembly and Machine Languages</vt:lpstr>
      <vt:lpstr>MSP430 Instruction Set</vt:lpstr>
      <vt:lpstr>One Operand Instructions</vt:lpstr>
      <vt:lpstr>Relative Jumps</vt:lpstr>
      <vt:lpstr>Two Operand Instructions</vt:lpstr>
      <vt:lpstr>Emulated Instructions</vt:lpstr>
      <vt:lpstr>More Emulated Instructions</vt:lpstr>
      <vt:lpstr>Let's write a MSP430 program</vt:lpstr>
      <vt:lpstr>Debugging Example Using breakpoints</vt:lpstr>
      <vt:lpstr>Sample Program</vt:lpstr>
      <vt:lpstr>Sample Program</vt:lpstr>
      <vt:lpstr>Next Lesson: addressing modes</vt:lpstr>
      <vt:lpstr>MSP430’s ISA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Test</cp:lastModifiedBy>
  <cp:revision>213</cp:revision>
  <cp:lastPrinted>2014-08-18T18:59:21Z</cp:lastPrinted>
  <dcterms:created xsi:type="dcterms:W3CDTF">2001-06-27T14:08:57Z</dcterms:created>
  <dcterms:modified xsi:type="dcterms:W3CDTF">2014-08-18T19:55:46Z</dcterms:modified>
</cp:coreProperties>
</file>