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82" r:id="rId2"/>
    <p:sldId id="316" r:id="rId3"/>
    <p:sldId id="318" r:id="rId4"/>
    <p:sldId id="319" r:id="rId5"/>
    <p:sldId id="320" r:id="rId6"/>
    <p:sldId id="321" r:id="rId7"/>
    <p:sldId id="322" r:id="rId8"/>
    <p:sldId id="323" r:id="rId9"/>
    <p:sldId id="324" r:id="rId10"/>
    <p:sldId id="326" r:id="rId11"/>
    <p:sldId id="301" r:id="rId12"/>
    <p:sldId id="317" r:id="rId13"/>
    <p:sldId id="327" r:id="rId14"/>
    <p:sldId id="314" r:id="rId15"/>
    <p:sldId id="325" r:id="rId16"/>
    <p:sldId id="303" r:id="rId17"/>
    <p:sldId id="297" r:id="rId18"/>
    <p:sldId id="307" r:id="rId19"/>
  </p:sldIdLst>
  <p:sldSz cx="9144000" cy="6858000" type="screen4x3"/>
  <p:notesSz cx="6985000" cy="92837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1pPr>
    <a:lvl2pPr marL="4572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2pPr>
    <a:lvl3pPr marL="9144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3pPr>
    <a:lvl4pPr marL="13716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4pPr>
    <a:lvl5pPr marL="18288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-125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170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8378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8378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0FCD54C7-7181-400D-9449-EBC4D4A203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53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8378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756" y="4410076"/>
            <a:ext cx="5121488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8378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B521704A-D1DF-485C-B173-B5BBD5DDB5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557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300789AD-077F-478F-BA91-4026ECB15B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78BE1B9E-7810-4DC0-98F1-B5E91A5F9F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194310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7690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D4956635-316B-48E9-B54E-059C0C92A9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A12BF82E-ADAD-49ED-A77A-ED5DF0B655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371600"/>
            <a:ext cx="7772400" cy="47244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F546C83E-D34C-4426-95F6-2654480D3C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7529EA55-24E0-47FE-9525-85722F17A7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6409C543-53D8-46CD-B3EE-6497E95712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13F22054-8C62-4088-A050-DEA6934301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28889C48-89AD-4887-A779-AFCE75A852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BEF648AD-7E68-4E64-B5E8-4FFE6B57A1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4FC795F6-C5F7-438C-85C7-B4E8406E83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5D2A924E-FC12-4018-B09E-073E603860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192338" y="6494463"/>
            <a:ext cx="4764087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 smtClean="0"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EB713571-4EB9-41EE-B6BB-443A0F662C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mspgcc.sourceforge.net/manual/x147.html" TargetMode="External"/><Relationship Id="rId2" Type="http://schemas.openxmlformats.org/officeDocument/2006/relationships/hyperlink" Target="http://ece382.com/datasheets/msp430_msp430x2xx_family_users_guide.pdf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ece382.com/notes/L4/L4_addressing_modes.html" TargetMode="External"/><Relationship Id="rId5" Type="http://schemas.openxmlformats.org/officeDocument/2006/relationships/hyperlink" Target="http://www.ece382.com/notes/L3/L3_execution.html" TargetMode="External"/><Relationship Id="rId4" Type="http://schemas.openxmlformats.org/officeDocument/2006/relationships/hyperlink" Target="http://ece382.com/labs/compex1/index.html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ecse.bd.psu.edu/cmpen352/lecture/lecture03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7247" y="738595"/>
            <a:ext cx="7772400" cy="1470025"/>
          </a:xfrm>
        </p:spPr>
        <p:txBody>
          <a:bodyPr/>
          <a:lstStyle/>
          <a:p>
            <a:r>
              <a:rPr lang="en-US" dirty="0" smtClean="0"/>
              <a:t>ECE 382  Lesson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5320" y="1951263"/>
            <a:ext cx="6660656" cy="4757034"/>
          </a:xfrm>
        </p:spPr>
        <p:txBody>
          <a:bodyPr/>
          <a:lstStyle/>
          <a:p>
            <a:pPr algn="l"/>
            <a:r>
              <a:rPr lang="en-US" sz="2400" b="1" dirty="0" smtClean="0"/>
              <a:t>Readings</a:t>
            </a:r>
            <a:endParaRPr lang="en-US" sz="2400" b="1" dirty="0"/>
          </a:p>
          <a:p>
            <a:pPr lvl="1" algn="l"/>
            <a:r>
              <a:rPr lang="en-US" sz="2000" dirty="0">
                <a:hlinkClick r:id="rId2" action="ppaction://hlinkfile"/>
              </a:rPr>
              <a:t>MSP430 Family Users Guide pp47-55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Davies 5.2 (pp125 - pp131)</a:t>
            </a:r>
            <a:br>
              <a:rPr lang="en-US" sz="2000" dirty="0"/>
            </a:br>
            <a:r>
              <a:rPr lang="en-US" sz="2000" dirty="0">
                <a:hlinkClick r:id="rId3"/>
              </a:rPr>
              <a:t>MSP430 Addressing </a:t>
            </a:r>
            <a:r>
              <a:rPr lang="en-US" sz="2000" dirty="0" smtClean="0">
                <a:hlinkClick r:id="rId3"/>
              </a:rPr>
              <a:t>Modes</a:t>
            </a:r>
            <a:endParaRPr lang="en-US" sz="2000" dirty="0" smtClean="0"/>
          </a:p>
          <a:p>
            <a:pPr algn="l"/>
            <a:r>
              <a:rPr lang="en-US" sz="2800" b="1" dirty="0" smtClean="0"/>
              <a:t>Lesson Outline</a:t>
            </a:r>
            <a:endParaRPr lang="en-US" sz="2800" b="1" dirty="0" smtClean="0">
              <a:solidFill>
                <a:srgbClr val="0070C0"/>
              </a:solidFill>
            </a:endParaRPr>
          </a:p>
          <a:p>
            <a:pPr lvl="1" algn="l"/>
            <a:r>
              <a:rPr lang="en-US" sz="2000" dirty="0" smtClean="0">
                <a:solidFill>
                  <a:srgbClr val="0070C0"/>
                </a:solidFill>
              </a:rPr>
              <a:t>Addressing Modes</a:t>
            </a:r>
            <a:endParaRPr lang="en-US" sz="2000" dirty="0">
              <a:solidFill>
                <a:srgbClr val="0070C0"/>
              </a:solidFill>
            </a:endParaRPr>
          </a:p>
          <a:p>
            <a:pPr lvl="1" algn="l"/>
            <a:r>
              <a:rPr lang="en-US" sz="2000" dirty="0" smtClean="0">
                <a:solidFill>
                  <a:srgbClr val="0070C0"/>
                </a:solidFill>
                <a:hlinkClick r:id="rId4"/>
              </a:rPr>
              <a:t>CompEx1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smtClean="0">
                <a:solidFill>
                  <a:srgbClr val="0070C0"/>
                </a:solidFill>
                <a:sym typeface="Wingdings" pitchFamily="2" charset="2"/>
              </a:rPr>
              <a:t> due lesson 6</a:t>
            </a:r>
            <a:endParaRPr lang="en-US" sz="2000" dirty="0" smtClean="0">
              <a:solidFill>
                <a:srgbClr val="FF0000"/>
              </a:solidFill>
            </a:endParaRPr>
          </a:p>
          <a:p>
            <a:pPr algn="l"/>
            <a:r>
              <a:rPr lang="en-US" sz="2000" b="1" dirty="0" smtClean="0"/>
              <a:t>Admin</a:t>
            </a:r>
            <a:endParaRPr lang="en-US" sz="2000" b="1" dirty="0"/>
          </a:p>
          <a:p>
            <a:pPr lvl="1" algn="l"/>
            <a:r>
              <a:rPr lang="en-US" sz="2000" dirty="0">
                <a:solidFill>
                  <a:srgbClr val="0070C0"/>
                </a:solidFill>
                <a:hlinkClick r:id="rId5"/>
              </a:rPr>
              <a:t>Assignment 1 due </a:t>
            </a:r>
            <a:r>
              <a:rPr lang="en-US" sz="2000" dirty="0" smtClean="0">
                <a:solidFill>
                  <a:srgbClr val="0070C0"/>
                </a:solidFill>
              </a:rPr>
              <a:t>today</a:t>
            </a:r>
          </a:p>
          <a:p>
            <a:pPr lvl="1" algn="l"/>
            <a:r>
              <a:rPr lang="en-US" sz="2000" dirty="0" smtClean="0">
                <a:solidFill>
                  <a:srgbClr val="0070C0"/>
                </a:solidFill>
                <a:hlinkClick r:id="rId6"/>
              </a:rPr>
              <a:t>Assignment 2 due </a:t>
            </a:r>
            <a:r>
              <a:rPr lang="en-US" sz="2000" dirty="0" smtClean="0">
                <a:solidFill>
                  <a:srgbClr val="0070C0"/>
                </a:solidFill>
              </a:rPr>
              <a:t>next lesson</a:t>
            </a:r>
            <a:endParaRPr lang="en-US" sz="2000" dirty="0">
              <a:solidFill>
                <a:srgbClr val="0070C0"/>
              </a:solidFill>
            </a:endParaRPr>
          </a:p>
          <a:p>
            <a:pPr lvl="1" algn="l"/>
            <a:endParaRPr lang="en-US" sz="2000" dirty="0">
              <a:solidFill>
                <a:srgbClr val="0070C0"/>
              </a:solidFill>
            </a:endParaRPr>
          </a:p>
          <a:p>
            <a:pPr algn="l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03683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Addressing Mode Worksheet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4437" y="856445"/>
            <a:ext cx="7772400" cy="4724400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Worksheet</a:t>
            </a:r>
            <a:endParaRPr lang="en-US" dirty="0" smtClean="0"/>
          </a:p>
          <a:p>
            <a:r>
              <a:rPr lang="en-US" dirty="0" smtClean="0"/>
              <a:t>Numbers and Labels?</a:t>
            </a:r>
            <a:endParaRPr lang="en-US" dirty="0" smtClean="0"/>
          </a:p>
          <a:p>
            <a:r>
              <a:rPr lang="en-US" dirty="0" smtClean="0"/>
              <a:t>Other addressing modes:</a:t>
            </a:r>
          </a:p>
          <a:p>
            <a:pPr lvl="1"/>
            <a:r>
              <a:rPr lang="en-US" dirty="0" smtClean="0"/>
              <a:t>Immediate:      </a:t>
            </a:r>
            <a:r>
              <a:rPr lang="en-US" dirty="0" err="1" smtClean="0">
                <a:solidFill>
                  <a:srgbClr val="0070C0"/>
                </a:solidFill>
              </a:rPr>
              <a:t>mov.w</a:t>
            </a:r>
            <a:r>
              <a:rPr lang="en-US" dirty="0" smtClean="0">
                <a:solidFill>
                  <a:srgbClr val="0070C0"/>
                </a:solidFill>
              </a:rPr>
              <a:t> #BEEF, r6</a:t>
            </a:r>
          </a:p>
          <a:p>
            <a:pPr lvl="1"/>
            <a:r>
              <a:rPr lang="en-US" dirty="0" smtClean="0"/>
              <a:t>PC Relative</a:t>
            </a:r>
            <a:r>
              <a:rPr lang="en-US" dirty="0"/>
              <a:t>:    </a:t>
            </a:r>
            <a:r>
              <a:rPr lang="en-US" dirty="0" err="1">
                <a:solidFill>
                  <a:srgbClr val="0070C0"/>
                </a:solidFill>
              </a:rPr>
              <a:t>mov.w</a:t>
            </a:r>
            <a:r>
              <a:rPr lang="en-US" dirty="0">
                <a:solidFill>
                  <a:srgbClr val="0070C0"/>
                </a:solidFill>
              </a:rPr>
              <a:t>   </a:t>
            </a:r>
            <a:r>
              <a:rPr lang="en-US" dirty="0" err="1">
                <a:solidFill>
                  <a:srgbClr val="0070C0"/>
                </a:solidFill>
              </a:rPr>
              <a:t>magic_number</a:t>
            </a:r>
            <a:r>
              <a:rPr lang="en-US" dirty="0">
                <a:solidFill>
                  <a:srgbClr val="0070C0"/>
                </a:solidFill>
              </a:rPr>
              <a:t>, r7</a:t>
            </a:r>
          </a:p>
          <a:p>
            <a:pPr marL="1371600" lvl="3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                        </a:t>
            </a:r>
            <a:r>
              <a:rPr lang="en-US" dirty="0" err="1" smtClean="0">
                <a:solidFill>
                  <a:srgbClr val="0070C0"/>
                </a:solidFill>
              </a:rPr>
              <a:t>magic_number</a:t>
            </a:r>
            <a:r>
              <a:rPr lang="en-US" dirty="0" smtClean="0">
                <a:solidFill>
                  <a:srgbClr val="0070C0"/>
                </a:solidFill>
              </a:rPr>
              <a:t>  </a:t>
            </a:r>
            <a:r>
              <a:rPr lang="en-US" dirty="0">
                <a:solidFill>
                  <a:srgbClr val="0070C0"/>
                </a:solidFill>
              </a:rPr>
              <a:t>.word   </a:t>
            </a:r>
            <a:r>
              <a:rPr lang="en-US" dirty="0" smtClean="0">
                <a:solidFill>
                  <a:srgbClr val="0070C0"/>
                </a:solidFill>
              </a:rPr>
              <a:t>0xafaf</a:t>
            </a:r>
          </a:p>
          <a:p>
            <a:pPr marL="1371600" lvl="3" indent="0">
              <a:buNone/>
            </a:pP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   </a:t>
            </a:r>
          </a:p>
          <a:p>
            <a:pPr marL="1371600" lvl="3" indent="0">
              <a:buNone/>
            </a:pP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        becomes                </a:t>
            </a:r>
            <a:r>
              <a:rPr lang="en-US" dirty="0" err="1" smtClean="0">
                <a:solidFill>
                  <a:srgbClr val="0070C0"/>
                </a:solidFill>
              </a:rPr>
              <a:t>mov.w</a:t>
            </a:r>
            <a:r>
              <a:rPr lang="en-US" dirty="0" smtClean="0">
                <a:solidFill>
                  <a:srgbClr val="0070C0"/>
                </a:solidFill>
              </a:rPr>
              <a:t>   </a:t>
            </a:r>
            <a:r>
              <a:rPr lang="en-US" dirty="0" err="1" smtClean="0">
                <a:solidFill>
                  <a:srgbClr val="0070C0"/>
                </a:solidFill>
              </a:rPr>
              <a:t>xxxx</a:t>
            </a:r>
            <a:r>
              <a:rPr lang="en-US" dirty="0" smtClean="0">
                <a:solidFill>
                  <a:srgbClr val="0070C0"/>
                </a:solidFill>
              </a:rPr>
              <a:t>(PC), r7</a:t>
            </a:r>
          </a:p>
          <a:p>
            <a:pPr marL="1371600" lvl="3" indent="0">
              <a:buNone/>
            </a:pPr>
            <a:endParaRPr lang="en-US" dirty="0" smtClean="0">
              <a:solidFill>
                <a:srgbClr val="0070C0"/>
              </a:solidFill>
            </a:endParaRPr>
          </a:p>
          <a:p>
            <a:pPr lvl="1"/>
            <a:r>
              <a:rPr lang="en-US" dirty="0"/>
              <a:t>Absolute:         </a:t>
            </a:r>
            <a:r>
              <a:rPr lang="en-US" dirty="0" err="1">
                <a:solidFill>
                  <a:srgbClr val="0070C0"/>
                </a:solidFill>
              </a:rPr>
              <a:t>mov.w</a:t>
            </a:r>
            <a:r>
              <a:rPr lang="en-US" dirty="0">
                <a:solidFill>
                  <a:srgbClr val="0070C0"/>
                </a:solidFill>
              </a:rPr>
              <a:t> &amp;0200, r6</a:t>
            </a:r>
          </a:p>
          <a:p>
            <a:pPr marL="914400" lvl="2" indent="0">
              <a:buNone/>
            </a:pPr>
            <a:r>
              <a:rPr lang="en-US" dirty="0"/>
              <a:t>                           </a:t>
            </a:r>
            <a:r>
              <a:rPr lang="en-US" dirty="0" err="1">
                <a:solidFill>
                  <a:srgbClr val="0070C0"/>
                </a:solidFill>
              </a:rPr>
              <a:t>mov.w</a:t>
            </a:r>
            <a:r>
              <a:rPr lang="en-US" dirty="0">
                <a:solidFill>
                  <a:srgbClr val="0070C0"/>
                </a:solidFill>
              </a:rPr>
              <a:t> #0xff, &amp;</a:t>
            </a:r>
            <a:r>
              <a:rPr lang="en-US" dirty="0" smtClean="0">
                <a:solidFill>
                  <a:srgbClr val="0070C0"/>
                </a:solidFill>
              </a:rPr>
              <a:t>P1OUT</a:t>
            </a:r>
            <a:endParaRPr lang="en-US" dirty="0">
              <a:solidFill>
                <a:srgbClr val="0070C0"/>
              </a:solidFill>
            </a:endParaRPr>
          </a:p>
          <a:p>
            <a:pPr marL="914400" lvl="2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                           </a:t>
            </a:r>
            <a:r>
              <a:rPr lang="en-US" dirty="0" err="1" smtClean="0">
                <a:solidFill>
                  <a:srgbClr val="FF0000"/>
                </a:solidFill>
              </a:rPr>
              <a:t>move.w</a:t>
            </a:r>
            <a:r>
              <a:rPr lang="en-US" dirty="0" smtClean="0">
                <a:solidFill>
                  <a:srgbClr val="FF0000"/>
                </a:solidFill>
              </a:rPr>
              <a:t> #</a:t>
            </a:r>
            <a:r>
              <a:rPr lang="en-US" dirty="0" err="1" smtClean="0">
                <a:solidFill>
                  <a:srgbClr val="FF0000"/>
                </a:solidFill>
              </a:rPr>
              <a:t>xff</a:t>
            </a:r>
            <a:r>
              <a:rPr lang="en-US" dirty="0" smtClean="0">
                <a:solidFill>
                  <a:srgbClr val="FF0000"/>
                </a:solidFill>
              </a:rPr>
              <a:t>, P1OUT   ????</a:t>
            </a:r>
            <a:endParaRPr lang="en-US" dirty="0">
              <a:solidFill>
                <a:srgbClr val="FF0000"/>
              </a:solidFill>
            </a:endParaRPr>
          </a:p>
          <a:p>
            <a:pPr lvl="3"/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115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Let's write </a:t>
            </a:r>
            <a:r>
              <a:rPr lang="en-US" b="1" dirty="0" smtClean="0"/>
              <a:t>a MSP430 </a:t>
            </a:r>
            <a:r>
              <a:rPr lang="en-US" b="1" dirty="0"/>
              <a:t>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708" y="805157"/>
            <a:ext cx="7772400" cy="4724400"/>
          </a:xfrm>
        </p:spPr>
        <p:txBody>
          <a:bodyPr/>
          <a:lstStyle/>
          <a:p>
            <a:pPr marL="0" lvl="1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Our chip version: </a:t>
            </a:r>
            <a:r>
              <a:rPr lang="en-US" sz="2400" b="1" dirty="0" smtClean="0"/>
              <a:t>Msp430g2553  </a:t>
            </a:r>
            <a:r>
              <a:rPr lang="en-US" sz="2400" b="1" dirty="0" smtClean="0">
                <a:solidFill>
                  <a:srgbClr val="0070C0"/>
                </a:solidFill>
                <a:sym typeface="Wingdings" pitchFamily="2" charset="2"/>
              </a:rPr>
              <a:t> open CCS</a:t>
            </a:r>
            <a:endParaRPr lang="en-US" sz="24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This program sets all pins on Port 1 to output and high.  Since LEDs 1 and 2 are connected to P1.0 and P1.6 respectively, they will light up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 This program turns the LEDs on and off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.text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;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turn off watchdog timer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#0xFF, &amp;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P1DIR    ; set port1 direction to output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Turn_on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#0xFF, &amp;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P1OUT    ; turn on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leds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at port1,  </a:t>
            </a:r>
            <a:r>
              <a:rPr lang="en-US" sz="14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bis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; could of:    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move ____ ,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&amp;P1OUT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sz="1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Turn_off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bic.b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#0xFF, &amp;P1OUT    ; turn on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leds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at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port1,  </a:t>
            </a:r>
            <a:r>
              <a:rPr lang="en-US" sz="14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bic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endParaRPr lang="en-US" sz="1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                 ; could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of:     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move ____ , &amp;P1OUT 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Turn_on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; loop forever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08014" y="2330506"/>
            <a:ext cx="12971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 what?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2198" y="5557879"/>
            <a:ext cx="1951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Stack pointer?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0167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22332"/>
            <a:ext cx="7772400" cy="457200"/>
          </a:xfrm>
        </p:spPr>
        <p:txBody>
          <a:bodyPr/>
          <a:lstStyle/>
          <a:p>
            <a:r>
              <a:rPr lang="en-US" b="1" dirty="0" smtClean="0"/>
              <a:t>Example Program</a:t>
            </a:r>
            <a:br>
              <a:rPr lang="en-US" b="1" dirty="0" smtClean="0"/>
            </a:br>
            <a:r>
              <a:rPr lang="en-US" b="1" dirty="0" smtClean="0"/>
              <a:t>Where’s the BEEF?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788" y="1282587"/>
            <a:ext cx="7772400" cy="4349469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example program to </a:t>
            </a:r>
            <a:r>
              <a:rPr lang="en-US" sz="1400" dirty="0" smtClean="0">
                <a:solidFill>
                  <a:srgbClr val="0070C0"/>
                </a:solidFill>
              </a:rPr>
              <a:t>fill memory with BEEF --    what are the addressing modes used?</a:t>
            </a:r>
            <a:endParaRPr lang="en-US" sz="1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#0x200, r5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0xBEEF,r6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fill: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r6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0(r5)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incd        r5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cmp.w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#0x0400, r5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jne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fill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orever: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forever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59110" y="5228823"/>
            <a:ext cx="3140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Another way to do this?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272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22332"/>
            <a:ext cx="7772400" cy="457200"/>
          </a:xfrm>
        </p:spPr>
        <p:txBody>
          <a:bodyPr/>
          <a:lstStyle/>
          <a:p>
            <a:r>
              <a:rPr lang="en-US" b="1" dirty="0" smtClean="0"/>
              <a:t>Example Program</a:t>
            </a:r>
            <a:br>
              <a:rPr lang="en-US" b="1" dirty="0" smtClean="0"/>
            </a:br>
            <a:r>
              <a:rPr lang="en-US" b="1" dirty="0" smtClean="0"/>
              <a:t>Where’s the BEEF?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788" y="1282587"/>
            <a:ext cx="7772400" cy="4349469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example program to </a:t>
            </a:r>
            <a:r>
              <a:rPr lang="en-US" sz="1400" dirty="0" smtClean="0">
                <a:solidFill>
                  <a:srgbClr val="0070C0"/>
                </a:solidFill>
              </a:rPr>
              <a:t>fill memory with BEEF --    what are the addressing modes used?</a:t>
            </a:r>
            <a:endParaRPr lang="en-US" sz="1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#0x200, r5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0xBEEF,r6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fill: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r6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@(</a:t>
            </a: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r5</a:t>
            </a: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)+</a:t>
            </a:r>
            <a:endParaRPr lang="en-US" sz="1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strike="sngStrike" dirty="0" smtClean="0">
                <a:latin typeface="Courier New" pitchFamily="49" charset="0"/>
                <a:cs typeface="Courier New" pitchFamily="49" charset="0"/>
              </a:rPr>
              <a:t>incd        r5</a:t>
            </a:r>
            <a:endParaRPr lang="en-US" sz="1400" strike="sngStrike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cmp.w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#0x0400, r5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jne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fill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orever: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forever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2918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Program – predict what happens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79886" y="666572"/>
            <a:ext cx="8174978" cy="1695282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repeat: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mov.b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#0x75,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add.b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#0xC7,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;result should be 0x13c, so we should see 3c in r10 and carry bit set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adc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;since carry bit was set, this should increment r10 to 3d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inv.b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;invert, so r10 should be c2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#0x00aa,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;sign extend should clear upper 8 bits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inv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r10 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swpb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r10, r9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repeat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555061" y="4055495"/>
            <a:ext cx="8174978" cy="28119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c010:    7a 40 75 00     mov.b    #117,    r10    ;#0x0075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c014:    7a 50 c7 00     add.b    #199,    r10    ;#0x00c7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c018:    0a 63           adc      r10    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c01a:    7a e3           xor.b    #-1,    r10    ;r3 As==11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c01c:    3a 40 aa 00     mov      #170,    r10    ;#0x00aa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c020:    8a 11           sxt      r10    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c022:    3a e3           inv      r10    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c024:    8a 10           swpb     r10    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c026:    09 4a           mov      r10,    r9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c028:    f3 3f           jmp      $-24         ;abs 0xc010</a:t>
            </a:r>
            <a:endParaRPr lang="en-US" sz="1400" kern="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3764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22332"/>
            <a:ext cx="7772400" cy="457200"/>
          </a:xfrm>
        </p:spPr>
        <p:txBody>
          <a:bodyPr/>
          <a:lstStyle/>
          <a:p>
            <a:r>
              <a:rPr lang="en-US" b="1" dirty="0" smtClean="0"/>
              <a:t>In class programming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9616" y="1274496"/>
            <a:ext cx="7772400" cy="1695282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write an example program to </a:t>
            </a:r>
            <a:r>
              <a:rPr lang="en-US" sz="1400" dirty="0">
                <a:solidFill>
                  <a:srgbClr val="0070C0"/>
                </a:solidFill>
              </a:rPr>
              <a:t>add the numbers 10+9+8+...+</a:t>
            </a:r>
            <a:r>
              <a:rPr lang="en-US" sz="1400" dirty="0" smtClean="0">
                <a:solidFill>
                  <a:srgbClr val="0070C0"/>
                </a:solidFill>
              </a:rPr>
              <a:t>1</a:t>
            </a:r>
            <a:endParaRPr lang="en-US" sz="1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552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22332"/>
            <a:ext cx="7772400" cy="457200"/>
          </a:xfrm>
        </p:spPr>
        <p:txBody>
          <a:bodyPr/>
          <a:lstStyle/>
          <a:p>
            <a:r>
              <a:rPr lang="en-US" b="1" dirty="0"/>
              <a:t>In class programming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9616" y="1274496"/>
            <a:ext cx="7772400" cy="1695282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example program to </a:t>
            </a:r>
            <a:r>
              <a:rPr lang="en-US" sz="1400" dirty="0">
                <a:solidFill>
                  <a:srgbClr val="0070C0"/>
                </a:solidFill>
              </a:rPr>
              <a:t>add the numbers 10+9+8+...+</a:t>
            </a:r>
            <a:r>
              <a:rPr lang="en-US" sz="1400" dirty="0" smtClean="0">
                <a:solidFill>
                  <a:srgbClr val="0070C0"/>
                </a:solidFill>
              </a:rPr>
              <a:t>1</a:t>
            </a:r>
            <a:endParaRPr lang="en-US" sz="1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#10, r6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#0, r5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ummation: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add.w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r6, r5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dec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r6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jnz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summation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r5,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&amp;0x0200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orever: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forever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68222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MSP430’s ISA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5375" y="829434"/>
            <a:ext cx="4760140" cy="4724400"/>
          </a:xfrm>
        </p:spPr>
        <p:txBody>
          <a:bodyPr/>
          <a:lstStyle/>
          <a:p>
            <a:r>
              <a:rPr lang="en-US" sz="2000" b="1" u="sng" dirty="0" smtClean="0"/>
              <a:t>Msp430g2553</a:t>
            </a:r>
            <a:r>
              <a:rPr lang="en-US" sz="2000" u="sng" dirty="0" smtClean="0"/>
              <a:t> Memory Map</a:t>
            </a:r>
            <a:endParaRPr lang="en-US" sz="2000" u="sng" dirty="0"/>
          </a:p>
          <a:p>
            <a:endParaRPr lang="en-US" sz="2000" dirty="0" smtClean="0"/>
          </a:p>
          <a:p>
            <a:r>
              <a:rPr lang="en-US" sz="2000" dirty="0" smtClean="0">
                <a:solidFill>
                  <a:srgbClr val="0070C0"/>
                </a:solidFill>
              </a:rPr>
              <a:t>512b </a:t>
            </a:r>
            <a:r>
              <a:rPr lang="en-US" sz="2000" dirty="0">
                <a:solidFill>
                  <a:srgbClr val="0070C0"/>
                </a:solidFill>
              </a:rPr>
              <a:t>of RAM - 0x200-0x400</a:t>
            </a:r>
            <a:br>
              <a:rPr lang="en-US" sz="2000" dirty="0">
                <a:solidFill>
                  <a:srgbClr val="0070C0"/>
                </a:solidFill>
              </a:rPr>
            </a:br>
            <a:r>
              <a:rPr lang="en-US" sz="2000" dirty="0">
                <a:solidFill>
                  <a:srgbClr val="0070C0"/>
                </a:solidFill>
              </a:rPr>
              <a:t>16kb of ROM - 0xc000-0xffdf </a:t>
            </a:r>
            <a:endParaRPr lang="en-US" sz="2000" dirty="0" smtClean="0">
              <a:solidFill>
                <a:srgbClr val="0070C0"/>
              </a:solidFill>
            </a:endParaRPr>
          </a:p>
          <a:p>
            <a:endParaRPr lang="en-US" sz="2000" dirty="0"/>
          </a:p>
          <a:p>
            <a:r>
              <a:rPr lang="en-US" sz="2000" dirty="0">
                <a:solidFill>
                  <a:srgbClr val="0070C0"/>
                </a:solidFill>
              </a:rPr>
              <a:t>0x1100-0xc000 is empty! </a:t>
            </a:r>
            <a:endParaRPr lang="en-US" sz="2000" dirty="0" smtClean="0">
              <a:solidFill>
                <a:srgbClr val="0070C0"/>
              </a:solidFill>
            </a:endParaRPr>
          </a:p>
          <a:p>
            <a:r>
              <a:rPr lang="en-US" sz="2000" dirty="0" smtClean="0">
                <a:solidFill>
                  <a:srgbClr val="0070C0"/>
                </a:solidFill>
              </a:rPr>
              <a:t>- </a:t>
            </a:r>
            <a:r>
              <a:rPr lang="en-US" sz="2000" dirty="0" smtClean="0"/>
              <a:t>There </a:t>
            </a:r>
            <a:r>
              <a:rPr lang="en-US" sz="2000" dirty="0"/>
              <a:t>is no memory backing it up! </a:t>
            </a:r>
            <a:endParaRPr lang="en-US" sz="2000" dirty="0" smtClean="0"/>
          </a:p>
          <a:p>
            <a:r>
              <a:rPr lang="en-US" sz="2000" dirty="0" smtClean="0"/>
              <a:t>- If </a:t>
            </a:r>
            <a:r>
              <a:rPr lang="en-US" sz="2000" dirty="0"/>
              <a:t>you attempt to write to this area of memory, you'll trigger what's essentially a </a:t>
            </a:r>
            <a:r>
              <a:rPr lang="en-US" sz="2000" b="1" dirty="0"/>
              <a:t>segmentation fault</a:t>
            </a:r>
            <a:r>
              <a:rPr lang="en-US" sz="2000" dirty="0"/>
              <a:t> because that memory doesn't exist. It will cause the chip to do a Power-up Clear (PUC), resetting the state of your processor. This is a tough error to debug.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00" y="733425"/>
            <a:ext cx="3943350" cy="53911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1381" y="606903"/>
            <a:ext cx="23839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How many </a:t>
            </a:r>
            <a:r>
              <a:rPr lang="en-US" sz="2000" dirty="0" err="1" smtClean="0">
                <a:solidFill>
                  <a:srgbClr val="0070C0"/>
                </a:solidFill>
              </a:rPr>
              <a:t>addr</a:t>
            </a:r>
            <a:r>
              <a:rPr lang="en-US" sz="2000" dirty="0" smtClean="0">
                <a:solidFill>
                  <a:srgbClr val="0070C0"/>
                </a:solidFill>
              </a:rPr>
              <a:t> bits?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265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Assembly and Machine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407" y="926830"/>
            <a:ext cx="4622575" cy="4972556"/>
          </a:xfrm>
        </p:spPr>
        <p:txBody>
          <a:bodyPr/>
          <a:lstStyle/>
          <a:p>
            <a:r>
              <a:rPr lang="en-US" sz="2400" b="1" dirty="0"/>
              <a:t>Instructions:</a:t>
            </a:r>
            <a:r>
              <a:rPr lang="en-US" sz="2400" dirty="0"/>
              <a:t> </a:t>
            </a:r>
            <a:endParaRPr lang="en-US" sz="2400" dirty="0" smtClean="0"/>
          </a:p>
          <a:p>
            <a:pPr marL="400050" lvl="1" indent="0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words </a:t>
            </a:r>
            <a:r>
              <a:rPr lang="en-US" sz="2000" dirty="0">
                <a:solidFill>
                  <a:srgbClr val="0070C0"/>
                </a:solidFill>
              </a:rPr>
              <a:t>in a computers language</a:t>
            </a:r>
          </a:p>
          <a:p>
            <a:r>
              <a:rPr lang="en-US" sz="2400" b="1" dirty="0"/>
              <a:t>Instruction Set:</a:t>
            </a:r>
            <a:r>
              <a:rPr lang="en-US" sz="2400" dirty="0"/>
              <a:t> </a:t>
            </a:r>
            <a:endParaRPr lang="en-US" sz="2400" dirty="0" smtClean="0"/>
          </a:p>
          <a:p>
            <a:pPr marL="457200" lvl="1" indent="0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the </a:t>
            </a:r>
            <a:r>
              <a:rPr lang="en-US" sz="2000" dirty="0">
                <a:solidFill>
                  <a:srgbClr val="0070C0"/>
                </a:solidFill>
              </a:rPr>
              <a:t>dictionary of the language</a:t>
            </a:r>
          </a:p>
          <a:p>
            <a:r>
              <a:rPr lang="en-US" sz="2400" b="1" dirty="0"/>
              <a:t>Assembly Language:</a:t>
            </a:r>
            <a:r>
              <a:rPr lang="en-US" sz="2400" dirty="0"/>
              <a:t> </a:t>
            </a:r>
            <a:endParaRPr lang="en-US" sz="2400" dirty="0" smtClean="0"/>
          </a:p>
          <a:p>
            <a:pPr marL="457200" lvl="1" indent="0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human-readable </a:t>
            </a:r>
            <a:r>
              <a:rPr lang="en-US" sz="2000" dirty="0">
                <a:solidFill>
                  <a:srgbClr val="0070C0"/>
                </a:solidFill>
              </a:rPr>
              <a:t>format of computer instructions</a:t>
            </a:r>
          </a:p>
          <a:p>
            <a:r>
              <a:rPr lang="en-US" sz="2400" b="1" dirty="0"/>
              <a:t>Machine Language:</a:t>
            </a:r>
            <a:r>
              <a:rPr lang="en-US" sz="2400" dirty="0"/>
              <a:t> </a:t>
            </a:r>
            <a:endParaRPr lang="en-US" sz="2400" dirty="0" smtClean="0"/>
          </a:p>
          <a:p>
            <a:pPr marL="457200" lvl="1" indent="0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computer-readable </a:t>
            </a:r>
            <a:r>
              <a:rPr lang="en-US" sz="2000" dirty="0">
                <a:solidFill>
                  <a:srgbClr val="0070C0"/>
                </a:solidFill>
              </a:rPr>
              <a:t>instructions - binary (1's and 0's)</a:t>
            </a:r>
          </a:p>
          <a:p>
            <a:endParaRPr lang="en-US" sz="2400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820187" y="1906285"/>
            <a:ext cx="2121125" cy="6803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sz="1800" b="1" dirty="0" smtClean="0"/>
              <a:t>Assembler</a:t>
            </a:r>
            <a:endParaRPr lang="en-US" b="1" dirty="0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6883192" y="1571985"/>
            <a:ext cx="0" cy="3239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334156" y="1213004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Assembly Language Program</a:t>
            </a:r>
            <a:endParaRPr lang="en-US" sz="1800" dirty="0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6880749" y="2586681"/>
            <a:ext cx="0" cy="3239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5822629" y="3608030"/>
            <a:ext cx="2121125" cy="6803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sz="1800" b="1" dirty="0" smtClean="0"/>
              <a:t>Linker</a:t>
            </a:r>
            <a:endParaRPr lang="en-US" b="1" dirty="0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6885634" y="3273730"/>
            <a:ext cx="0" cy="3239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634254" y="2904398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/>
              <a:t>Relocatable</a:t>
            </a:r>
            <a:r>
              <a:rPr lang="en-US" sz="1800" dirty="0" smtClean="0"/>
              <a:t> Object Code</a:t>
            </a:r>
            <a:endParaRPr lang="en-US" sz="1800" dirty="0"/>
          </a:p>
        </p:txBody>
      </p:sp>
      <p:sp>
        <p:nvSpPr>
          <p:cNvPr id="14" name="Line 9"/>
          <p:cNvSpPr>
            <a:spLocks noChangeShapeType="1"/>
          </p:cNvSpPr>
          <p:nvPr/>
        </p:nvSpPr>
        <p:spPr bwMode="auto">
          <a:xfrm>
            <a:off x="6883191" y="4288426"/>
            <a:ext cx="0" cy="3239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002944" y="4612375"/>
            <a:ext cx="1755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Executable Code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38691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addressing modes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7278037"/>
              </p:ext>
            </p:extLst>
          </p:nvPr>
        </p:nvGraphicFramePr>
        <p:xfrm>
          <a:off x="590716" y="783848"/>
          <a:ext cx="7833092" cy="2103120"/>
        </p:xfrm>
        <a:graphic>
          <a:graphicData uri="http://schemas.openxmlformats.org/drawingml/2006/table">
            <a:tbl>
              <a:tblPr/>
              <a:tblGrid>
                <a:gridCol w="1302820"/>
                <a:gridCol w="2136298"/>
                <a:gridCol w="2435701"/>
                <a:gridCol w="195827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Code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Addressing Mode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Example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Rn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Register 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r5, r6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offset(Rn)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 indexed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2(r5), r6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 indirect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@r5, r6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@Rn+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Register indirect with post-increment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@r5+, r6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1200631"/>
              </p:ext>
            </p:extLst>
          </p:nvPr>
        </p:nvGraphicFramePr>
        <p:xfrm>
          <a:off x="5399072" y="3504688"/>
          <a:ext cx="2712183" cy="731520"/>
        </p:xfrm>
        <a:graphic>
          <a:graphicData uri="http://schemas.openxmlformats.org/drawingml/2006/table">
            <a:tbl>
              <a:tblPr/>
              <a:tblGrid>
                <a:gridCol w="1027440"/>
                <a:gridCol w="168474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r5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r6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1462294"/>
              </p:ext>
            </p:extLst>
          </p:nvPr>
        </p:nvGraphicFramePr>
        <p:xfrm>
          <a:off x="1461959" y="3520872"/>
          <a:ext cx="2462679" cy="1463040"/>
        </p:xfrm>
        <a:graphic>
          <a:graphicData uri="http://schemas.openxmlformats.org/drawingml/2006/table">
            <a:tbl>
              <a:tblPr/>
              <a:tblGrid>
                <a:gridCol w="932922"/>
                <a:gridCol w="1529757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78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203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56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141855" y="3042605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27451" y="3042604"/>
            <a:ext cx="1208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752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addressing modes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865406"/>
              </p:ext>
            </p:extLst>
          </p:nvPr>
        </p:nvGraphicFramePr>
        <p:xfrm>
          <a:off x="590716" y="783848"/>
          <a:ext cx="7833092" cy="2103120"/>
        </p:xfrm>
        <a:graphic>
          <a:graphicData uri="http://schemas.openxmlformats.org/drawingml/2006/table">
            <a:tbl>
              <a:tblPr/>
              <a:tblGrid>
                <a:gridCol w="1302820"/>
                <a:gridCol w="2136298"/>
                <a:gridCol w="2435701"/>
                <a:gridCol w="195827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Code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Addressing Mode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Example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Rn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Register 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r5, r6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offset(Rn)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 indexed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2(r5), r6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 indirect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@r5, r6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@Rn+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Register indirect with post-increment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@r5+, r6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0090789"/>
              </p:ext>
            </p:extLst>
          </p:nvPr>
        </p:nvGraphicFramePr>
        <p:xfrm>
          <a:off x="5399072" y="3504688"/>
          <a:ext cx="2712183" cy="731520"/>
        </p:xfrm>
        <a:graphic>
          <a:graphicData uri="http://schemas.openxmlformats.org/drawingml/2006/table">
            <a:tbl>
              <a:tblPr/>
              <a:tblGrid>
                <a:gridCol w="1027440"/>
                <a:gridCol w="168474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r5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r6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0200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97371"/>
              </p:ext>
            </p:extLst>
          </p:nvPr>
        </p:nvGraphicFramePr>
        <p:xfrm>
          <a:off x="1461959" y="3520872"/>
          <a:ext cx="2462679" cy="1463040"/>
        </p:xfrm>
        <a:graphic>
          <a:graphicData uri="http://schemas.openxmlformats.org/drawingml/2006/table">
            <a:tbl>
              <a:tblPr/>
              <a:tblGrid>
                <a:gridCol w="932922"/>
                <a:gridCol w="1529757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78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203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56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141855" y="3042605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27451" y="3042604"/>
            <a:ext cx="1208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memory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 bwMode="auto">
          <a:xfrm>
            <a:off x="7889735" y="5203179"/>
            <a:ext cx="914400" cy="914400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" name="Straight Arrow Connector 5"/>
          <p:cNvCxnSpPr/>
          <p:nvPr/>
        </p:nvCxnSpPr>
        <p:spPr bwMode="auto">
          <a:xfrm>
            <a:off x="7687434" y="3617140"/>
            <a:ext cx="12138" cy="485522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048703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addressing modes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18411"/>
              </p:ext>
            </p:extLst>
          </p:nvPr>
        </p:nvGraphicFramePr>
        <p:xfrm>
          <a:off x="590716" y="783848"/>
          <a:ext cx="7833092" cy="2103120"/>
        </p:xfrm>
        <a:graphic>
          <a:graphicData uri="http://schemas.openxmlformats.org/drawingml/2006/table">
            <a:tbl>
              <a:tblPr/>
              <a:tblGrid>
                <a:gridCol w="1302820"/>
                <a:gridCol w="2136298"/>
                <a:gridCol w="2435701"/>
                <a:gridCol w="195827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Code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Addressing Mode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Example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Rn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Register 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r5, r6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offset(Rn)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 indexed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2(r5), r6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 indirect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@r5, r6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@Rn+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Register indirect with post-increment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@r5+, r6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95502"/>
              </p:ext>
            </p:extLst>
          </p:nvPr>
        </p:nvGraphicFramePr>
        <p:xfrm>
          <a:off x="5399072" y="3504688"/>
          <a:ext cx="2712183" cy="731520"/>
        </p:xfrm>
        <a:graphic>
          <a:graphicData uri="http://schemas.openxmlformats.org/drawingml/2006/table">
            <a:tbl>
              <a:tblPr/>
              <a:tblGrid>
                <a:gridCol w="1027440"/>
                <a:gridCol w="168474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r5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r6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290840"/>
              </p:ext>
            </p:extLst>
          </p:nvPr>
        </p:nvGraphicFramePr>
        <p:xfrm>
          <a:off x="1461959" y="3520872"/>
          <a:ext cx="2462679" cy="1463040"/>
        </p:xfrm>
        <a:graphic>
          <a:graphicData uri="http://schemas.openxmlformats.org/drawingml/2006/table">
            <a:tbl>
              <a:tblPr/>
              <a:tblGrid>
                <a:gridCol w="932922"/>
                <a:gridCol w="1529757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78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203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56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141855" y="3042605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27451" y="3042604"/>
            <a:ext cx="1208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041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addressing modes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3910876"/>
              </p:ext>
            </p:extLst>
          </p:nvPr>
        </p:nvGraphicFramePr>
        <p:xfrm>
          <a:off x="590716" y="783848"/>
          <a:ext cx="7833092" cy="2103120"/>
        </p:xfrm>
        <a:graphic>
          <a:graphicData uri="http://schemas.openxmlformats.org/drawingml/2006/table">
            <a:tbl>
              <a:tblPr/>
              <a:tblGrid>
                <a:gridCol w="1302820"/>
                <a:gridCol w="2136298"/>
                <a:gridCol w="2435701"/>
                <a:gridCol w="195827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Code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Addressing Mode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Example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Rn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Register 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r5, r6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offset(Rn)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 indexed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2(r5), r6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 indirect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@r5, r6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@Rn+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Register indirect with post-increment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@r5+, r6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8154839"/>
              </p:ext>
            </p:extLst>
          </p:nvPr>
        </p:nvGraphicFramePr>
        <p:xfrm>
          <a:off x="5399072" y="3504688"/>
          <a:ext cx="2712183" cy="731520"/>
        </p:xfrm>
        <a:graphic>
          <a:graphicData uri="http://schemas.openxmlformats.org/drawingml/2006/table">
            <a:tbl>
              <a:tblPr/>
              <a:tblGrid>
                <a:gridCol w="1027440"/>
                <a:gridCol w="168474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r5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r6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5678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480723"/>
              </p:ext>
            </p:extLst>
          </p:nvPr>
        </p:nvGraphicFramePr>
        <p:xfrm>
          <a:off x="1461959" y="3520872"/>
          <a:ext cx="2462679" cy="1463040"/>
        </p:xfrm>
        <a:graphic>
          <a:graphicData uri="http://schemas.openxmlformats.org/drawingml/2006/table">
            <a:tbl>
              <a:tblPr/>
              <a:tblGrid>
                <a:gridCol w="932922"/>
                <a:gridCol w="1529757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78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203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56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141855" y="3042605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27451" y="3042604"/>
            <a:ext cx="1208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01001" y="3198167"/>
            <a:ext cx="800219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0200</a:t>
            </a:r>
          </a:p>
          <a:p>
            <a:pPr algn="ctr"/>
            <a:r>
              <a:rPr lang="en-US" u="sng" dirty="0" smtClean="0">
                <a:solidFill>
                  <a:srgbClr val="FF0000"/>
                </a:solidFill>
              </a:rPr>
              <a:t>+ 2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0202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 flipV="1">
            <a:off x="4070294" y="4102662"/>
            <a:ext cx="1246173" cy="339866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" name="TextBox 2"/>
          <p:cNvSpPr txBox="1"/>
          <p:nvPr/>
        </p:nvSpPr>
        <p:spPr>
          <a:xfrm>
            <a:off x="2318197" y="5512158"/>
            <a:ext cx="4787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 about:     </a:t>
            </a:r>
            <a:r>
              <a:rPr lang="en-US" dirty="0" err="1" smtClean="0">
                <a:solidFill>
                  <a:srgbClr val="FF0000"/>
                </a:solidFill>
              </a:rPr>
              <a:t>mov.w</a:t>
            </a:r>
            <a:r>
              <a:rPr lang="en-US" dirty="0" smtClean="0">
                <a:solidFill>
                  <a:srgbClr val="FF0000"/>
                </a:solidFill>
              </a:rPr>
              <a:t> 2(r5), 6(r5) </a:t>
            </a:r>
            <a:r>
              <a:rPr lang="en-US" dirty="0" smtClean="0"/>
              <a:t>???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726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addressing modes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0434845"/>
              </p:ext>
            </p:extLst>
          </p:nvPr>
        </p:nvGraphicFramePr>
        <p:xfrm>
          <a:off x="590716" y="783848"/>
          <a:ext cx="7833092" cy="2103120"/>
        </p:xfrm>
        <a:graphic>
          <a:graphicData uri="http://schemas.openxmlformats.org/drawingml/2006/table">
            <a:tbl>
              <a:tblPr/>
              <a:tblGrid>
                <a:gridCol w="1302820"/>
                <a:gridCol w="2136298"/>
                <a:gridCol w="2435701"/>
                <a:gridCol w="195827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Code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Addressing Mode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Example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Rn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Register 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r5, r6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offset(Rn)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 indexed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2(r5), r6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 indirect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@r5, r6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@Rn+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Register indirect with post-increment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@r5+, r6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211752"/>
              </p:ext>
            </p:extLst>
          </p:nvPr>
        </p:nvGraphicFramePr>
        <p:xfrm>
          <a:off x="5399072" y="3504688"/>
          <a:ext cx="2712183" cy="731520"/>
        </p:xfrm>
        <a:graphic>
          <a:graphicData uri="http://schemas.openxmlformats.org/drawingml/2006/table">
            <a:tbl>
              <a:tblPr/>
              <a:tblGrid>
                <a:gridCol w="1027440"/>
                <a:gridCol w="168474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r5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r6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4930372"/>
              </p:ext>
            </p:extLst>
          </p:nvPr>
        </p:nvGraphicFramePr>
        <p:xfrm>
          <a:off x="1461959" y="3520872"/>
          <a:ext cx="2462679" cy="1463040"/>
        </p:xfrm>
        <a:graphic>
          <a:graphicData uri="http://schemas.openxmlformats.org/drawingml/2006/table">
            <a:tbl>
              <a:tblPr/>
              <a:tblGrid>
                <a:gridCol w="932922"/>
                <a:gridCol w="1529757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78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203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56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141855" y="3042605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27451" y="3042604"/>
            <a:ext cx="1208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129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addressing modes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1704347"/>
              </p:ext>
            </p:extLst>
          </p:nvPr>
        </p:nvGraphicFramePr>
        <p:xfrm>
          <a:off x="590716" y="783848"/>
          <a:ext cx="7833092" cy="2103120"/>
        </p:xfrm>
        <a:graphic>
          <a:graphicData uri="http://schemas.openxmlformats.org/drawingml/2006/table">
            <a:tbl>
              <a:tblPr/>
              <a:tblGrid>
                <a:gridCol w="1302820"/>
                <a:gridCol w="2136298"/>
                <a:gridCol w="2435701"/>
                <a:gridCol w="195827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Code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Addressing Mode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Example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Rn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Register 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r5, r6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offset(Rn)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 indexed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2(r5), r6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 indirect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@r5, r6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@Rn+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Register indirect with post-increment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@r5+, r6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6916016"/>
              </p:ext>
            </p:extLst>
          </p:nvPr>
        </p:nvGraphicFramePr>
        <p:xfrm>
          <a:off x="5399072" y="3504688"/>
          <a:ext cx="2712183" cy="731520"/>
        </p:xfrm>
        <a:graphic>
          <a:graphicData uri="http://schemas.openxmlformats.org/drawingml/2006/table">
            <a:tbl>
              <a:tblPr/>
              <a:tblGrid>
                <a:gridCol w="1027440"/>
                <a:gridCol w="168474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r5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r6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1234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2312741"/>
              </p:ext>
            </p:extLst>
          </p:nvPr>
        </p:nvGraphicFramePr>
        <p:xfrm>
          <a:off x="1461959" y="3520872"/>
          <a:ext cx="2462679" cy="1463040"/>
        </p:xfrm>
        <a:graphic>
          <a:graphicData uri="http://schemas.openxmlformats.org/drawingml/2006/table">
            <a:tbl>
              <a:tblPr/>
              <a:tblGrid>
                <a:gridCol w="932922"/>
                <a:gridCol w="1529757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78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203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56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141855" y="3042605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27451" y="3042604"/>
            <a:ext cx="1208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memory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 bwMode="auto">
          <a:xfrm>
            <a:off x="7889735" y="5203179"/>
            <a:ext cx="914400" cy="914400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" name="Straight Arrow Connector 5"/>
          <p:cNvCxnSpPr/>
          <p:nvPr/>
        </p:nvCxnSpPr>
        <p:spPr bwMode="auto">
          <a:xfrm>
            <a:off x="4086478" y="3722336"/>
            <a:ext cx="1181437" cy="364142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" name="TextBox 2"/>
          <p:cNvSpPr txBox="1"/>
          <p:nvPr/>
        </p:nvSpPr>
        <p:spPr>
          <a:xfrm>
            <a:off x="1128541" y="5429546"/>
            <a:ext cx="51635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Like a pointer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Is this the same as:    move 0(r5), r6  ???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921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addressing modes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8827786"/>
              </p:ext>
            </p:extLst>
          </p:nvPr>
        </p:nvGraphicFramePr>
        <p:xfrm>
          <a:off x="590716" y="783848"/>
          <a:ext cx="7833092" cy="2103120"/>
        </p:xfrm>
        <a:graphic>
          <a:graphicData uri="http://schemas.openxmlformats.org/drawingml/2006/table">
            <a:tbl>
              <a:tblPr/>
              <a:tblGrid>
                <a:gridCol w="1302820"/>
                <a:gridCol w="2136298"/>
                <a:gridCol w="2435701"/>
                <a:gridCol w="195827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Code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Addressing Mode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Example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Rn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Register 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r5, r6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offset(Rn)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 indexed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2(r5), r6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 indirect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@r5, r6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@Rn+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 indirect with post-increment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@r5+, r6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7317797"/>
              </p:ext>
            </p:extLst>
          </p:nvPr>
        </p:nvGraphicFramePr>
        <p:xfrm>
          <a:off x="5399072" y="3504688"/>
          <a:ext cx="2712183" cy="731520"/>
        </p:xfrm>
        <a:graphic>
          <a:graphicData uri="http://schemas.openxmlformats.org/drawingml/2006/table">
            <a:tbl>
              <a:tblPr/>
              <a:tblGrid>
                <a:gridCol w="1027440"/>
                <a:gridCol w="168474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r5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r6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7000412"/>
              </p:ext>
            </p:extLst>
          </p:nvPr>
        </p:nvGraphicFramePr>
        <p:xfrm>
          <a:off x="1461959" y="3520872"/>
          <a:ext cx="2462679" cy="1463040"/>
        </p:xfrm>
        <a:graphic>
          <a:graphicData uri="http://schemas.openxmlformats.org/drawingml/2006/table">
            <a:tbl>
              <a:tblPr/>
              <a:tblGrid>
                <a:gridCol w="932922"/>
                <a:gridCol w="1529757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78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203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56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141855" y="3042605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27451" y="3042604"/>
            <a:ext cx="1208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454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addressing modes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0038545"/>
              </p:ext>
            </p:extLst>
          </p:nvPr>
        </p:nvGraphicFramePr>
        <p:xfrm>
          <a:off x="590716" y="783848"/>
          <a:ext cx="7833092" cy="2103120"/>
        </p:xfrm>
        <a:graphic>
          <a:graphicData uri="http://schemas.openxmlformats.org/drawingml/2006/table">
            <a:tbl>
              <a:tblPr/>
              <a:tblGrid>
                <a:gridCol w="1302820"/>
                <a:gridCol w="2136298"/>
                <a:gridCol w="2435701"/>
                <a:gridCol w="195827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Code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Addressing Mode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Example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Rn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Register 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r5, r6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offset(Rn)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 indexed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2(r5), r6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 indirect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@r5, r6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@Rn+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Register indirect with post-increment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@r5+, r6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722541"/>
              </p:ext>
            </p:extLst>
          </p:nvPr>
        </p:nvGraphicFramePr>
        <p:xfrm>
          <a:off x="5399072" y="3504688"/>
          <a:ext cx="2712183" cy="731520"/>
        </p:xfrm>
        <a:graphic>
          <a:graphicData uri="http://schemas.openxmlformats.org/drawingml/2006/table">
            <a:tbl>
              <a:tblPr/>
              <a:tblGrid>
                <a:gridCol w="1027440"/>
                <a:gridCol w="168474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r5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0202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r6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1234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6091063"/>
              </p:ext>
            </p:extLst>
          </p:nvPr>
        </p:nvGraphicFramePr>
        <p:xfrm>
          <a:off x="1461959" y="3520872"/>
          <a:ext cx="2462679" cy="1463040"/>
        </p:xfrm>
        <a:graphic>
          <a:graphicData uri="http://schemas.openxmlformats.org/drawingml/2006/table">
            <a:tbl>
              <a:tblPr/>
              <a:tblGrid>
                <a:gridCol w="932922"/>
                <a:gridCol w="1529757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78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203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56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141855" y="3042605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27451" y="3042604"/>
            <a:ext cx="1208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memory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 bwMode="auto">
          <a:xfrm>
            <a:off x="7889735" y="5203179"/>
            <a:ext cx="914400" cy="914400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" name="Straight Arrow Connector 5"/>
          <p:cNvCxnSpPr/>
          <p:nvPr/>
        </p:nvCxnSpPr>
        <p:spPr bwMode="auto">
          <a:xfrm>
            <a:off x="4054110" y="3698060"/>
            <a:ext cx="1254265" cy="372234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423616120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sym typeface="Wingdings" pitchFamily="2" charset="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sym typeface="Wingdings" pitchFamily="2" charset="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4711</TotalTime>
  <Words>1127</Words>
  <Application>Microsoft Office PowerPoint</Application>
  <PresentationFormat>On-screen Show (4:3)</PresentationFormat>
  <Paragraphs>418</Paragraphs>
  <Slides>18</Slides>
  <Notes>0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Default Design</vt:lpstr>
      <vt:lpstr>ECE 382  Lesson 4</vt:lpstr>
      <vt:lpstr>Basic addressing modes</vt:lpstr>
      <vt:lpstr>Basic addressing modes</vt:lpstr>
      <vt:lpstr>Basic addressing modes</vt:lpstr>
      <vt:lpstr>Basic addressing modes</vt:lpstr>
      <vt:lpstr>Basic addressing modes</vt:lpstr>
      <vt:lpstr>Basic addressing modes</vt:lpstr>
      <vt:lpstr>Basic addressing modes</vt:lpstr>
      <vt:lpstr>Basic addressing modes</vt:lpstr>
      <vt:lpstr>Addressing Mode Worksheet</vt:lpstr>
      <vt:lpstr>Let's write a MSP430 program</vt:lpstr>
      <vt:lpstr>Example Program Where’s the BEEF?</vt:lpstr>
      <vt:lpstr>Example Program Where’s the BEEF?</vt:lpstr>
      <vt:lpstr>Sample Program – predict what happens</vt:lpstr>
      <vt:lpstr>In class programming exercise</vt:lpstr>
      <vt:lpstr>In class programming exercise</vt:lpstr>
      <vt:lpstr>MSP430’s ISA</vt:lpstr>
      <vt:lpstr>Assembly and Machine Languages</vt:lpstr>
    </vt:vector>
  </TitlesOfParts>
  <Company>usafa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Systems Courses</dc:title>
  <dc:creator>Lt Col Mullins</dc:creator>
  <cp:lastModifiedBy>Test</cp:lastModifiedBy>
  <cp:revision>231</cp:revision>
  <cp:lastPrinted>2014-08-20T22:08:11Z</cp:lastPrinted>
  <dcterms:created xsi:type="dcterms:W3CDTF">2001-06-27T14:08:57Z</dcterms:created>
  <dcterms:modified xsi:type="dcterms:W3CDTF">2014-08-20T22:12:39Z</dcterms:modified>
</cp:coreProperties>
</file>