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82" r:id="rId2"/>
    <p:sldId id="332" r:id="rId3"/>
    <p:sldId id="335" r:id="rId4"/>
    <p:sldId id="333" r:id="rId5"/>
    <p:sldId id="336" r:id="rId6"/>
    <p:sldId id="337" r:id="rId7"/>
    <p:sldId id="338" r:id="rId8"/>
    <p:sldId id="339" r:id="rId9"/>
    <p:sldId id="345" r:id="rId10"/>
    <p:sldId id="340" r:id="rId11"/>
    <p:sldId id="341" r:id="rId12"/>
    <p:sldId id="342" r:id="rId13"/>
    <p:sldId id="343" r:id="rId14"/>
    <p:sldId id="334" r:id="rId15"/>
    <p:sldId id="344" r:id="rId16"/>
    <p:sldId id="297" r:id="rId17"/>
    <p:sldId id="307" r:id="rId18"/>
    <p:sldId id="301" r:id="rId19"/>
    <p:sldId id="331" r:id="rId20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433" autoAdjust="0"/>
    <p:restoredTop sz="94660"/>
  </p:normalViewPr>
  <p:slideViewPr>
    <p:cSldViewPr snapToGrid="0">
      <p:cViewPr varScale="1">
        <p:scale>
          <a:sx n="74" d="100"/>
          <a:sy n="74" d="100"/>
        </p:scale>
        <p:origin x="-126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9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ce382.com/admin/lab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ce382.com/notes/L8/hw_sample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ece382.com/labs/lab1/index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cse.bd.psu.edu/cmpen352/lecture/code/badlec5.asm" TargetMode="External"/><Relationship Id="rId2" Type="http://schemas.openxmlformats.org/officeDocument/2006/relationships/hyperlink" Target="http://ecse.bd.psu.edu/cmpen352/lecture/lecture05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4757034"/>
          </a:xfrm>
        </p:spPr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Found errors in PWM Assembly Code?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Instruction </a:t>
            </a:r>
            <a:r>
              <a:rPr lang="en-US" sz="2000" dirty="0">
                <a:solidFill>
                  <a:srgbClr val="0070C0"/>
                </a:solidFill>
              </a:rPr>
              <a:t>Execution Time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More </a:t>
            </a:r>
            <a:r>
              <a:rPr lang="en-US" sz="2000" dirty="0">
                <a:solidFill>
                  <a:srgbClr val="0070C0"/>
                </a:solidFill>
              </a:rPr>
              <a:t>Assembly Process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Assembler Directives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Structured </a:t>
            </a:r>
            <a:r>
              <a:rPr lang="en-US" sz="2000" dirty="0">
                <a:solidFill>
                  <a:srgbClr val="0070C0"/>
                </a:solidFill>
              </a:rPr>
              <a:t>Design and Test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Lab </a:t>
            </a:r>
            <a:r>
              <a:rPr lang="en-US" sz="2000" dirty="0">
                <a:solidFill>
                  <a:srgbClr val="0070C0"/>
                </a:solidFill>
              </a:rPr>
              <a:t>Guidance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Lab </a:t>
            </a:r>
            <a:r>
              <a:rPr lang="en-US" sz="2000" dirty="0">
                <a:solidFill>
                  <a:srgbClr val="0070C0"/>
                </a:solidFill>
              </a:rPr>
              <a:t>1 </a:t>
            </a:r>
            <a:r>
              <a:rPr lang="en-US" sz="2000" dirty="0" smtClean="0">
                <a:solidFill>
                  <a:srgbClr val="0070C0"/>
                </a:solidFill>
              </a:rPr>
              <a:t>Introduction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Assignment </a:t>
            </a:r>
            <a:r>
              <a:rPr lang="en-US" sz="2000" dirty="0" smtClean="0">
                <a:solidFill>
                  <a:srgbClr val="0070C0"/>
                </a:solidFill>
              </a:rPr>
              <a:t>3</a:t>
            </a:r>
            <a:endParaRPr lang="en-US" sz="2000" dirty="0">
              <a:solidFill>
                <a:srgbClr val="0070C0"/>
              </a:solidFill>
            </a:endParaRPr>
          </a:p>
          <a:p>
            <a:pPr algn="l"/>
            <a:r>
              <a:rPr lang="en-US" sz="2000" b="1" dirty="0" smtClean="0"/>
              <a:t>Admin</a:t>
            </a:r>
            <a:endParaRPr lang="en-US" sz="2000" b="1" dirty="0"/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Assignment 3 (due lesson 8)</a:t>
            </a:r>
            <a:endParaRPr lang="en-US" sz="2000" dirty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005" y="868325"/>
            <a:ext cx="7772400" cy="4724400"/>
          </a:xfrm>
        </p:spPr>
        <p:txBody>
          <a:bodyPr/>
          <a:lstStyle/>
          <a:p>
            <a:r>
              <a:rPr lang="en-US" sz="2000" dirty="0" smtClean="0"/>
              <a:t>How </a:t>
            </a:r>
            <a:r>
              <a:rPr lang="en-US" sz="2000" dirty="0"/>
              <a:t>do we know when we're done with a task? Testing! </a:t>
            </a:r>
            <a:endParaRPr lang="en-US" sz="2000" dirty="0" smtClean="0"/>
          </a:p>
          <a:p>
            <a:pPr lvl="1"/>
            <a:r>
              <a:rPr lang="en-US" sz="1600" dirty="0" smtClean="0"/>
              <a:t>You </a:t>
            </a:r>
            <a:r>
              <a:rPr lang="en-US" sz="1600" dirty="0"/>
              <a:t>should specify the tests you'll run on the code you're going to write in advance of writing the code. It's a little more work up front, but will save you time debugging down the road</a:t>
            </a:r>
            <a:r>
              <a:rPr lang="en-US" sz="1600" dirty="0" smtClean="0"/>
              <a:t>.</a:t>
            </a:r>
            <a:endParaRPr lang="en-US" sz="2000" dirty="0"/>
          </a:p>
          <a:p>
            <a:r>
              <a:rPr lang="en-US" sz="2000" dirty="0" smtClean="0"/>
              <a:t>Write </a:t>
            </a:r>
            <a:r>
              <a:rPr lang="en-US" sz="2000" dirty="0"/>
              <a:t>tests that cover all cases - particularly </a:t>
            </a:r>
            <a:r>
              <a:rPr lang="en-US" sz="2000" b="1" dirty="0"/>
              <a:t>edge cases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931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Notebook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623" y="839973"/>
            <a:ext cx="7772400" cy="4724400"/>
          </a:xfrm>
        </p:spPr>
        <p:txBody>
          <a:bodyPr/>
          <a:lstStyle/>
          <a:p>
            <a:r>
              <a:rPr lang="en-US" dirty="0">
                <a:hlinkClick r:id="rId2" action="ppaction://hlinkfile"/>
              </a:rPr>
              <a:t>Lab </a:t>
            </a:r>
            <a:r>
              <a:rPr lang="en-US" dirty="0" err="1">
                <a:hlinkClick r:id="rId2" action="ppaction://hlinkfile"/>
              </a:rPr>
              <a:t>Noteboook</a:t>
            </a:r>
            <a:r>
              <a:rPr lang="en-US" dirty="0">
                <a:hlinkClick r:id="rId2" action="ppaction://hlinkfile"/>
              </a:rPr>
              <a:t> </a:t>
            </a:r>
            <a:r>
              <a:rPr lang="en-US" dirty="0" smtClean="0">
                <a:hlinkClick r:id="rId2" action="ppaction://hlinkfile"/>
              </a:rPr>
              <a:t>Standards</a:t>
            </a:r>
            <a:endParaRPr lang="en-US" dirty="0" smtClean="0"/>
          </a:p>
          <a:p>
            <a:r>
              <a:rPr lang="en-US" dirty="0"/>
              <a:t>Things people usually mess up:</a:t>
            </a:r>
          </a:p>
          <a:p>
            <a:pPr lvl="1"/>
            <a:r>
              <a:rPr lang="en-US" dirty="0"/>
              <a:t>Not testing</a:t>
            </a:r>
          </a:p>
          <a:p>
            <a:pPr lvl="1"/>
            <a:r>
              <a:rPr lang="en-US" dirty="0"/>
              <a:t>Testing after demonstration</a:t>
            </a:r>
          </a:p>
          <a:p>
            <a:pPr lvl="1"/>
            <a:r>
              <a:rPr lang="en-US" dirty="0"/>
              <a:t>No hardware design</a:t>
            </a:r>
          </a:p>
          <a:p>
            <a:pPr lvl="1"/>
            <a:r>
              <a:rPr lang="en-US" dirty="0"/>
              <a:t>Poorly written / commented code</a:t>
            </a:r>
          </a:p>
          <a:p>
            <a:pPr lvl="1"/>
            <a:r>
              <a:rPr lang="en-US" dirty="0"/>
              <a:t>Post-filling </a:t>
            </a:r>
            <a:r>
              <a:rPr lang="en-US" dirty="0" smtClean="0"/>
              <a:t>notebooks (or 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0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Assembly Code Style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>
                <a:solidFill>
                  <a:schemeClr val="accent2"/>
                </a:solidFill>
              </a:rPr>
              <a:t>Comments</a:t>
            </a:r>
          </a:p>
          <a:p>
            <a:pPr lvl="1"/>
            <a:r>
              <a:rPr lang="en-US" sz="2000" dirty="0"/>
              <a:t>Assume the reader is a competent assembly language programmer</a:t>
            </a:r>
          </a:p>
          <a:p>
            <a:pPr lvl="1"/>
            <a:r>
              <a:rPr lang="en-US" sz="2000" dirty="0"/>
              <a:t>Comment above blocks of code to convey </a:t>
            </a:r>
            <a:r>
              <a:rPr lang="en-US" sz="2000" b="1" dirty="0"/>
              <a:t>purpose</a:t>
            </a:r>
            <a:endParaRPr lang="en-US" sz="2000" dirty="0"/>
          </a:p>
          <a:p>
            <a:pPr lvl="1"/>
            <a:r>
              <a:rPr lang="en-US" sz="2000" dirty="0"/>
              <a:t>Only comment individual lines when purpose is unclear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Labels</a:t>
            </a:r>
          </a:p>
          <a:p>
            <a:pPr lvl="1"/>
            <a:r>
              <a:rPr lang="en-US" sz="2000" dirty="0"/>
              <a:t>Descriptive!</a:t>
            </a:r>
          </a:p>
          <a:p>
            <a:pPr lvl="2"/>
            <a:r>
              <a:rPr lang="en-US" sz="2000" dirty="0"/>
              <a:t>loop or loop1 or l1 or blah - not acceptable!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Constants</a:t>
            </a:r>
          </a:p>
          <a:p>
            <a:pPr lvl="1"/>
            <a:r>
              <a:rPr lang="en-US" sz="2000" dirty="0"/>
              <a:t>Use .</a:t>
            </a:r>
            <a:r>
              <a:rPr lang="en-US" sz="2000" dirty="0" err="1"/>
              <a:t>equ</a:t>
            </a:r>
            <a:r>
              <a:rPr lang="en-US" sz="2000" dirty="0"/>
              <a:t> syntax for all constants!</a:t>
            </a:r>
          </a:p>
          <a:p>
            <a:pPr lvl="1"/>
            <a:r>
              <a:rPr lang="en-US" sz="2000" dirty="0"/>
              <a:t>Don't want to see naked </a:t>
            </a:r>
            <a:r>
              <a:rPr lang="en-US" sz="2000" dirty="0" smtClean="0"/>
              <a:t>values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0638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Assembly Code Style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Instruction </a:t>
            </a:r>
            <a:r>
              <a:rPr lang="en-US" sz="2000" dirty="0">
                <a:solidFill>
                  <a:schemeClr val="accent2"/>
                </a:solidFill>
              </a:rPr>
              <a:t>Choice</a:t>
            </a:r>
          </a:p>
          <a:p>
            <a:pPr lvl="1"/>
            <a:r>
              <a:rPr lang="en-US" sz="2000" dirty="0"/>
              <a:t>Use the instruction that makes your code readable!</a:t>
            </a:r>
          </a:p>
          <a:p>
            <a:pPr lvl="2"/>
            <a:r>
              <a:rPr lang="en-US" sz="2000" dirty="0"/>
              <a:t>JHS rather than JC</a:t>
            </a:r>
          </a:p>
          <a:p>
            <a:pPr lvl="2"/>
            <a:r>
              <a:rPr lang="en-US" sz="2000" dirty="0"/>
              <a:t>INCD rather than ADD #2</a:t>
            </a:r>
          </a:p>
          <a:p>
            <a:pPr lvl="1"/>
            <a:r>
              <a:rPr lang="en-US" sz="2000" dirty="0"/>
              <a:t>Well-written code requires few comments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Spacing</a:t>
            </a:r>
          </a:p>
          <a:p>
            <a:pPr lvl="1"/>
            <a:r>
              <a:rPr lang="en-US" sz="2000" dirty="0"/>
              <a:t>Align your code to make it readable</a:t>
            </a:r>
          </a:p>
          <a:p>
            <a:pPr lvl="1"/>
            <a:r>
              <a:rPr lang="en-US" sz="2000" dirty="0"/>
              <a:t>Put whitespace between logical blocks of code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0205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good and bad about this code?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ece382.com/notes/L8/hw_sample.html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44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1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2763"/>
            <a:ext cx="8493642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 goal of this lab is to implement a simple calculator using assembly language.</a:t>
            </a:r>
          </a:p>
          <a:p>
            <a:r>
              <a:rPr lang="en-US" sz="2000" dirty="0" smtClean="0">
                <a:hlinkClick r:id="rId2" action="ppaction://hlinkfile"/>
              </a:rPr>
              <a:t>Lab </a:t>
            </a:r>
            <a:r>
              <a:rPr lang="en-US" sz="2000" dirty="0">
                <a:hlinkClick r:id="rId2" action="ppaction://hlinkfile"/>
              </a:rPr>
              <a:t>1</a:t>
            </a:r>
            <a:endParaRPr lang="en-US" sz="2000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How </a:t>
            </a:r>
            <a:r>
              <a:rPr lang="en-US" sz="2000" b="1" dirty="0"/>
              <a:t>This Lesson Applies</a:t>
            </a:r>
          </a:p>
          <a:p>
            <a:r>
              <a:rPr lang="en-US" sz="2000" dirty="0"/>
              <a:t>Use assembler directives:</a:t>
            </a:r>
          </a:p>
          <a:p>
            <a:pPr lvl="1"/>
            <a:r>
              <a:rPr lang="en-US" sz="2000" dirty="0"/>
              <a:t>.byte to put your test program into memory</a:t>
            </a:r>
          </a:p>
          <a:p>
            <a:pPr lvl="1"/>
            <a:r>
              <a:rPr lang="en-US" sz="2000" dirty="0"/>
              <a:t>.space to reserve space for your results</a:t>
            </a:r>
          </a:p>
          <a:p>
            <a:pPr lvl="2"/>
            <a:r>
              <a:rPr lang="en-US" sz="2000" dirty="0"/>
              <a:t>Where is this going to go? </a:t>
            </a:r>
            <a:endParaRPr lang="en-US" sz="2000" dirty="0" smtClean="0"/>
          </a:p>
          <a:p>
            <a:r>
              <a:rPr lang="en-US" sz="2000" dirty="0" smtClean="0"/>
              <a:t>Labels </a:t>
            </a:r>
            <a:r>
              <a:rPr lang="en-US" sz="2000" dirty="0"/>
              <a:t>for your program / results</a:t>
            </a:r>
          </a:p>
          <a:p>
            <a:r>
              <a:rPr lang="en-US" sz="2000" dirty="0"/>
              <a:t>.</a:t>
            </a:r>
            <a:r>
              <a:rPr lang="en-US" sz="2000" dirty="0" err="1"/>
              <a:t>equ</a:t>
            </a:r>
            <a:r>
              <a:rPr lang="en-US" sz="2000" dirty="0"/>
              <a:t> for key constants</a:t>
            </a:r>
          </a:p>
          <a:p>
            <a:r>
              <a:rPr lang="en-US" sz="2000" dirty="0"/>
              <a:t>Modularity</a:t>
            </a:r>
          </a:p>
          <a:p>
            <a:pPr lvl="1"/>
            <a:r>
              <a:rPr lang="en-US" sz="2000" dirty="0"/>
              <a:t>Section to store results of ops</a:t>
            </a:r>
          </a:p>
          <a:p>
            <a:pPr lvl="1"/>
            <a:r>
              <a:rPr lang="en-US" sz="2000" dirty="0"/>
              <a:t>Section for each op</a:t>
            </a:r>
          </a:p>
          <a:p>
            <a:r>
              <a:rPr lang="en-US" sz="2000" dirty="0"/>
              <a:t>Testing</a:t>
            </a:r>
          </a:p>
          <a:p>
            <a:pPr lvl="1"/>
            <a:r>
              <a:rPr lang="en-US" sz="2000" dirty="0"/>
              <a:t>Specify multiple testing sequences at the beginning!</a:t>
            </a:r>
          </a:p>
          <a:p>
            <a:pPr lvl="1"/>
            <a:r>
              <a:rPr lang="en-US" sz="2000" dirty="0"/>
              <a:t>I'll test your code with a few of my own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1023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375" y="829434"/>
            <a:ext cx="4760140" cy="4724400"/>
          </a:xfrm>
        </p:spPr>
        <p:txBody>
          <a:bodyPr/>
          <a:lstStyle/>
          <a:p>
            <a:r>
              <a:rPr lang="en-US" sz="2000" b="1" u="sng" dirty="0" smtClean="0"/>
              <a:t>Msp430g2553</a:t>
            </a:r>
            <a:r>
              <a:rPr lang="en-US" sz="2000" u="sng" dirty="0" smtClean="0"/>
              <a:t> Memory Map</a:t>
            </a:r>
            <a:endParaRPr lang="en-US" sz="2000" u="sng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512b </a:t>
            </a:r>
            <a:r>
              <a:rPr lang="en-US" sz="2000" dirty="0">
                <a:solidFill>
                  <a:srgbClr val="0070C0"/>
                </a:solidFill>
              </a:rPr>
              <a:t>of RAM - 0x200-0x400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16kb of ROM - 0xc000-0xffdf 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0x1100-0xc000 is empty! 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- </a:t>
            </a:r>
            <a:r>
              <a:rPr lang="en-US" sz="2000" dirty="0" smtClean="0"/>
              <a:t>There </a:t>
            </a:r>
            <a:r>
              <a:rPr lang="en-US" sz="2000" dirty="0"/>
              <a:t>is no memory backing it up! </a:t>
            </a:r>
            <a:endParaRPr lang="en-US" sz="2000" dirty="0" smtClean="0"/>
          </a:p>
          <a:p>
            <a:r>
              <a:rPr lang="en-US" sz="2000" dirty="0" smtClean="0"/>
              <a:t>- If </a:t>
            </a:r>
            <a:r>
              <a:rPr lang="en-US" sz="2000" dirty="0"/>
              <a:t>you attempt to write to this area of memory, you'll trigger what's essentially a </a:t>
            </a:r>
            <a:r>
              <a:rPr lang="en-US" sz="2000" b="1" dirty="0"/>
              <a:t>segmentation fault</a:t>
            </a:r>
            <a:r>
              <a:rPr lang="en-US" sz="2000" dirty="0"/>
              <a:t> because that memory doesn't exist. It will cause the chip to do a Power-up Clear (PUC), resetting the state of your processor. This is a tough error to debug.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" y="733425"/>
            <a:ext cx="3943350" cy="539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81" y="60690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How many </a:t>
            </a:r>
            <a:r>
              <a:rPr lang="en-US" sz="2000" dirty="0" err="1" smtClean="0">
                <a:solidFill>
                  <a:srgbClr val="0070C0"/>
                </a:solidFill>
              </a:rPr>
              <a:t>addr</a:t>
            </a:r>
            <a:r>
              <a:rPr lang="en-US" sz="2000" dirty="0" smtClean="0">
                <a:solidFill>
                  <a:srgbClr val="0070C0"/>
                </a:solidFill>
              </a:rPr>
              <a:t> bits?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6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Assembly and Machine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407" y="926830"/>
            <a:ext cx="4622575" cy="4972556"/>
          </a:xfrm>
        </p:spPr>
        <p:txBody>
          <a:bodyPr/>
          <a:lstStyle/>
          <a:p>
            <a:r>
              <a:rPr lang="en-US" sz="2400" b="1" dirty="0"/>
              <a:t>Instructions: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words </a:t>
            </a:r>
            <a:r>
              <a:rPr lang="en-US" sz="2000" dirty="0">
                <a:solidFill>
                  <a:srgbClr val="0070C0"/>
                </a:solidFill>
              </a:rPr>
              <a:t>in a computers language</a:t>
            </a:r>
          </a:p>
          <a:p>
            <a:r>
              <a:rPr lang="en-US" sz="2400" b="1" dirty="0"/>
              <a:t>Instruction Set: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dictionary of the language</a:t>
            </a:r>
          </a:p>
          <a:p>
            <a:r>
              <a:rPr lang="en-US" sz="2400" b="1" dirty="0"/>
              <a:t>Assembly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human-readable </a:t>
            </a:r>
            <a:r>
              <a:rPr lang="en-US" sz="2000" dirty="0">
                <a:solidFill>
                  <a:srgbClr val="0070C0"/>
                </a:solidFill>
              </a:rPr>
              <a:t>format of computer instructions</a:t>
            </a:r>
          </a:p>
          <a:p>
            <a:r>
              <a:rPr lang="en-US" sz="2400" b="1" dirty="0"/>
              <a:t>Machine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computer-readable </a:t>
            </a:r>
            <a:r>
              <a:rPr lang="en-US" sz="2000" dirty="0">
                <a:solidFill>
                  <a:srgbClr val="0070C0"/>
                </a:solidFill>
              </a:rPr>
              <a:t>instructions - binary (1's and 0's)</a:t>
            </a:r>
          </a:p>
          <a:p>
            <a:endParaRPr lang="en-US" sz="24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820187" y="1906285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Assembler</a:t>
            </a:r>
            <a:endParaRPr lang="en-US" b="1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883192" y="1571985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156" y="121300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Assembly Language Program</a:t>
            </a:r>
            <a:endParaRPr lang="en-US" sz="1800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880749" y="2586681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822629" y="3608030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Linker</a:t>
            </a:r>
            <a:endParaRPr lang="en-US" b="1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885634" y="3273730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34254" y="29043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Relocatable</a:t>
            </a:r>
            <a:r>
              <a:rPr lang="en-US" sz="1800" dirty="0" smtClean="0"/>
              <a:t> Object Code</a:t>
            </a:r>
            <a:endParaRPr lang="en-US" sz="1800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6883191" y="4288426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02944" y="4612375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Executable Code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869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Let's write </a:t>
            </a:r>
            <a:r>
              <a:rPr lang="en-US" b="1" dirty="0" smtClean="0"/>
              <a:t>a MSP430 </a:t>
            </a:r>
            <a:r>
              <a:rPr lang="en-US" b="1" dirty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Our chip version: </a:t>
            </a:r>
            <a:r>
              <a:rPr lang="en-US" sz="2400" b="1" dirty="0" smtClean="0"/>
              <a:t>Msp430g2553  </a:t>
            </a:r>
            <a:r>
              <a:rPr lang="en-US" sz="2400" b="1" dirty="0" smtClean="0">
                <a:solidFill>
                  <a:srgbClr val="0070C0"/>
                </a:solidFill>
                <a:sym typeface="Wingdings" pitchFamily="2" charset="2"/>
              </a:rPr>
              <a:t> open CCS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This program sets all pins on Port 1 to output and high.  Since LEDs 1 and 2 are connected to P1.0 and P1.6 respectively, they will light up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 This program turns the LEDs on and off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turn off watchdog timer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P1DIR    ; set port1 direction to output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P1OUT    ; turn 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at 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bis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; could of:  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&amp;P1OUT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Turn_off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&amp;P1OUT    ; turn 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bic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; could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of:  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 &amp;P1OUT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; loop forever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8014" y="2330506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 what?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198" y="5557879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Stack pointer?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16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register and Jumps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1042089"/>
              </p:ext>
            </p:extLst>
          </p:nvPr>
        </p:nvGraphicFramePr>
        <p:xfrm>
          <a:off x="0" y="857304"/>
          <a:ext cx="9144000" cy="1280160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7">
                  <a:txBody>
                    <a:bodyPr/>
                    <a:lstStyle/>
                    <a:p>
                      <a:pPr algn="ctr"/>
                      <a:r>
                        <a:rPr lang="en-US"/>
                        <a:t>Reserved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SCG1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SCG0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OSCOFF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CPUOFF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842098"/>
              </p:ext>
            </p:extLst>
          </p:nvPr>
        </p:nvGraphicFramePr>
        <p:xfrm>
          <a:off x="0" y="2542289"/>
          <a:ext cx="9144000" cy="3566160"/>
        </p:xfrm>
        <a:graphic>
          <a:graphicData uri="http://schemas.openxmlformats.org/drawingml/2006/table">
            <a:tbl>
              <a:tblPr/>
              <a:tblGrid>
                <a:gridCol w="2485623"/>
                <a:gridCol w="2949262"/>
                <a:gridCol w="370911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Condition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Assembly Instruction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JNE/JNZ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Z==0 (if !=)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JEQ/JZ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Z==1 (if ==)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JNC/JLO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C==0 (if unsigned &lt;)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JC/JHS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C==1 (if unsigned &gt;)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N==1 - Note there is no jump if N==0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N==V (if signed &gt;=)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N!=V (if signed &lt;)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JMP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Jump unconditionally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36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2332"/>
            <a:ext cx="7772400" cy="457200"/>
          </a:xfrm>
        </p:spPr>
        <p:txBody>
          <a:bodyPr/>
          <a:lstStyle/>
          <a:p>
            <a:r>
              <a:rPr lang="en-US" b="1" dirty="0" smtClean="0"/>
              <a:t>Find the errors in this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351" y="934254"/>
            <a:ext cx="7772400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  <a:hlinkClick r:id="rId2"/>
              </a:rPr>
              <a:t>http://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  <a:hlinkClick r:id="rId2"/>
              </a:rPr>
              <a:t>ecse.bd.psu.edu/cmpen352/lecture/lecture05.html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  <a:hlinkClick r:id="rId3"/>
              </a:rPr>
              <a:t>http://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  <a:hlinkClick r:id="rId3"/>
              </a:rPr>
              <a:t>ecse.bd.psu.edu/cmpen352/lecture/code/badlec5.asm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/>
              <a:t>intention was to have it generate a PWM waveform on the P1.0 pin attached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duty = 0x20;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while(1)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0x40;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P1.0 = 1;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&gt;duty)	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=1;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P1.0 = 0;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&gt;0)	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=1;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if (P1.3 == 0)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    while (P1.3 == 0);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    duty += 0x08;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    duty &amp;= 0x3F;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   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132" y="2425633"/>
            <a:ext cx="4261928" cy="319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6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Execution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093" y="1045535"/>
            <a:ext cx="7772400" cy="4724400"/>
          </a:xfrm>
        </p:spPr>
        <p:txBody>
          <a:bodyPr/>
          <a:lstStyle/>
          <a:p>
            <a:r>
              <a:rPr lang="en-US" sz="2400" dirty="0" smtClean="0"/>
              <a:t>Clock is roughly 1 MHz</a:t>
            </a:r>
          </a:p>
          <a:p>
            <a:pPr lvl="1"/>
            <a:r>
              <a:rPr lang="en-US" sz="2400" dirty="0" smtClean="0">
                <a:solidFill>
                  <a:schemeClr val="accent2"/>
                </a:solidFill>
              </a:rPr>
              <a:t>What is the Clock Period?</a:t>
            </a:r>
          </a:p>
          <a:p>
            <a:r>
              <a:rPr lang="en-US" sz="2400" dirty="0"/>
              <a:t>So how long does this block of code take to execute?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#0x0200, r5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#0xbeef, 0(r5)</a:t>
            </a:r>
          </a:p>
          <a:p>
            <a:pPr marL="400050" lvl="1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forever </a:t>
            </a: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forever</a:t>
            </a:r>
          </a:p>
          <a:p>
            <a:pPr marL="400050" lvl="1" indent="0">
              <a:buNone/>
            </a:pPr>
            <a:endParaRPr lang="en-US" sz="16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6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/>
              <a:t>Single Operand</a:t>
            </a:r>
          </a:p>
          <a:p>
            <a:pPr lvl="1"/>
            <a:r>
              <a:rPr lang="en-US" sz="2400" dirty="0">
                <a:solidFill>
                  <a:schemeClr val="accent2"/>
                </a:solidFill>
              </a:rPr>
              <a:t>page 60 of TI MSP 430 User’s Manual</a:t>
            </a:r>
          </a:p>
          <a:p>
            <a:r>
              <a:rPr lang="en-US" sz="2400" dirty="0"/>
              <a:t>Two Operand</a:t>
            </a:r>
          </a:p>
          <a:p>
            <a:pPr lvl="1"/>
            <a:r>
              <a:rPr lang="en-US" sz="2400" dirty="0">
                <a:solidFill>
                  <a:schemeClr val="accent2"/>
                </a:solidFill>
              </a:rPr>
              <a:t>page 61 of TI MSP 430 User’s </a:t>
            </a:r>
            <a:r>
              <a:rPr lang="en-US" sz="2400" dirty="0" smtClean="0">
                <a:solidFill>
                  <a:schemeClr val="accent2"/>
                </a:solidFill>
              </a:rPr>
              <a:t>Manual</a:t>
            </a:r>
          </a:p>
          <a:p>
            <a:r>
              <a:rPr lang="en-US" sz="2400" dirty="0" smtClean="0"/>
              <a:t>Jumps</a:t>
            </a:r>
            <a:endParaRPr lang="en-US" sz="2400" dirty="0"/>
          </a:p>
          <a:p>
            <a:pPr lvl="1"/>
            <a:r>
              <a:rPr lang="en-US" sz="2400" dirty="0" smtClean="0">
                <a:solidFill>
                  <a:schemeClr val="accent2"/>
                </a:solidFill>
              </a:rPr>
              <a:t>All take 2 Cycles</a:t>
            </a:r>
            <a:endParaRPr lang="en-US" sz="2400" dirty="0">
              <a:solidFill>
                <a:schemeClr val="accent2"/>
              </a:solidFill>
            </a:endParaRPr>
          </a:p>
          <a:p>
            <a:pPr lvl="1"/>
            <a:endParaRPr lang="en-US" sz="2400" dirty="0">
              <a:solidFill>
                <a:schemeClr val="accent2"/>
              </a:solidFill>
            </a:endParaRPr>
          </a:p>
          <a:p>
            <a:pPr marL="400050" lvl="1" indent="0">
              <a:buNone/>
            </a:pPr>
            <a:endParaRPr lang="en-US" sz="16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321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Watchdog 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page </a:t>
            </a:r>
            <a:r>
              <a:rPr lang="en-US" sz="2000" dirty="0" smtClean="0"/>
              <a:t>341-347 </a:t>
            </a:r>
            <a:r>
              <a:rPr lang="en-US" sz="2000" dirty="0"/>
              <a:t>of TI MSP 430 User’s </a:t>
            </a:r>
            <a:r>
              <a:rPr lang="en-US" sz="2000" dirty="0" smtClean="0"/>
              <a:t>Manual</a:t>
            </a:r>
          </a:p>
          <a:p>
            <a:r>
              <a:rPr lang="en-US" sz="2000" dirty="0" smtClean="0"/>
              <a:t>If not disarmed, How long to reset?</a:t>
            </a:r>
          </a:p>
          <a:p>
            <a:pPr lvl="1"/>
            <a:r>
              <a:rPr lang="en-US" sz="1600" dirty="0" smtClean="0"/>
              <a:t>It counts 32768 clock cycles, then resets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622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259" y="738483"/>
            <a:ext cx="8320484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cdecls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C,LIST,"msp430.h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text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;put code in the text section - maps to FLASH (ROM)</a:t>
            </a:r>
            <a:endParaRPr lang="en-US" sz="16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StopWDT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#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WDTPW|WDTHOLD</a:t>
            </a:r>
          </a:p>
          <a:p>
            <a:pPr marL="0" indent="0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.data           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put code into the data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section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 maps to RAM</a:t>
            </a:r>
          </a:p>
          <a:p>
            <a:pPr marL="0" indent="0"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.sect ".reset"        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;put this at the reset vector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.sect .stack           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;make this the location of the stack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MY_RESULTS: .space 20      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reserves 20 bytes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-----------------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To use: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#MY_RESULTS, r5    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pointer address into r5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#0xfefe, &amp;MY_RESULT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put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fefe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into 1</a:t>
            </a:r>
            <a:r>
              <a:rPr lang="en-US" sz="1600" baseline="30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two bytes</a:t>
            </a:r>
            <a:endParaRPr lang="en-US" sz="16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78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259" y="738483"/>
            <a:ext cx="8320484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Can initialize ROM; cannot initialize RAM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initialize sequence of bytes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bytes:  .byte       9,8,7,6,5,4,3,2,1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;initialize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sequence of words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words:  .word       0x1111,0x2222,0x3333,0x4444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initialize strings</a:t>
            </a: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myStr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 .string     "hello, world!"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initialize characters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Chars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 .char       '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a','b','c',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'd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‘</a:t>
            </a:r>
          </a:p>
          <a:p>
            <a:pPr marL="0" indent="0">
              <a:buNone/>
            </a:pP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see in CCS</a:t>
            </a:r>
            <a:endParaRPr lang="en-US" sz="16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84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259" y="738483"/>
            <a:ext cx="8320484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.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equ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assign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 label to a particular value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SEVENTEEN: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equ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0x11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align a variable with a particular multiple of bytes (useful to ensure word on even address)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.align      2</a:t>
            </a:r>
          </a:p>
          <a:p>
            <a:pPr marL="0" indent="0">
              <a:buNone/>
            </a:pP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probably won't use these often, but they're available</a:t>
            </a:r>
          </a:p>
          <a:p>
            <a:pPr marL="0" indent="0">
              <a:buNone/>
            </a:pP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.float                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;floating point value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;16-bit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.short                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;16-bit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.long                 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;32-bit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16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00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Structured Design and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883" y="747823"/>
            <a:ext cx="7772400" cy="4724400"/>
          </a:xfrm>
        </p:spPr>
        <p:txBody>
          <a:bodyPr/>
          <a:lstStyle/>
          <a:p>
            <a:r>
              <a:rPr lang="en-US" sz="2400" b="1" dirty="0"/>
              <a:t>Guiding Principle: Get one small thing </a:t>
            </a:r>
            <a:r>
              <a:rPr lang="en-US" sz="2400" b="1" dirty="0" smtClean="0"/>
              <a:t>working</a:t>
            </a:r>
          </a:p>
          <a:p>
            <a:pPr lvl="1"/>
            <a:r>
              <a:rPr lang="en-US" sz="2000" dirty="0"/>
              <a:t>Don't write the entire program in one go, then press go, and hope it works. When the entire program is the space you're looking for a bug, it makes debugging really hard</a:t>
            </a:r>
            <a:r>
              <a:rPr lang="en-US" sz="2000" dirty="0" smtClean="0"/>
              <a:t>.</a:t>
            </a:r>
          </a:p>
          <a:p>
            <a:r>
              <a:rPr lang="en-US" sz="2400" b="1" dirty="0"/>
              <a:t>Modularity</a:t>
            </a:r>
          </a:p>
          <a:p>
            <a:pPr lvl="1"/>
            <a:r>
              <a:rPr lang="en-US" sz="2000" dirty="0"/>
              <a:t>Modularity is the practice of breaking down a larger program into smaller tasks.</a:t>
            </a:r>
          </a:p>
          <a:p>
            <a:pPr lvl="1"/>
            <a:r>
              <a:rPr lang="en-US" sz="2000" dirty="0"/>
              <a:t>Makes code more reusable</a:t>
            </a:r>
          </a:p>
          <a:p>
            <a:pPr lvl="1"/>
            <a:r>
              <a:rPr lang="en-US" sz="2000" dirty="0"/>
              <a:t>Makes code more readable</a:t>
            </a:r>
          </a:p>
          <a:p>
            <a:pPr lvl="1"/>
            <a:r>
              <a:rPr lang="en-US" sz="2000" dirty="0"/>
              <a:t>Make individual </a:t>
            </a:r>
            <a:r>
              <a:rPr lang="en-US" sz="2000" dirty="0" err="1"/>
              <a:t>taks</a:t>
            </a:r>
            <a:r>
              <a:rPr lang="en-US" sz="2000" dirty="0"/>
              <a:t> more manageable</a:t>
            </a:r>
          </a:p>
          <a:p>
            <a:pPr lvl="2"/>
            <a:r>
              <a:rPr lang="en-US" sz="2000" dirty="0"/>
              <a:t>Focus on simpler tasks</a:t>
            </a:r>
          </a:p>
          <a:p>
            <a:pPr lvl="2"/>
            <a:r>
              <a:rPr lang="en-US" sz="2000" dirty="0"/>
              <a:t>Tough to hold a big problem in your brain</a:t>
            </a:r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016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853" y="188510"/>
            <a:ext cx="2208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Design</a:t>
            </a:r>
          </a:p>
          <a:p>
            <a:r>
              <a:rPr lang="en-US" dirty="0" smtClean="0"/>
              <a:t>Concurrent Processes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82655" y="108869"/>
            <a:ext cx="381000" cy="364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" name="Rounded Rectangle 5"/>
          <p:cNvSpPr/>
          <p:nvPr/>
        </p:nvSpPr>
        <p:spPr>
          <a:xfrm>
            <a:off x="4287405" y="632466"/>
            <a:ext cx="5715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Init</a:t>
            </a:r>
            <a:endParaRPr lang="en-US" sz="900" dirty="0"/>
          </a:p>
        </p:txBody>
      </p:sp>
      <p:sp>
        <p:nvSpPr>
          <p:cNvPr id="8" name="Diamond 7"/>
          <p:cNvSpPr/>
          <p:nvPr/>
        </p:nvSpPr>
        <p:spPr>
          <a:xfrm>
            <a:off x="3173580" y="1919005"/>
            <a:ext cx="762000" cy="57150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Got </a:t>
            </a:r>
            <a:r>
              <a:rPr lang="en-US" sz="900" dirty="0" err="1" smtClean="0"/>
              <a:t>msg</a:t>
            </a:r>
            <a:r>
              <a:rPr lang="en-US" sz="900" dirty="0" smtClean="0"/>
              <a:t>?</a:t>
            </a:r>
            <a:endParaRPr lang="en-US" sz="900" dirty="0"/>
          </a:p>
        </p:txBody>
      </p:sp>
      <p:cxnSp>
        <p:nvCxnSpPr>
          <p:cNvPr id="13" name="Straight Arrow Connector 12"/>
          <p:cNvCxnSpPr>
            <a:stCxn id="5" idx="4"/>
            <a:endCxn id="6" idx="0"/>
          </p:cNvCxnSpPr>
          <p:nvPr/>
        </p:nvCxnSpPr>
        <p:spPr>
          <a:xfrm>
            <a:off x="4573155" y="473736"/>
            <a:ext cx="0" cy="158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29" idx="0"/>
          </p:cNvCxnSpPr>
          <p:nvPr/>
        </p:nvCxnSpPr>
        <p:spPr>
          <a:xfrm flipH="1">
            <a:off x="1315293" y="937266"/>
            <a:ext cx="3257862" cy="441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090930" y="2397838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3860559" y="1850944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29" name="Rounded Rectangle 28"/>
          <p:cNvSpPr/>
          <p:nvPr/>
        </p:nvSpPr>
        <p:spPr>
          <a:xfrm>
            <a:off x="1029543" y="1379105"/>
            <a:ext cx="5715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Init</a:t>
            </a:r>
            <a:endParaRPr lang="en-US" sz="900" dirty="0"/>
          </a:p>
        </p:txBody>
      </p:sp>
      <p:sp>
        <p:nvSpPr>
          <p:cNvPr id="31" name="Rounded Rectangle 30"/>
          <p:cNvSpPr/>
          <p:nvPr/>
        </p:nvSpPr>
        <p:spPr>
          <a:xfrm>
            <a:off x="1029543" y="2022764"/>
            <a:ext cx="5715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Send </a:t>
            </a:r>
            <a:r>
              <a:rPr lang="en-US" sz="900" dirty="0" err="1" smtClean="0"/>
              <a:t>Msg</a:t>
            </a:r>
            <a:endParaRPr lang="en-US" sz="900" dirty="0"/>
          </a:p>
        </p:txBody>
      </p:sp>
      <p:sp>
        <p:nvSpPr>
          <p:cNvPr id="32" name="Rounded Rectangle 31"/>
          <p:cNvSpPr/>
          <p:nvPr/>
        </p:nvSpPr>
        <p:spPr>
          <a:xfrm>
            <a:off x="3271428" y="1401769"/>
            <a:ext cx="5715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Init</a:t>
            </a:r>
            <a:endParaRPr lang="en-US" sz="900" dirty="0"/>
          </a:p>
        </p:txBody>
      </p:sp>
      <p:sp>
        <p:nvSpPr>
          <p:cNvPr id="33" name="Rounded Rectangle 32"/>
          <p:cNvSpPr/>
          <p:nvPr/>
        </p:nvSpPr>
        <p:spPr>
          <a:xfrm>
            <a:off x="3271428" y="2704096"/>
            <a:ext cx="5715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Send </a:t>
            </a:r>
            <a:r>
              <a:rPr lang="en-US" sz="900" dirty="0" err="1" smtClean="0"/>
              <a:t>Ack</a:t>
            </a:r>
            <a:endParaRPr lang="en-US" sz="900" dirty="0"/>
          </a:p>
        </p:txBody>
      </p:sp>
      <p:sp>
        <p:nvSpPr>
          <p:cNvPr id="34" name="Rounded Rectangle 33"/>
          <p:cNvSpPr/>
          <p:nvPr/>
        </p:nvSpPr>
        <p:spPr>
          <a:xfrm>
            <a:off x="5562600" y="1364673"/>
            <a:ext cx="571500" cy="3048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Init</a:t>
            </a:r>
            <a:endParaRPr lang="en-US" sz="900" dirty="0"/>
          </a:p>
        </p:txBody>
      </p:sp>
      <p:sp>
        <p:nvSpPr>
          <p:cNvPr id="35" name="Rounded Rectangle 34"/>
          <p:cNvSpPr/>
          <p:nvPr/>
        </p:nvSpPr>
        <p:spPr>
          <a:xfrm>
            <a:off x="5562600" y="1881909"/>
            <a:ext cx="571500" cy="3048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Write </a:t>
            </a:r>
          </a:p>
          <a:p>
            <a:pPr algn="ctr"/>
            <a:r>
              <a:rPr lang="en-US" sz="900" dirty="0" smtClean="0"/>
              <a:t>Image</a:t>
            </a:r>
            <a:endParaRPr lang="en-US" sz="900" dirty="0"/>
          </a:p>
        </p:txBody>
      </p:sp>
      <p:sp>
        <p:nvSpPr>
          <p:cNvPr id="36" name="Rounded Rectangle 35"/>
          <p:cNvSpPr/>
          <p:nvPr/>
        </p:nvSpPr>
        <p:spPr>
          <a:xfrm>
            <a:off x="7677150" y="1371600"/>
            <a:ext cx="571500" cy="3048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Init</a:t>
            </a:r>
            <a:endParaRPr lang="en-US" sz="900" dirty="0"/>
          </a:p>
        </p:txBody>
      </p:sp>
      <p:sp>
        <p:nvSpPr>
          <p:cNvPr id="37" name="Rounded Rectangle 36"/>
          <p:cNvSpPr/>
          <p:nvPr/>
        </p:nvSpPr>
        <p:spPr>
          <a:xfrm>
            <a:off x="5553652" y="2415309"/>
            <a:ext cx="571500" cy="3048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Do math</a:t>
            </a:r>
            <a:endParaRPr lang="en-US" sz="900" dirty="0"/>
          </a:p>
        </p:txBody>
      </p:sp>
      <p:sp>
        <p:nvSpPr>
          <p:cNvPr id="38" name="Diamond 37"/>
          <p:cNvSpPr/>
          <p:nvPr/>
        </p:nvSpPr>
        <p:spPr>
          <a:xfrm>
            <a:off x="934293" y="2614468"/>
            <a:ext cx="762000" cy="5715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Got </a:t>
            </a:r>
            <a:r>
              <a:rPr lang="en-US" sz="900" dirty="0" err="1" smtClean="0"/>
              <a:t>Ack</a:t>
            </a:r>
            <a:r>
              <a:rPr lang="en-US" sz="900" dirty="0" smtClean="0"/>
              <a:t>?</a:t>
            </a:r>
            <a:endParaRPr lang="en-US" sz="900" dirty="0"/>
          </a:p>
        </p:txBody>
      </p:sp>
      <p:cxnSp>
        <p:nvCxnSpPr>
          <p:cNvPr id="25" name="Straight Arrow Connector 24"/>
          <p:cNvCxnSpPr>
            <a:stCxn id="6" idx="2"/>
            <a:endCxn id="32" idx="0"/>
          </p:cNvCxnSpPr>
          <p:nvPr/>
        </p:nvCxnSpPr>
        <p:spPr>
          <a:xfrm flipH="1">
            <a:off x="3557178" y="937266"/>
            <a:ext cx="1015977" cy="464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  <a:endCxn id="34" idx="0"/>
          </p:cNvCxnSpPr>
          <p:nvPr/>
        </p:nvCxnSpPr>
        <p:spPr>
          <a:xfrm>
            <a:off x="4573155" y="937266"/>
            <a:ext cx="1275195" cy="427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36" idx="0"/>
          </p:cNvCxnSpPr>
          <p:nvPr/>
        </p:nvCxnSpPr>
        <p:spPr>
          <a:xfrm>
            <a:off x="4573155" y="937266"/>
            <a:ext cx="3389745" cy="434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2"/>
            <a:endCxn id="8" idx="0"/>
          </p:cNvCxnSpPr>
          <p:nvPr/>
        </p:nvCxnSpPr>
        <p:spPr>
          <a:xfrm flipH="1">
            <a:off x="3554580" y="1706569"/>
            <a:ext cx="2598" cy="212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2"/>
            <a:endCxn id="31" idx="0"/>
          </p:cNvCxnSpPr>
          <p:nvPr/>
        </p:nvCxnSpPr>
        <p:spPr>
          <a:xfrm>
            <a:off x="1315293" y="1683905"/>
            <a:ext cx="0" cy="338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1" idx="3"/>
            <a:endCxn id="8" idx="1"/>
          </p:cNvCxnSpPr>
          <p:nvPr/>
        </p:nvCxnSpPr>
        <p:spPr>
          <a:xfrm>
            <a:off x="1601043" y="2175164"/>
            <a:ext cx="1572537" cy="2959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2"/>
            <a:endCxn id="33" idx="0"/>
          </p:cNvCxnSpPr>
          <p:nvPr/>
        </p:nvCxnSpPr>
        <p:spPr>
          <a:xfrm>
            <a:off x="3554580" y="2490505"/>
            <a:ext cx="2598" cy="213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8" idx="3"/>
            <a:endCxn id="8" idx="0"/>
          </p:cNvCxnSpPr>
          <p:nvPr/>
        </p:nvCxnSpPr>
        <p:spPr>
          <a:xfrm flipH="1" flipV="1">
            <a:off x="3554580" y="1919005"/>
            <a:ext cx="381000" cy="285750"/>
          </a:xfrm>
          <a:prstGeom prst="bentConnector4">
            <a:avLst>
              <a:gd name="adj1" fmla="val -60000"/>
              <a:gd name="adj2" fmla="val 1315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66619" y="2617340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61" name="Straight Arrow Connector 60"/>
          <p:cNvCxnSpPr>
            <a:stCxn id="31" idx="2"/>
            <a:endCxn id="38" idx="0"/>
          </p:cNvCxnSpPr>
          <p:nvPr/>
        </p:nvCxnSpPr>
        <p:spPr>
          <a:xfrm>
            <a:off x="1315293" y="2327564"/>
            <a:ext cx="0" cy="286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38" idx="1"/>
            <a:endCxn id="38" idx="0"/>
          </p:cNvCxnSpPr>
          <p:nvPr/>
        </p:nvCxnSpPr>
        <p:spPr>
          <a:xfrm rot="10800000" flipH="1">
            <a:off x="934293" y="2614468"/>
            <a:ext cx="381000" cy="285750"/>
          </a:xfrm>
          <a:prstGeom prst="bentConnector4">
            <a:avLst>
              <a:gd name="adj1" fmla="val -60000"/>
              <a:gd name="adj2" fmla="val 1606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49045" y="3062857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2117581" y="1958534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Msg#1</a:t>
            </a:r>
            <a:endParaRPr lang="en-US" sz="1000" dirty="0"/>
          </a:p>
        </p:txBody>
      </p:sp>
      <p:cxnSp>
        <p:nvCxnSpPr>
          <p:cNvPr id="72" name="Straight Arrow Connector 71"/>
          <p:cNvCxnSpPr>
            <a:stCxn id="33" idx="1"/>
            <a:endCxn id="38" idx="3"/>
          </p:cNvCxnSpPr>
          <p:nvPr/>
        </p:nvCxnSpPr>
        <p:spPr>
          <a:xfrm flipH="1">
            <a:off x="1696293" y="2856496"/>
            <a:ext cx="1575135" cy="4372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267511" y="2663095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Ack#1</a:t>
            </a:r>
            <a:endParaRPr lang="en-US" sz="1000" dirty="0"/>
          </a:p>
        </p:txBody>
      </p:sp>
      <p:sp>
        <p:nvSpPr>
          <p:cNvPr id="77" name="Can 76"/>
          <p:cNvSpPr/>
          <p:nvPr/>
        </p:nvSpPr>
        <p:spPr>
          <a:xfrm>
            <a:off x="6838950" y="2186709"/>
            <a:ext cx="381000" cy="457200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>
            <a:stCxn id="35" idx="3"/>
            <a:endCxn id="77" idx="2"/>
          </p:cNvCxnSpPr>
          <p:nvPr/>
        </p:nvCxnSpPr>
        <p:spPr>
          <a:xfrm>
            <a:off x="6134100" y="2034309"/>
            <a:ext cx="70485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4" idx="2"/>
            <a:endCxn id="35" idx="0"/>
          </p:cNvCxnSpPr>
          <p:nvPr/>
        </p:nvCxnSpPr>
        <p:spPr>
          <a:xfrm>
            <a:off x="5848350" y="1669473"/>
            <a:ext cx="0" cy="212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7677150" y="3518201"/>
            <a:ext cx="571500" cy="3048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Process image</a:t>
            </a:r>
            <a:endParaRPr lang="en-US" sz="900" dirty="0"/>
          </a:p>
        </p:txBody>
      </p:sp>
      <p:sp>
        <p:nvSpPr>
          <p:cNvPr id="91" name="Diamond 90"/>
          <p:cNvSpPr/>
          <p:nvPr/>
        </p:nvSpPr>
        <p:spPr>
          <a:xfrm>
            <a:off x="7581900" y="2107911"/>
            <a:ext cx="762000" cy="571500"/>
          </a:xfrm>
          <a:prstGeom prst="diamond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New image?</a:t>
            </a:r>
            <a:endParaRPr lang="en-US" sz="900" dirty="0"/>
          </a:p>
        </p:txBody>
      </p:sp>
      <p:sp>
        <p:nvSpPr>
          <p:cNvPr id="92" name="TextBox 91"/>
          <p:cNvSpPr txBox="1"/>
          <p:nvPr/>
        </p:nvSpPr>
        <p:spPr>
          <a:xfrm>
            <a:off x="7943552" y="2663095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8268879" y="2039850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94" name="Rounded Rectangle 93"/>
          <p:cNvSpPr/>
          <p:nvPr/>
        </p:nvSpPr>
        <p:spPr>
          <a:xfrm>
            <a:off x="7679748" y="2893002"/>
            <a:ext cx="571500" cy="3048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Read Image</a:t>
            </a:r>
            <a:endParaRPr lang="en-US" sz="900" dirty="0"/>
          </a:p>
        </p:txBody>
      </p:sp>
      <p:cxnSp>
        <p:nvCxnSpPr>
          <p:cNvPr id="95" name="Straight Arrow Connector 94"/>
          <p:cNvCxnSpPr>
            <a:stCxn id="36" idx="2"/>
            <a:endCxn id="91" idx="0"/>
          </p:cNvCxnSpPr>
          <p:nvPr/>
        </p:nvCxnSpPr>
        <p:spPr>
          <a:xfrm>
            <a:off x="7962900" y="1676400"/>
            <a:ext cx="0" cy="431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1" idx="2"/>
            <a:endCxn id="94" idx="0"/>
          </p:cNvCxnSpPr>
          <p:nvPr/>
        </p:nvCxnSpPr>
        <p:spPr>
          <a:xfrm>
            <a:off x="7962900" y="2679411"/>
            <a:ext cx="2598" cy="213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91" idx="3"/>
            <a:endCxn id="91" idx="0"/>
          </p:cNvCxnSpPr>
          <p:nvPr/>
        </p:nvCxnSpPr>
        <p:spPr>
          <a:xfrm flipH="1" flipV="1">
            <a:off x="7962900" y="2107911"/>
            <a:ext cx="381000" cy="285750"/>
          </a:xfrm>
          <a:prstGeom prst="bentConnector4">
            <a:avLst>
              <a:gd name="adj1" fmla="val -60000"/>
              <a:gd name="adj2" fmla="val 1476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7" idx="4"/>
            <a:endCxn id="91" idx="1"/>
          </p:cNvCxnSpPr>
          <p:nvPr/>
        </p:nvCxnSpPr>
        <p:spPr>
          <a:xfrm flipV="1">
            <a:off x="7219950" y="2393661"/>
            <a:ext cx="361950" cy="216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7" idx="4"/>
            <a:endCxn id="94" idx="1"/>
          </p:cNvCxnSpPr>
          <p:nvPr/>
        </p:nvCxnSpPr>
        <p:spPr>
          <a:xfrm>
            <a:off x="7219950" y="2415309"/>
            <a:ext cx="459798" cy="63009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4" idx="2"/>
          </p:cNvCxnSpPr>
          <p:nvPr/>
        </p:nvCxnSpPr>
        <p:spPr>
          <a:xfrm flipH="1">
            <a:off x="7962900" y="3197802"/>
            <a:ext cx="2598" cy="317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145627" y="2107911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New = 1</a:t>
            </a:r>
            <a:endParaRPr lang="en-US" sz="1000" dirty="0"/>
          </a:p>
        </p:txBody>
      </p:sp>
      <p:sp>
        <p:nvSpPr>
          <p:cNvPr id="109" name="Rounded Rectangle 108"/>
          <p:cNvSpPr/>
          <p:nvPr/>
        </p:nvSpPr>
        <p:spPr>
          <a:xfrm>
            <a:off x="5555527" y="3766100"/>
            <a:ext cx="571500" cy="3048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Read data</a:t>
            </a:r>
            <a:endParaRPr lang="en-US" sz="900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4510634" y="3242292"/>
            <a:ext cx="506041" cy="369028"/>
            <a:chOff x="3205096" y="3453973"/>
            <a:chExt cx="506041" cy="369028"/>
          </a:xfrm>
          <a:solidFill>
            <a:schemeClr val="bg1">
              <a:lumMod val="75000"/>
            </a:schemeClr>
          </a:solidFill>
        </p:grpSpPr>
        <p:sp>
          <p:nvSpPr>
            <p:cNvPr id="110" name="Rectangle 109"/>
            <p:cNvSpPr/>
            <p:nvPr/>
          </p:nvSpPr>
          <p:spPr>
            <a:xfrm>
              <a:off x="3205096" y="3453973"/>
              <a:ext cx="99252" cy="369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300476" y="3453973"/>
              <a:ext cx="99252" cy="369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402037" y="3453973"/>
              <a:ext cx="99252" cy="369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507788" y="3453973"/>
              <a:ext cx="99252" cy="369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611885" y="3453973"/>
              <a:ext cx="99252" cy="369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535959" y="2961111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FIFO</a:t>
            </a:r>
            <a:endParaRPr lang="en-US" sz="1000" b="1" dirty="0"/>
          </a:p>
        </p:txBody>
      </p:sp>
      <p:sp>
        <p:nvSpPr>
          <p:cNvPr id="117" name="Rounded Rectangle 116"/>
          <p:cNvSpPr/>
          <p:nvPr/>
        </p:nvSpPr>
        <p:spPr>
          <a:xfrm>
            <a:off x="3270129" y="3241179"/>
            <a:ext cx="5715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Write data</a:t>
            </a:r>
            <a:endParaRPr lang="en-US" sz="900" dirty="0"/>
          </a:p>
        </p:txBody>
      </p:sp>
      <p:cxnSp>
        <p:nvCxnSpPr>
          <p:cNvPr id="119" name="Straight Arrow Connector 118"/>
          <p:cNvCxnSpPr>
            <a:stCxn id="33" idx="2"/>
            <a:endCxn id="117" idx="0"/>
          </p:cNvCxnSpPr>
          <p:nvPr/>
        </p:nvCxnSpPr>
        <p:spPr>
          <a:xfrm flipH="1">
            <a:off x="3555879" y="3008896"/>
            <a:ext cx="1299" cy="232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10" idx="0"/>
          </p:cNvCxnSpPr>
          <p:nvPr/>
        </p:nvCxnSpPr>
        <p:spPr>
          <a:xfrm flipV="1">
            <a:off x="3860559" y="3242292"/>
            <a:ext cx="699701" cy="125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Diamond 122"/>
          <p:cNvSpPr/>
          <p:nvPr/>
        </p:nvSpPr>
        <p:spPr>
          <a:xfrm>
            <a:off x="5452944" y="2956542"/>
            <a:ext cx="762000" cy="571500"/>
          </a:xfrm>
          <a:prstGeom prst="diamond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New data?</a:t>
            </a:r>
            <a:endParaRPr lang="en-US" sz="900" dirty="0"/>
          </a:p>
        </p:txBody>
      </p:sp>
      <p:cxnSp>
        <p:nvCxnSpPr>
          <p:cNvPr id="124" name="Straight Arrow Connector 123"/>
          <p:cNvCxnSpPr>
            <a:stCxn id="114" idx="0"/>
            <a:endCxn id="123" idx="1"/>
          </p:cNvCxnSpPr>
          <p:nvPr/>
        </p:nvCxnSpPr>
        <p:spPr>
          <a:xfrm>
            <a:off x="4967049" y="3242292"/>
            <a:ext cx="48589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37" idx="2"/>
            <a:endCxn id="123" idx="0"/>
          </p:cNvCxnSpPr>
          <p:nvPr/>
        </p:nvCxnSpPr>
        <p:spPr>
          <a:xfrm flipH="1">
            <a:off x="5833944" y="2720109"/>
            <a:ext cx="5458" cy="236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3" idx="2"/>
            <a:endCxn id="109" idx="0"/>
          </p:cNvCxnSpPr>
          <p:nvPr/>
        </p:nvCxnSpPr>
        <p:spPr>
          <a:xfrm>
            <a:off x="5833944" y="3528042"/>
            <a:ext cx="7333" cy="238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23" idx="3"/>
            <a:endCxn id="123" idx="0"/>
          </p:cNvCxnSpPr>
          <p:nvPr/>
        </p:nvCxnSpPr>
        <p:spPr>
          <a:xfrm flipH="1" flipV="1">
            <a:off x="5833944" y="2956542"/>
            <a:ext cx="381000" cy="285750"/>
          </a:xfrm>
          <a:prstGeom prst="bentConnector4">
            <a:avLst>
              <a:gd name="adj1" fmla="val -60000"/>
              <a:gd name="adj2" fmla="val 1606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5859406" y="3547490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36" name="TextBox 135"/>
          <p:cNvSpPr txBox="1"/>
          <p:nvPr/>
        </p:nvSpPr>
        <p:spPr>
          <a:xfrm>
            <a:off x="6086452" y="2967181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138" name="Straight Arrow Connector 137"/>
          <p:cNvCxnSpPr>
            <a:stCxn id="35" idx="2"/>
            <a:endCxn id="37" idx="0"/>
          </p:cNvCxnSpPr>
          <p:nvPr/>
        </p:nvCxnSpPr>
        <p:spPr>
          <a:xfrm flipH="1">
            <a:off x="5839402" y="2186709"/>
            <a:ext cx="8948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Diamond 139"/>
          <p:cNvSpPr/>
          <p:nvPr/>
        </p:nvSpPr>
        <p:spPr>
          <a:xfrm>
            <a:off x="7581900" y="4038600"/>
            <a:ext cx="762000" cy="571500"/>
          </a:xfrm>
          <a:prstGeom prst="diamond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Done?</a:t>
            </a:r>
            <a:endParaRPr lang="en-US" sz="900" dirty="0"/>
          </a:p>
        </p:txBody>
      </p:sp>
      <p:cxnSp>
        <p:nvCxnSpPr>
          <p:cNvPr id="142" name="Straight Arrow Connector 141"/>
          <p:cNvCxnSpPr>
            <a:stCxn id="87" idx="2"/>
            <a:endCxn id="140" idx="0"/>
          </p:cNvCxnSpPr>
          <p:nvPr/>
        </p:nvCxnSpPr>
        <p:spPr>
          <a:xfrm>
            <a:off x="7962900" y="3823001"/>
            <a:ext cx="0" cy="215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140" idx="3"/>
            <a:endCxn id="91" idx="0"/>
          </p:cNvCxnSpPr>
          <p:nvPr/>
        </p:nvCxnSpPr>
        <p:spPr>
          <a:xfrm flipH="1" flipV="1">
            <a:off x="7962900" y="2107911"/>
            <a:ext cx="381000" cy="2216439"/>
          </a:xfrm>
          <a:prstGeom prst="bentConnector4">
            <a:avLst>
              <a:gd name="adj1" fmla="val -137576"/>
              <a:gd name="adj2" fmla="val 1103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8343900" y="398232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8061125" y="4610100"/>
            <a:ext cx="36099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48" name="Oval 147"/>
          <p:cNvSpPr/>
          <p:nvPr/>
        </p:nvSpPr>
        <p:spPr>
          <a:xfrm>
            <a:off x="4635675" y="6347722"/>
            <a:ext cx="381000" cy="364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51" name="Rounded Rectangle 150"/>
          <p:cNvSpPr/>
          <p:nvPr/>
        </p:nvSpPr>
        <p:spPr>
          <a:xfrm>
            <a:off x="5553652" y="4414129"/>
            <a:ext cx="571500" cy="3048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Do math</a:t>
            </a:r>
            <a:endParaRPr lang="en-US" sz="900" dirty="0"/>
          </a:p>
        </p:txBody>
      </p:sp>
      <p:cxnSp>
        <p:nvCxnSpPr>
          <p:cNvPr id="152" name="Straight Arrow Connector 151"/>
          <p:cNvCxnSpPr>
            <a:stCxn id="109" idx="2"/>
            <a:endCxn id="151" idx="0"/>
          </p:cNvCxnSpPr>
          <p:nvPr/>
        </p:nvCxnSpPr>
        <p:spPr>
          <a:xfrm flipH="1">
            <a:off x="5839402" y="4070900"/>
            <a:ext cx="1875" cy="343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Diamond 158"/>
          <p:cNvSpPr/>
          <p:nvPr/>
        </p:nvSpPr>
        <p:spPr>
          <a:xfrm>
            <a:off x="5458402" y="4733210"/>
            <a:ext cx="762000" cy="571500"/>
          </a:xfrm>
          <a:prstGeom prst="diamond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Done?</a:t>
            </a:r>
            <a:endParaRPr lang="en-US" sz="900" dirty="0"/>
          </a:p>
        </p:txBody>
      </p:sp>
      <p:cxnSp>
        <p:nvCxnSpPr>
          <p:cNvPr id="161" name="Elbow Connector 160"/>
          <p:cNvCxnSpPr>
            <a:stCxn id="159" idx="3"/>
            <a:endCxn id="35" idx="0"/>
          </p:cNvCxnSpPr>
          <p:nvPr/>
        </p:nvCxnSpPr>
        <p:spPr>
          <a:xfrm flipH="1" flipV="1">
            <a:off x="5848350" y="1881909"/>
            <a:ext cx="372052" cy="3137051"/>
          </a:xfrm>
          <a:prstGeom prst="bentConnector4">
            <a:avLst>
              <a:gd name="adj1" fmla="val -106129"/>
              <a:gd name="adj2" fmla="val 104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220402" y="4733210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165" name="TextBox 164"/>
          <p:cNvSpPr txBox="1"/>
          <p:nvPr/>
        </p:nvSpPr>
        <p:spPr>
          <a:xfrm>
            <a:off x="5285163" y="5191839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167" name="Straight Arrow Connector 166"/>
          <p:cNvCxnSpPr>
            <a:stCxn id="159" idx="2"/>
            <a:endCxn id="148" idx="7"/>
          </p:cNvCxnSpPr>
          <p:nvPr/>
        </p:nvCxnSpPr>
        <p:spPr>
          <a:xfrm flipH="1">
            <a:off x="4960879" y="5304710"/>
            <a:ext cx="878523" cy="1096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ounded Rectangle 167"/>
          <p:cNvSpPr/>
          <p:nvPr/>
        </p:nvSpPr>
        <p:spPr>
          <a:xfrm>
            <a:off x="1026817" y="3323732"/>
            <a:ext cx="5715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Do math</a:t>
            </a:r>
            <a:endParaRPr lang="en-US" sz="900" dirty="0"/>
          </a:p>
        </p:txBody>
      </p:sp>
      <p:sp>
        <p:nvSpPr>
          <p:cNvPr id="169" name="Diamond 168"/>
          <p:cNvSpPr/>
          <p:nvPr/>
        </p:nvSpPr>
        <p:spPr>
          <a:xfrm>
            <a:off x="931567" y="3842051"/>
            <a:ext cx="762000" cy="5715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locked?</a:t>
            </a:r>
            <a:endParaRPr lang="en-US" sz="900" dirty="0"/>
          </a:p>
        </p:txBody>
      </p:sp>
      <p:sp>
        <p:nvSpPr>
          <p:cNvPr id="170" name="Can 169"/>
          <p:cNvSpPr/>
          <p:nvPr/>
        </p:nvSpPr>
        <p:spPr>
          <a:xfrm>
            <a:off x="2293360" y="3956652"/>
            <a:ext cx="381000" cy="1529748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/>
          <p:cNvSpPr/>
          <p:nvPr/>
        </p:nvSpPr>
        <p:spPr>
          <a:xfrm>
            <a:off x="1045579" y="4564522"/>
            <a:ext cx="552738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Lock</a:t>
            </a:r>
            <a:endParaRPr lang="en-US" sz="900" dirty="0"/>
          </a:p>
        </p:txBody>
      </p:sp>
      <p:sp>
        <p:nvSpPr>
          <p:cNvPr id="176" name="Diamond 175"/>
          <p:cNvSpPr/>
          <p:nvPr/>
        </p:nvSpPr>
        <p:spPr>
          <a:xfrm>
            <a:off x="3176178" y="3797024"/>
            <a:ext cx="762000" cy="57150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locked?</a:t>
            </a:r>
            <a:endParaRPr lang="en-US" sz="900" dirty="0"/>
          </a:p>
        </p:txBody>
      </p:sp>
      <p:sp>
        <p:nvSpPr>
          <p:cNvPr id="177" name="TextBox 176"/>
          <p:cNvSpPr txBox="1"/>
          <p:nvPr/>
        </p:nvSpPr>
        <p:spPr>
          <a:xfrm>
            <a:off x="3841629" y="3041832"/>
            <a:ext cx="6126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</a:t>
            </a:r>
            <a:r>
              <a:rPr lang="en-US" sz="1000" dirty="0" smtClean="0"/>
              <a:t>ount++</a:t>
            </a:r>
          </a:p>
          <a:p>
            <a:endParaRPr lang="en-US" sz="1000" dirty="0" smtClean="0"/>
          </a:p>
          <a:p>
            <a:r>
              <a:rPr lang="en-US" sz="1000" dirty="0" smtClean="0"/>
              <a:t>Data#2</a:t>
            </a:r>
            <a:endParaRPr lang="en-US" sz="1000" dirty="0"/>
          </a:p>
        </p:txBody>
      </p:sp>
      <p:sp>
        <p:nvSpPr>
          <p:cNvPr id="178" name="TextBox 177"/>
          <p:cNvSpPr txBox="1"/>
          <p:nvPr/>
        </p:nvSpPr>
        <p:spPr>
          <a:xfrm>
            <a:off x="5134607" y="3441271"/>
            <a:ext cx="558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Data#2</a:t>
            </a:r>
          </a:p>
        </p:txBody>
      </p:sp>
      <p:cxnSp>
        <p:nvCxnSpPr>
          <p:cNvPr id="184" name="Straight Arrow Connector 183"/>
          <p:cNvCxnSpPr>
            <a:stCxn id="38" idx="2"/>
            <a:endCxn id="168" idx="0"/>
          </p:cNvCxnSpPr>
          <p:nvPr/>
        </p:nvCxnSpPr>
        <p:spPr>
          <a:xfrm flipH="1">
            <a:off x="1312567" y="3185968"/>
            <a:ext cx="2726" cy="137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17" idx="2"/>
            <a:endCxn id="176" idx="0"/>
          </p:cNvCxnSpPr>
          <p:nvPr/>
        </p:nvCxnSpPr>
        <p:spPr>
          <a:xfrm>
            <a:off x="3555879" y="3545979"/>
            <a:ext cx="1299" cy="251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68" idx="2"/>
            <a:endCxn id="169" idx="0"/>
          </p:cNvCxnSpPr>
          <p:nvPr/>
        </p:nvCxnSpPr>
        <p:spPr>
          <a:xfrm>
            <a:off x="1312567" y="3628532"/>
            <a:ext cx="0" cy="213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endCxn id="169" idx="3"/>
          </p:cNvCxnSpPr>
          <p:nvPr/>
        </p:nvCxnSpPr>
        <p:spPr>
          <a:xfrm flipH="1">
            <a:off x="1693567" y="4127801"/>
            <a:ext cx="57394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1658754" y="3845636"/>
            <a:ext cx="608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Locked?</a:t>
            </a:r>
            <a:endParaRPr lang="en-US" sz="1000" dirty="0"/>
          </a:p>
        </p:txBody>
      </p:sp>
      <p:cxnSp>
        <p:nvCxnSpPr>
          <p:cNvPr id="195" name="Straight Arrow Connector 194"/>
          <p:cNvCxnSpPr>
            <a:endCxn id="176" idx="1"/>
          </p:cNvCxnSpPr>
          <p:nvPr/>
        </p:nvCxnSpPr>
        <p:spPr>
          <a:xfrm flipV="1">
            <a:off x="2674360" y="4082774"/>
            <a:ext cx="501818" cy="4502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2620890" y="3823001"/>
            <a:ext cx="608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Locked?</a:t>
            </a:r>
            <a:endParaRPr lang="en-US" sz="1000" dirty="0"/>
          </a:p>
        </p:txBody>
      </p:sp>
      <p:cxnSp>
        <p:nvCxnSpPr>
          <p:cNvPr id="200" name="Straight Arrow Connector 199"/>
          <p:cNvCxnSpPr>
            <a:stCxn id="169" idx="2"/>
            <a:endCxn id="172" idx="0"/>
          </p:cNvCxnSpPr>
          <p:nvPr/>
        </p:nvCxnSpPr>
        <p:spPr>
          <a:xfrm>
            <a:off x="1312567" y="4413551"/>
            <a:ext cx="9381" cy="150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ounded Rectangle 202"/>
          <p:cNvSpPr/>
          <p:nvPr/>
        </p:nvSpPr>
        <p:spPr>
          <a:xfrm>
            <a:off x="3290190" y="4564522"/>
            <a:ext cx="552738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Lock</a:t>
            </a:r>
            <a:endParaRPr lang="en-US" sz="900" dirty="0"/>
          </a:p>
        </p:txBody>
      </p:sp>
      <p:cxnSp>
        <p:nvCxnSpPr>
          <p:cNvPr id="205" name="Straight Arrow Connector 204"/>
          <p:cNvCxnSpPr>
            <a:stCxn id="176" idx="2"/>
            <a:endCxn id="203" idx="0"/>
          </p:cNvCxnSpPr>
          <p:nvPr/>
        </p:nvCxnSpPr>
        <p:spPr>
          <a:xfrm>
            <a:off x="3557178" y="4368524"/>
            <a:ext cx="9381" cy="195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72" idx="3"/>
            <a:endCxn id="170" idx="2"/>
          </p:cNvCxnSpPr>
          <p:nvPr/>
        </p:nvCxnSpPr>
        <p:spPr>
          <a:xfrm>
            <a:off x="1598317" y="4716922"/>
            <a:ext cx="695043" cy="46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3" idx="1"/>
            <a:endCxn id="170" idx="4"/>
          </p:cNvCxnSpPr>
          <p:nvPr/>
        </p:nvCxnSpPr>
        <p:spPr>
          <a:xfrm flipH="1">
            <a:off x="2674360" y="4716922"/>
            <a:ext cx="615830" cy="46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1647735" y="4496977"/>
            <a:ext cx="608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Lock</a:t>
            </a:r>
            <a:endParaRPr lang="en-US" sz="1000" dirty="0"/>
          </a:p>
        </p:txBody>
      </p:sp>
      <p:sp>
        <p:nvSpPr>
          <p:cNvPr id="216" name="TextBox 215"/>
          <p:cNvSpPr txBox="1"/>
          <p:nvPr/>
        </p:nvSpPr>
        <p:spPr>
          <a:xfrm>
            <a:off x="2788582" y="4496977"/>
            <a:ext cx="483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Lock</a:t>
            </a:r>
            <a:endParaRPr lang="en-US" sz="1000" dirty="0"/>
          </a:p>
        </p:txBody>
      </p:sp>
      <p:sp>
        <p:nvSpPr>
          <p:cNvPr id="217" name="TextBox 216"/>
          <p:cNvSpPr txBox="1"/>
          <p:nvPr/>
        </p:nvSpPr>
        <p:spPr>
          <a:xfrm>
            <a:off x="956042" y="432030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218" name="TextBox 217"/>
          <p:cNvSpPr txBox="1"/>
          <p:nvPr/>
        </p:nvSpPr>
        <p:spPr>
          <a:xfrm>
            <a:off x="3270129" y="432030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220" name="Elbow Connector 219"/>
          <p:cNvCxnSpPr>
            <a:stCxn id="169" idx="1"/>
            <a:endCxn id="169" idx="0"/>
          </p:cNvCxnSpPr>
          <p:nvPr/>
        </p:nvCxnSpPr>
        <p:spPr>
          <a:xfrm rot="10800000" flipH="1">
            <a:off x="931567" y="3842051"/>
            <a:ext cx="381000" cy="285750"/>
          </a:xfrm>
          <a:prstGeom prst="bentConnector4">
            <a:avLst>
              <a:gd name="adj1" fmla="val -60000"/>
              <a:gd name="adj2" fmla="val 1444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388853" y="3791526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223" name="TextBox 222"/>
          <p:cNvSpPr txBox="1"/>
          <p:nvPr/>
        </p:nvSpPr>
        <p:spPr>
          <a:xfrm>
            <a:off x="4106907" y="3788564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225" name="Elbow Connector 224"/>
          <p:cNvCxnSpPr>
            <a:stCxn id="176" idx="3"/>
            <a:endCxn id="176" idx="0"/>
          </p:cNvCxnSpPr>
          <p:nvPr/>
        </p:nvCxnSpPr>
        <p:spPr>
          <a:xfrm flipH="1" flipV="1">
            <a:off x="3557178" y="3797024"/>
            <a:ext cx="381000" cy="285750"/>
          </a:xfrm>
          <a:prstGeom prst="bentConnector4">
            <a:avLst>
              <a:gd name="adj1" fmla="val -60000"/>
              <a:gd name="adj2" fmla="val 1509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ounded Rectangle 226"/>
          <p:cNvSpPr/>
          <p:nvPr/>
        </p:nvSpPr>
        <p:spPr>
          <a:xfrm>
            <a:off x="1026817" y="5039439"/>
            <a:ext cx="5715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Write Data</a:t>
            </a:r>
            <a:endParaRPr lang="en-US" sz="900" dirty="0"/>
          </a:p>
        </p:txBody>
      </p:sp>
      <p:cxnSp>
        <p:nvCxnSpPr>
          <p:cNvPr id="234" name="Straight Arrow Connector 233"/>
          <p:cNvCxnSpPr>
            <a:stCxn id="227" idx="3"/>
          </p:cNvCxnSpPr>
          <p:nvPr/>
        </p:nvCxnSpPr>
        <p:spPr>
          <a:xfrm>
            <a:off x="1598317" y="5191839"/>
            <a:ext cx="69504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1641459" y="4916328"/>
            <a:ext cx="608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Write D</a:t>
            </a:r>
            <a:endParaRPr lang="en-US" sz="1000" dirty="0"/>
          </a:p>
        </p:txBody>
      </p:sp>
      <p:sp>
        <p:nvSpPr>
          <p:cNvPr id="238" name="TextBox 237"/>
          <p:cNvSpPr txBox="1"/>
          <p:nvPr/>
        </p:nvSpPr>
        <p:spPr>
          <a:xfrm>
            <a:off x="2723962" y="4923529"/>
            <a:ext cx="608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Read D</a:t>
            </a:r>
            <a:endParaRPr lang="en-US" sz="1000" dirty="0"/>
          </a:p>
        </p:txBody>
      </p:sp>
      <p:sp>
        <p:nvSpPr>
          <p:cNvPr id="239" name="Rounded Rectangle 238"/>
          <p:cNvSpPr/>
          <p:nvPr/>
        </p:nvSpPr>
        <p:spPr>
          <a:xfrm>
            <a:off x="3268830" y="5046639"/>
            <a:ext cx="5715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Read Data</a:t>
            </a:r>
            <a:endParaRPr lang="en-US" sz="900" dirty="0"/>
          </a:p>
        </p:txBody>
      </p:sp>
      <p:cxnSp>
        <p:nvCxnSpPr>
          <p:cNvPr id="241" name="Straight Arrow Connector 240"/>
          <p:cNvCxnSpPr>
            <a:stCxn id="203" idx="2"/>
            <a:endCxn id="239" idx="0"/>
          </p:cNvCxnSpPr>
          <p:nvPr/>
        </p:nvCxnSpPr>
        <p:spPr>
          <a:xfrm flipH="1">
            <a:off x="3554580" y="4869322"/>
            <a:ext cx="11979" cy="177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172" idx="2"/>
            <a:endCxn id="227" idx="0"/>
          </p:cNvCxnSpPr>
          <p:nvPr/>
        </p:nvCxnSpPr>
        <p:spPr>
          <a:xfrm flipH="1">
            <a:off x="1312567" y="4869322"/>
            <a:ext cx="9381" cy="170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239" idx="1"/>
          </p:cNvCxnSpPr>
          <p:nvPr/>
        </p:nvCxnSpPr>
        <p:spPr>
          <a:xfrm>
            <a:off x="2674360" y="5199039"/>
            <a:ext cx="59447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Diamond 246"/>
          <p:cNvSpPr/>
          <p:nvPr/>
        </p:nvSpPr>
        <p:spPr>
          <a:xfrm>
            <a:off x="931567" y="5493327"/>
            <a:ext cx="762000" cy="5715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Done?</a:t>
            </a:r>
            <a:endParaRPr lang="en-US" sz="900" dirty="0"/>
          </a:p>
        </p:txBody>
      </p:sp>
      <p:sp>
        <p:nvSpPr>
          <p:cNvPr id="248" name="Diamond 247"/>
          <p:cNvSpPr/>
          <p:nvPr/>
        </p:nvSpPr>
        <p:spPr>
          <a:xfrm>
            <a:off x="3173580" y="5493327"/>
            <a:ext cx="762000" cy="57150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Done?</a:t>
            </a:r>
            <a:endParaRPr lang="en-US" sz="900" dirty="0"/>
          </a:p>
        </p:txBody>
      </p:sp>
      <p:cxnSp>
        <p:nvCxnSpPr>
          <p:cNvPr id="252" name="Straight Arrow Connector 251"/>
          <p:cNvCxnSpPr>
            <a:stCxn id="239" idx="2"/>
            <a:endCxn id="248" idx="0"/>
          </p:cNvCxnSpPr>
          <p:nvPr/>
        </p:nvCxnSpPr>
        <p:spPr>
          <a:xfrm>
            <a:off x="3554580" y="5351439"/>
            <a:ext cx="0" cy="141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227" idx="2"/>
            <a:endCxn id="247" idx="0"/>
          </p:cNvCxnSpPr>
          <p:nvPr/>
        </p:nvCxnSpPr>
        <p:spPr>
          <a:xfrm>
            <a:off x="1312567" y="5344239"/>
            <a:ext cx="0" cy="149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/>
          <p:cNvCxnSpPr>
            <a:stCxn id="247" idx="1"/>
            <a:endCxn id="31" idx="0"/>
          </p:cNvCxnSpPr>
          <p:nvPr/>
        </p:nvCxnSpPr>
        <p:spPr>
          <a:xfrm rot="10800000" flipH="1">
            <a:off x="931567" y="2022765"/>
            <a:ext cx="383726" cy="3756313"/>
          </a:xfrm>
          <a:prstGeom prst="bentConnector4">
            <a:avLst>
              <a:gd name="adj1" fmla="val -136599"/>
              <a:gd name="adj2" fmla="val 1060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73473" y="330907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260" name="Straight Arrow Connector 259"/>
          <p:cNvCxnSpPr>
            <a:stCxn id="247" idx="2"/>
            <a:endCxn id="148" idx="2"/>
          </p:cNvCxnSpPr>
          <p:nvPr/>
        </p:nvCxnSpPr>
        <p:spPr>
          <a:xfrm>
            <a:off x="1312567" y="6064827"/>
            <a:ext cx="3323108" cy="465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40" idx="2"/>
            <a:endCxn id="148" idx="6"/>
          </p:cNvCxnSpPr>
          <p:nvPr/>
        </p:nvCxnSpPr>
        <p:spPr>
          <a:xfrm flipH="1">
            <a:off x="5016675" y="4610100"/>
            <a:ext cx="2946225" cy="1920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48" idx="2"/>
            <a:endCxn id="148" idx="1"/>
          </p:cNvCxnSpPr>
          <p:nvPr/>
        </p:nvCxnSpPr>
        <p:spPr>
          <a:xfrm>
            <a:off x="3554580" y="6064827"/>
            <a:ext cx="1136891" cy="336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/>
          <p:cNvSpPr txBox="1"/>
          <p:nvPr/>
        </p:nvSpPr>
        <p:spPr>
          <a:xfrm>
            <a:off x="3860559" y="5941716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267" name="TextBox 266"/>
          <p:cNvSpPr txBox="1"/>
          <p:nvPr/>
        </p:nvSpPr>
        <p:spPr>
          <a:xfrm>
            <a:off x="1541699" y="5858554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269" name="Elbow Connector 268"/>
          <p:cNvCxnSpPr>
            <a:stCxn id="248" idx="3"/>
            <a:endCxn id="8" idx="0"/>
          </p:cNvCxnSpPr>
          <p:nvPr/>
        </p:nvCxnSpPr>
        <p:spPr>
          <a:xfrm flipH="1" flipV="1">
            <a:off x="3554580" y="1919005"/>
            <a:ext cx="381000" cy="3860072"/>
          </a:xfrm>
          <a:prstGeom prst="bentConnector4">
            <a:avLst>
              <a:gd name="adj1" fmla="val -127879"/>
              <a:gd name="adj2" fmla="val 1042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4070498" y="5485453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274" name="TextBox 273"/>
          <p:cNvSpPr txBox="1"/>
          <p:nvPr/>
        </p:nvSpPr>
        <p:spPr>
          <a:xfrm>
            <a:off x="931566" y="1012469"/>
            <a:ext cx="816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Process#1</a:t>
            </a:r>
            <a:endParaRPr lang="en-US" sz="1200" dirty="0"/>
          </a:p>
        </p:txBody>
      </p:sp>
      <p:sp>
        <p:nvSpPr>
          <p:cNvPr id="275" name="TextBox 274"/>
          <p:cNvSpPr txBox="1"/>
          <p:nvPr/>
        </p:nvSpPr>
        <p:spPr>
          <a:xfrm>
            <a:off x="3211379" y="1012468"/>
            <a:ext cx="816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Process#2</a:t>
            </a:r>
            <a:endParaRPr lang="en-US" sz="1200" dirty="0"/>
          </a:p>
        </p:txBody>
      </p:sp>
      <p:sp>
        <p:nvSpPr>
          <p:cNvPr id="276" name="TextBox 275"/>
          <p:cNvSpPr txBox="1"/>
          <p:nvPr/>
        </p:nvSpPr>
        <p:spPr>
          <a:xfrm>
            <a:off x="5342545" y="969368"/>
            <a:ext cx="816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Process#3</a:t>
            </a:r>
            <a:endParaRPr lang="en-US" sz="1200" dirty="0"/>
          </a:p>
        </p:txBody>
      </p:sp>
      <p:sp>
        <p:nvSpPr>
          <p:cNvPr id="277" name="TextBox 276"/>
          <p:cNvSpPr txBox="1"/>
          <p:nvPr/>
        </p:nvSpPr>
        <p:spPr>
          <a:xfrm>
            <a:off x="7434719" y="969368"/>
            <a:ext cx="816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Process#4</a:t>
            </a:r>
            <a:endParaRPr 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2163900" y="3595830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Memory</a:t>
            </a:r>
            <a:endParaRPr lang="en-US" sz="10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6709490" y="1892155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Memory</a:t>
            </a:r>
            <a:endParaRPr lang="en-US" sz="10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6170468" y="1795894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New = 1</a:t>
            </a:r>
          </a:p>
          <a:p>
            <a:r>
              <a:rPr lang="en-US" sz="1000" dirty="0" smtClean="0"/>
              <a:t>image</a:t>
            </a:r>
            <a:endParaRPr lang="en-US" sz="1000" dirty="0"/>
          </a:p>
        </p:txBody>
      </p:sp>
      <p:sp>
        <p:nvSpPr>
          <p:cNvPr id="145" name="TextBox 144"/>
          <p:cNvSpPr txBox="1"/>
          <p:nvPr/>
        </p:nvSpPr>
        <p:spPr>
          <a:xfrm>
            <a:off x="7400925" y="2556300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image</a:t>
            </a:r>
            <a:endParaRPr lang="en-US" sz="1000" dirty="0"/>
          </a:p>
        </p:txBody>
      </p:sp>
      <p:cxnSp>
        <p:nvCxnSpPr>
          <p:cNvPr id="153" name="Straight Arrow Connector 152"/>
          <p:cNvCxnSpPr>
            <a:stCxn id="117" idx="3"/>
            <a:endCxn id="110" idx="1"/>
          </p:cNvCxnSpPr>
          <p:nvPr/>
        </p:nvCxnSpPr>
        <p:spPr>
          <a:xfrm>
            <a:off x="3841629" y="3393579"/>
            <a:ext cx="669005" cy="3322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4990176" y="2994958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count</a:t>
            </a:r>
          </a:p>
        </p:txBody>
      </p:sp>
      <p:cxnSp>
        <p:nvCxnSpPr>
          <p:cNvPr id="160" name="Straight Arrow Connector 159"/>
          <p:cNvCxnSpPr>
            <a:endCxn id="114" idx="2"/>
          </p:cNvCxnSpPr>
          <p:nvPr/>
        </p:nvCxnSpPr>
        <p:spPr>
          <a:xfrm flipH="1" flipV="1">
            <a:off x="4967049" y="3611320"/>
            <a:ext cx="586603" cy="4579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14" idx="3"/>
            <a:endCxn id="109" idx="1"/>
          </p:cNvCxnSpPr>
          <p:nvPr/>
        </p:nvCxnSpPr>
        <p:spPr>
          <a:xfrm>
            <a:off x="5016675" y="3426806"/>
            <a:ext cx="538852" cy="4916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4798656" y="3805671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</a:t>
            </a:r>
            <a:r>
              <a:rPr lang="en-US" sz="1000" dirty="0" smtClean="0"/>
              <a:t>ount--</a:t>
            </a:r>
          </a:p>
        </p:txBody>
      </p:sp>
      <p:cxnSp>
        <p:nvCxnSpPr>
          <p:cNvPr id="171" name="Straight Arrow Connector 170"/>
          <p:cNvCxnSpPr/>
          <p:nvPr/>
        </p:nvCxnSpPr>
        <p:spPr>
          <a:xfrm flipH="1" flipV="1">
            <a:off x="7219950" y="2643909"/>
            <a:ext cx="432005" cy="53645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7017327" y="2951581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New = 0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1598317" y="5382494"/>
            <a:ext cx="695043" cy="46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647735" y="5162549"/>
            <a:ext cx="608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unlock</a:t>
            </a:r>
            <a:endParaRPr lang="en-US" sz="1000" dirty="0"/>
          </a:p>
        </p:txBody>
      </p:sp>
      <p:cxnSp>
        <p:nvCxnSpPr>
          <p:cNvPr id="154" name="Straight Arrow Connector 153"/>
          <p:cNvCxnSpPr/>
          <p:nvPr/>
        </p:nvCxnSpPr>
        <p:spPr>
          <a:xfrm flipH="1">
            <a:off x="2674360" y="5408770"/>
            <a:ext cx="597800" cy="1001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2651702" y="5182687"/>
            <a:ext cx="608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unlock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877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4977</TotalTime>
  <Words>1244</Words>
  <Application>Microsoft Office PowerPoint</Application>
  <PresentationFormat>On-screen Show (4:3)</PresentationFormat>
  <Paragraphs>336</Paragraphs>
  <Slides>19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ECE 382  Lesson 7</vt:lpstr>
      <vt:lpstr>Find the errors in this program</vt:lpstr>
      <vt:lpstr>Instruction Execution Time</vt:lpstr>
      <vt:lpstr>Watchdog Timer</vt:lpstr>
      <vt:lpstr>Assembler Directives</vt:lpstr>
      <vt:lpstr>Assembler Directives</vt:lpstr>
      <vt:lpstr>Assembler Directives</vt:lpstr>
      <vt:lpstr>Structured Design and Test</vt:lpstr>
      <vt:lpstr>PowerPoint Presentation</vt:lpstr>
      <vt:lpstr>Testing</vt:lpstr>
      <vt:lpstr>Lab Notebook Expectations</vt:lpstr>
      <vt:lpstr>Assembly Code Style Guidelines</vt:lpstr>
      <vt:lpstr>Assembly Code Style Guidelines</vt:lpstr>
      <vt:lpstr>Example Code</vt:lpstr>
      <vt:lpstr>Lab 1 Introduction</vt:lpstr>
      <vt:lpstr>MSP430’s ISA</vt:lpstr>
      <vt:lpstr>Assembly and Machine Languages</vt:lpstr>
      <vt:lpstr>Let's write a MSP430 program</vt:lpstr>
      <vt:lpstr>Status register and Jumps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Test</cp:lastModifiedBy>
  <cp:revision>256</cp:revision>
  <cp:lastPrinted>2014-08-20T22:08:11Z</cp:lastPrinted>
  <dcterms:created xsi:type="dcterms:W3CDTF">2001-06-27T14:08:57Z</dcterms:created>
  <dcterms:modified xsi:type="dcterms:W3CDTF">2014-09-02T13:55:02Z</dcterms:modified>
</cp:coreProperties>
</file>