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8" r:id="rId7"/>
    <p:sldId id="265" r:id="rId8"/>
    <p:sldId id="266" r:id="rId9"/>
    <p:sldId id="260" r:id="rId10"/>
    <p:sldId id="261" r:id="rId11"/>
    <p:sldId id="269" r:id="rId12"/>
    <p:sldId id="270"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4B4B4B"/>
    <a:srgbClr val="F9CFCF"/>
    <a:srgbClr val="F5ADAD"/>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66563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334331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57714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3073582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70992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2271792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349804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2495286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427603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429016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289941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193320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391477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132762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244076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313874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590FD-7A59-4182-8635-332A03005237}" type="datetimeFigureOut">
              <a:rPr lang="en-IN" smtClean="0"/>
              <a:t>16-06-2023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55744E-E900-44D4-9DF2-3CD5FBD74E9C}" type="slidenum">
              <a:rPr lang="en-IN" smtClean="0"/>
              <a:t>‹#›</a:t>
            </a:fld>
            <a:endParaRPr lang="en-IN" dirty="0"/>
          </a:p>
        </p:txBody>
      </p:sp>
    </p:spTree>
    <p:extLst>
      <p:ext uri="{BB962C8B-B14F-4D97-AF65-F5344CB8AC3E}">
        <p14:creationId xmlns:p14="http://schemas.microsoft.com/office/powerpoint/2010/main" val="27353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B590FD-7A59-4182-8635-332A03005237}" type="datetimeFigureOut">
              <a:rPr lang="en-IN" smtClean="0"/>
              <a:t>16-06-2023</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55744E-E900-44D4-9DF2-3CD5FBD74E9C}" type="slidenum">
              <a:rPr lang="en-IN" smtClean="0"/>
              <a:t>‹#›</a:t>
            </a:fld>
            <a:endParaRPr lang="en-IN" dirty="0"/>
          </a:p>
        </p:txBody>
      </p:sp>
    </p:spTree>
    <p:extLst>
      <p:ext uri="{BB962C8B-B14F-4D97-AF65-F5344CB8AC3E}">
        <p14:creationId xmlns:p14="http://schemas.microsoft.com/office/powerpoint/2010/main" val="1349195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0D50-EF76-7FA6-5BE6-49A7B0E76083}"/>
              </a:ext>
            </a:extLst>
          </p:cNvPr>
          <p:cNvSpPr>
            <a:spLocks noGrp="1"/>
          </p:cNvSpPr>
          <p:nvPr>
            <p:ph type="title"/>
          </p:nvPr>
        </p:nvSpPr>
        <p:spPr>
          <a:xfrm>
            <a:off x="1310962" y="874040"/>
            <a:ext cx="10408284" cy="1421291"/>
          </a:xfrm>
        </p:spPr>
        <p:txBody>
          <a:bodyPr>
            <a:noAutofit/>
          </a:bodyPr>
          <a:lstStyle/>
          <a:p>
            <a:r>
              <a:rPr lang="en-US" sz="4800" b="1" dirty="0">
                <a:solidFill>
                  <a:srgbClr val="00B0F0"/>
                </a:solidFill>
                <a:latin typeface="Bodoni MT" panose="02070603080606020203" pitchFamily="18" charset="0"/>
                <a:cs typeface="Times New Roman" panose="02020603050405020304" pitchFamily="18" charset="0"/>
              </a:rPr>
              <a:t>Chatbot for FAQ using NLP </a:t>
            </a:r>
            <a:br>
              <a:rPr lang="en-US" sz="4800" b="1" dirty="0">
                <a:solidFill>
                  <a:srgbClr val="00B0F0"/>
                </a:solidFill>
                <a:latin typeface="Bodoni MT" panose="02070603080606020203" pitchFamily="18" charset="0"/>
                <a:cs typeface="Times New Roman" panose="02020603050405020304" pitchFamily="18" charset="0"/>
              </a:rPr>
            </a:br>
            <a:r>
              <a:rPr lang="en-US" sz="4800" b="1" dirty="0">
                <a:solidFill>
                  <a:srgbClr val="00B0F0"/>
                </a:solidFill>
                <a:latin typeface="Bodoni MT" panose="02070603080606020203" pitchFamily="18" charset="0"/>
                <a:cs typeface="Times New Roman" panose="02020603050405020304" pitchFamily="18" charset="0"/>
              </a:rPr>
              <a:t>with ML</a:t>
            </a:r>
            <a:endParaRPr lang="en-IN" sz="4800" b="1" dirty="0">
              <a:solidFill>
                <a:srgbClr val="00B0F0"/>
              </a:solidFill>
              <a:latin typeface="Bodoni MT" panose="02070603080606020203"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E248D93-4CF3-A5A6-4360-036078A7E489}"/>
              </a:ext>
            </a:extLst>
          </p:cNvPr>
          <p:cNvSpPr>
            <a:spLocks noGrp="1"/>
          </p:cNvSpPr>
          <p:nvPr>
            <p:ph type="body" idx="1"/>
          </p:nvPr>
        </p:nvSpPr>
        <p:spPr>
          <a:xfrm>
            <a:off x="7280987" y="3299757"/>
            <a:ext cx="3999723" cy="2684203"/>
          </a:xfrm>
        </p:spPr>
        <p:txBody>
          <a:bodyPr>
            <a:normAutofit fontScale="92500" lnSpcReduction="20000"/>
          </a:bodyPr>
          <a:lstStyle/>
          <a:p>
            <a:pPr algn="just"/>
            <a:r>
              <a:rPr lang="en-US" sz="2400" b="1" dirty="0">
                <a:latin typeface="Bodoni MT" panose="02070603080606020203" pitchFamily="18" charset="0"/>
              </a:rPr>
              <a:t>By:</a:t>
            </a:r>
          </a:p>
          <a:p>
            <a:pPr algn="just"/>
            <a:r>
              <a:rPr lang="en-US" sz="2400" dirty="0">
                <a:latin typeface="Bodoni MT" panose="02070603080606020203" pitchFamily="18" charset="0"/>
              </a:rPr>
              <a:t>Akash Anil Sakhare</a:t>
            </a:r>
            <a:endParaRPr lang="en-US" sz="2400" b="1" dirty="0">
              <a:latin typeface="Bodoni MT" panose="02070603080606020203" pitchFamily="18" charset="0"/>
            </a:endParaRPr>
          </a:p>
          <a:p>
            <a:pPr algn="just"/>
            <a:r>
              <a:rPr lang="en-US" sz="2400" dirty="0">
                <a:latin typeface="Bodoni MT" panose="02070603080606020203" pitchFamily="18" charset="0"/>
              </a:rPr>
              <a:t>Avinash Shashikant Katte</a:t>
            </a:r>
          </a:p>
          <a:p>
            <a:pPr algn="just"/>
            <a:r>
              <a:rPr lang="en-US" sz="2400" dirty="0">
                <a:latin typeface="Bodoni MT" panose="02070603080606020203" pitchFamily="18" charset="0"/>
              </a:rPr>
              <a:t>Sumedh Brijesh Sarnaik</a:t>
            </a:r>
          </a:p>
          <a:p>
            <a:pPr algn="just"/>
            <a:r>
              <a:rPr lang="en-US" sz="2400" dirty="0">
                <a:latin typeface="Bodoni MT" panose="02070603080606020203" pitchFamily="18" charset="0"/>
              </a:rPr>
              <a:t>Zaid Kausar Nandaniwala</a:t>
            </a:r>
          </a:p>
          <a:p>
            <a:pPr algn="just"/>
            <a:r>
              <a:rPr lang="en-US" sz="2400" dirty="0">
                <a:latin typeface="Bodoni MT" panose="02070603080606020203" pitchFamily="18" charset="0"/>
              </a:rPr>
              <a:t>Manav Deepak Chawla</a:t>
            </a:r>
          </a:p>
          <a:p>
            <a:pPr algn="just"/>
            <a:endParaRPr lang="en-IN" sz="1400" dirty="0">
              <a:latin typeface="Bodoni MT" panose="02070603080606020203" pitchFamily="18" charset="0"/>
            </a:endParaRPr>
          </a:p>
        </p:txBody>
      </p:sp>
      <p:sp>
        <p:nvSpPr>
          <p:cNvPr id="4" name="Text Placeholder 3">
            <a:extLst>
              <a:ext uri="{FF2B5EF4-FFF2-40B4-BE49-F238E27FC236}">
                <a16:creationId xmlns:a16="http://schemas.microsoft.com/office/drawing/2014/main" id="{B86A9364-7F41-48C1-A460-1F686D99279A}"/>
              </a:ext>
            </a:extLst>
          </p:cNvPr>
          <p:cNvSpPr>
            <a:spLocks noGrp="1"/>
          </p:cNvSpPr>
          <p:nvPr>
            <p:ph type="body" sz="quarter" idx="4294967295"/>
          </p:nvPr>
        </p:nvSpPr>
        <p:spPr>
          <a:xfrm>
            <a:off x="1829594" y="301090"/>
            <a:ext cx="8532812" cy="381000"/>
          </a:xfrm>
        </p:spPr>
        <p:txBody>
          <a:bodyPr>
            <a:normAutofit/>
          </a:bodyPr>
          <a:lstStyle/>
          <a:p>
            <a:pPr marL="0" indent="0" algn="ctr">
              <a:buNone/>
            </a:pPr>
            <a:r>
              <a:rPr lang="en-IN" sz="1800" b="1" dirty="0">
                <a:solidFill>
                  <a:schemeClr val="bg2">
                    <a:lumMod val="10000"/>
                    <a:lumOff val="90000"/>
                  </a:schemeClr>
                </a:solidFill>
                <a:latin typeface="Times New Roman" panose="02020603050405020304" pitchFamily="18" charset="0"/>
                <a:cs typeface="Times New Roman" panose="02020603050405020304" pitchFamily="18" charset="0"/>
              </a:rPr>
              <a:t>A Presentation on</a:t>
            </a:r>
          </a:p>
        </p:txBody>
      </p:sp>
      <p:sp>
        <p:nvSpPr>
          <p:cNvPr id="6" name="TextBox 5">
            <a:extLst>
              <a:ext uri="{FF2B5EF4-FFF2-40B4-BE49-F238E27FC236}">
                <a16:creationId xmlns:a16="http://schemas.microsoft.com/office/drawing/2014/main" id="{3DD69ADD-2FAB-3233-E813-93930D323DF8}"/>
              </a:ext>
            </a:extLst>
          </p:cNvPr>
          <p:cNvSpPr txBox="1"/>
          <p:nvPr/>
        </p:nvSpPr>
        <p:spPr>
          <a:xfrm>
            <a:off x="2770808" y="2451243"/>
            <a:ext cx="7248314" cy="400110"/>
          </a:xfrm>
          <a:prstGeom prst="rect">
            <a:avLst/>
          </a:prstGeom>
          <a:noFill/>
        </p:spPr>
        <p:txBody>
          <a:bodyPr wrap="square">
            <a:spAutoFit/>
          </a:bodyPr>
          <a:lstStyle/>
          <a:p>
            <a:pPr algn="ctr"/>
            <a:r>
              <a:rPr lang="en-US" sz="2000" b="1" dirty="0">
                <a:solidFill>
                  <a:schemeClr val="accent2">
                    <a:lumMod val="40000"/>
                    <a:lumOff val="60000"/>
                  </a:schemeClr>
                </a:solidFill>
                <a:latin typeface="Times New Roman" panose="02020603050405020304" pitchFamily="18" charset="0"/>
                <a:cs typeface="Times New Roman" panose="02020603050405020304" pitchFamily="18" charset="0"/>
              </a:rPr>
              <a:t>Dr. D. Y. Patil Pratishthan's</a:t>
            </a:r>
            <a:r>
              <a:rPr lang="en-US" sz="200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2000" b="1" dirty="0">
                <a:solidFill>
                  <a:schemeClr val="accent2">
                    <a:lumMod val="40000"/>
                    <a:lumOff val="60000"/>
                  </a:schemeClr>
                </a:solidFill>
                <a:latin typeface="Times New Roman" panose="02020603050405020304" pitchFamily="18" charset="0"/>
                <a:cs typeface="Times New Roman" panose="02020603050405020304" pitchFamily="18" charset="0"/>
              </a:rPr>
              <a:t>College of Engineering, Kolhapur.</a:t>
            </a:r>
            <a:endParaRPr lang="en-IN" sz="2000"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29E306-0D6F-3DEC-70E0-B20CFD574FBB}"/>
              </a:ext>
            </a:extLst>
          </p:cNvPr>
          <p:cNvPicPr/>
          <p:nvPr/>
        </p:nvPicPr>
        <p:blipFill>
          <a:blip r:embed="rId2" cstate="print"/>
          <a:srcRect/>
          <a:stretch/>
        </p:blipFill>
        <p:spPr>
          <a:xfrm>
            <a:off x="2770808" y="3429000"/>
            <a:ext cx="2333037" cy="1245637"/>
          </a:xfrm>
          <a:prstGeom prst="rect">
            <a:avLst/>
          </a:prstGeom>
          <a:ln>
            <a:noFill/>
          </a:ln>
        </p:spPr>
      </p:pic>
      <p:sp>
        <p:nvSpPr>
          <p:cNvPr id="5" name="TextBox 4">
            <a:extLst>
              <a:ext uri="{FF2B5EF4-FFF2-40B4-BE49-F238E27FC236}">
                <a16:creationId xmlns:a16="http://schemas.microsoft.com/office/drawing/2014/main" id="{35D3E5BF-6C3A-21E6-230E-3F349A28F543}"/>
              </a:ext>
            </a:extLst>
          </p:cNvPr>
          <p:cNvSpPr txBox="1"/>
          <p:nvPr/>
        </p:nvSpPr>
        <p:spPr>
          <a:xfrm>
            <a:off x="2458232" y="4929118"/>
            <a:ext cx="2958188" cy="615553"/>
          </a:xfrm>
          <a:prstGeom prst="rect">
            <a:avLst/>
          </a:prstGeom>
          <a:noFill/>
        </p:spPr>
        <p:txBody>
          <a:bodyPr wrap="square" rtlCol="0">
            <a:spAutoFit/>
          </a:bodyPr>
          <a:lstStyle/>
          <a:p>
            <a:pPr algn="ctr"/>
            <a:r>
              <a:rPr lang="en-US" sz="1400" dirty="0">
                <a:latin typeface="Bodoni MT" panose="02070603080606020203" pitchFamily="18" charset="0"/>
              </a:rPr>
              <a:t>Under the Guidance of </a:t>
            </a:r>
          </a:p>
          <a:p>
            <a:pPr algn="ctr"/>
            <a:r>
              <a:rPr lang="en-US" sz="2000" b="1" dirty="0">
                <a:latin typeface="Bodoni MT" panose="02070603080606020203" pitchFamily="18" charset="0"/>
              </a:rPr>
              <a:t>Prof. Ganesh I. Rathod</a:t>
            </a:r>
            <a:endParaRPr lang="en-IN" sz="2000" b="1" dirty="0">
              <a:latin typeface="Bodoni MT" panose="02070603080606020203" pitchFamily="18" charset="0"/>
            </a:endParaRPr>
          </a:p>
        </p:txBody>
      </p:sp>
    </p:spTree>
    <p:extLst>
      <p:ext uri="{BB962C8B-B14F-4D97-AF65-F5344CB8AC3E}">
        <p14:creationId xmlns:p14="http://schemas.microsoft.com/office/powerpoint/2010/main" val="3500749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334E0-E2D5-C179-F0E2-557C0DAF9B8A}"/>
              </a:ext>
            </a:extLst>
          </p:cNvPr>
          <p:cNvSpPr txBox="1"/>
          <p:nvPr/>
        </p:nvSpPr>
        <p:spPr>
          <a:xfrm>
            <a:off x="1839297" y="1346559"/>
            <a:ext cx="10477929" cy="3822521"/>
          </a:xfrm>
          <a:prstGeom prst="rect">
            <a:avLst/>
          </a:prstGeom>
          <a:noFill/>
        </p:spPr>
        <p:txBody>
          <a:bodyPr wrap="square" rtlCol="0">
            <a:spAutoFit/>
          </a:bodyPr>
          <a:lstStyle/>
          <a:p>
            <a:pPr algn="just">
              <a:lnSpc>
                <a:spcPct val="150000"/>
              </a:lnSpc>
            </a:pPr>
            <a:r>
              <a:rPr lang="en-US" sz="4000" b="1" baseline="30000" dirty="0">
                <a:latin typeface="Bodoni MT" panose="02070603080606020203" pitchFamily="18" charset="0"/>
                <a:cs typeface="Times New Roman" panose="02020603050405020304" pitchFamily="18" charset="0"/>
              </a:rPr>
              <a:t>System Requirement:</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Bodoni MT" panose="02070603080606020203" pitchFamily="18" charset="0"/>
                <a:ea typeface="Times New Roman" panose="02020603050405020304" pitchFamily="18" charset="0"/>
                <a:cs typeface="Times New Roman" panose="02020603050405020304" pitchFamily="18" charset="0"/>
              </a:rPr>
              <a:t> </a:t>
            </a:r>
            <a:r>
              <a:rPr lang="en-IN" sz="1800" kern="0" dirty="0">
                <a:effectLst/>
                <a:latin typeface="Bodoni MT" panose="02070603080606020203" pitchFamily="18" charset="0"/>
                <a:ea typeface="Times New Roman" panose="02020603050405020304" pitchFamily="18" charset="0"/>
                <a:cs typeface="Times New Roman" panose="02020603050405020304" pitchFamily="18" charset="0"/>
              </a:rPr>
              <a:t>Memory and disk space required per user: 1GB RAM + 1GB of disk + 5 CPU core.</a:t>
            </a:r>
            <a:endParaRPr lang="en-IN" sz="1800" kern="100" dirty="0">
              <a:effectLst/>
              <a:latin typeface="Bodoni MT" panose="020706030806060202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0" dirty="0">
                <a:effectLst/>
                <a:latin typeface="Bodoni MT" panose="02070603080606020203" pitchFamily="18" charset="0"/>
                <a:ea typeface="Times New Roman" panose="02020603050405020304" pitchFamily="18" charset="0"/>
                <a:cs typeface="Times New Roman" panose="02020603050405020304" pitchFamily="18" charset="0"/>
              </a:rPr>
              <a:t>Server overhead: 2-4GB or 10% system overhead (whatever is larger), 5 CPU cores, 10GB disk space.</a:t>
            </a:r>
            <a:endParaRPr lang="en-IN" sz="1800" kern="100" dirty="0">
              <a:effectLst/>
              <a:latin typeface="Bodoni MT" panose="020706030806060202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0" dirty="0">
                <a:effectLst/>
                <a:latin typeface="Bodoni MT" panose="02070603080606020203" pitchFamily="18" charset="0"/>
                <a:ea typeface="Times New Roman" panose="02020603050405020304" pitchFamily="18" charset="0"/>
                <a:cs typeface="Times New Roman" panose="02020603050405020304" pitchFamily="18" charset="0"/>
              </a:rPr>
              <a:t>Port requirements: Port 8000 plus 5 unique, random ports per notebook</a:t>
            </a:r>
            <a:endParaRPr lang="en-US" dirty="0">
              <a:latin typeface="Bodoni MT" panose="02070603080606020203" pitchFamily="18" charset="0"/>
              <a:cs typeface="Times New Roman" panose="02020603050405020304" pitchFamily="18" charset="0"/>
            </a:endParaRPr>
          </a:p>
          <a:p>
            <a:pPr algn="just"/>
            <a:r>
              <a:rPr lang="en-US" b="1" dirty="0">
                <a:latin typeface="Bodoni MT" panose="02070603080606020203" pitchFamily="18" charset="0"/>
                <a:cs typeface="Times New Roman" panose="02020603050405020304" pitchFamily="18" charset="0"/>
              </a:rPr>
              <a:t> </a:t>
            </a:r>
            <a:endParaRPr lang="en-US" dirty="0">
              <a:latin typeface="Bodoni MT" panose="02070603080606020203" pitchFamily="18" charset="0"/>
              <a:cs typeface="Times New Roman" panose="02020603050405020304" pitchFamily="18" charset="0"/>
            </a:endParaRPr>
          </a:p>
          <a:p>
            <a:pPr marL="6350" marR="1905" indent="-6350" algn="just">
              <a:lnSpc>
                <a:spcPct val="109000"/>
              </a:lnSpc>
              <a:spcAft>
                <a:spcPts val="20"/>
              </a:spcAft>
            </a:pPr>
            <a:endParaRPr lang="en-IN" b="1" kern="100" dirty="0">
              <a:latin typeface="Bodoni MT" panose="02070603080606020203" pitchFamily="18" charset="0"/>
              <a:cs typeface="Times New Roman" panose="02020603050405020304" pitchFamily="18" charset="0"/>
            </a:endParaRPr>
          </a:p>
          <a:p>
            <a:pPr marL="6350" marR="1905" indent="-6350" algn="just">
              <a:lnSpc>
                <a:spcPct val="109000"/>
              </a:lnSpc>
              <a:spcAft>
                <a:spcPts val="20"/>
              </a:spcAft>
            </a:pPr>
            <a:r>
              <a:rPr lang="en-US" sz="2800" b="1" dirty="0">
                <a:latin typeface="Bodoni MT" panose="02070603080606020203" pitchFamily="18" charset="0"/>
                <a:cs typeface="Times New Roman" panose="02020603050405020304" pitchFamily="18" charset="0"/>
              </a:rPr>
              <a:t>Software :-</a:t>
            </a:r>
          </a:p>
          <a:p>
            <a:pPr marL="342900" lvl="0" indent="-342900" algn="just">
              <a:lnSpc>
                <a:spcPct val="107000"/>
              </a:lnSpc>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Times New Roman" panose="02020603050405020304" pitchFamily="18" charset="0"/>
              </a:rPr>
              <a:t>Windows 7 and above.</a:t>
            </a:r>
          </a:p>
          <a:p>
            <a:pPr marL="342900" lvl="0" indent="-342900" algn="just">
              <a:lnSpc>
                <a:spcPct val="107000"/>
              </a:lnSpc>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Times New Roman" panose="02020603050405020304" pitchFamily="18" charset="0"/>
              </a:rPr>
              <a:t>Jupiter Notebook (Anaconda 3)</a:t>
            </a:r>
          </a:p>
          <a:p>
            <a:pPr marL="342900" lvl="0" indent="-342900" algn="just">
              <a:lnSpc>
                <a:spcPct val="107000"/>
              </a:lnSpc>
              <a:spcAft>
                <a:spcPts val="800"/>
              </a:spcAft>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Times New Roman" panose="02020603050405020304" pitchFamily="18" charset="0"/>
              </a:rPr>
              <a:t>Python 3.7.2 +</a:t>
            </a:r>
          </a:p>
        </p:txBody>
      </p:sp>
    </p:spTree>
    <p:extLst>
      <p:ext uri="{BB962C8B-B14F-4D97-AF65-F5344CB8AC3E}">
        <p14:creationId xmlns:p14="http://schemas.microsoft.com/office/powerpoint/2010/main" val="336518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D0C1-9ED5-E636-B93F-F7FAD81313AF}"/>
              </a:ext>
            </a:extLst>
          </p:cNvPr>
          <p:cNvSpPr>
            <a:spLocks noGrp="1"/>
          </p:cNvSpPr>
          <p:nvPr>
            <p:ph type="title"/>
          </p:nvPr>
        </p:nvSpPr>
        <p:spPr>
          <a:xfrm>
            <a:off x="1950308" y="586272"/>
            <a:ext cx="8064619" cy="841312"/>
          </a:xfrm>
        </p:spPr>
        <p:txBody>
          <a:bodyPr>
            <a:normAutofit/>
          </a:bodyPr>
          <a:lstStyle/>
          <a:p>
            <a:pPr algn="l"/>
            <a:r>
              <a:rPr lang="en-US" b="1" dirty="0">
                <a:latin typeface="Bodoni MT" panose="02070603080606020203" pitchFamily="18" charset="0"/>
              </a:rPr>
              <a:t>System Implementation</a:t>
            </a:r>
            <a:r>
              <a:rPr lang="en-US" sz="3600" b="1" dirty="0">
                <a:latin typeface="Bodoni MT" panose="02070603080606020203" pitchFamily="18" charset="0"/>
              </a:rPr>
              <a:t> </a:t>
            </a:r>
            <a:endParaRPr lang="en-IN" sz="3600" b="1" dirty="0">
              <a:latin typeface="Bodoni MT" panose="02070603080606020203" pitchFamily="18" charset="0"/>
            </a:endParaRPr>
          </a:p>
        </p:txBody>
      </p:sp>
      <p:sp>
        <p:nvSpPr>
          <p:cNvPr id="4" name="TextBox 3">
            <a:extLst>
              <a:ext uri="{FF2B5EF4-FFF2-40B4-BE49-F238E27FC236}">
                <a16:creationId xmlns:a16="http://schemas.microsoft.com/office/drawing/2014/main" id="{9839EF4A-448A-38C0-EC61-61F34053F439}"/>
              </a:ext>
            </a:extLst>
          </p:cNvPr>
          <p:cNvSpPr txBox="1"/>
          <p:nvPr/>
        </p:nvSpPr>
        <p:spPr>
          <a:xfrm>
            <a:off x="2049765" y="1828800"/>
            <a:ext cx="7865706" cy="3058979"/>
          </a:xfrm>
          <a:prstGeom prst="rect">
            <a:avLst/>
          </a:prstGeom>
          <a:noFill/>
        </p:spPr>
        <p:txBody>
          <a:bodyPr wrap="square" rtlCol="0">
            <a:spAutoFit/>
          </a:bodyPr>
          <a:lstStyle/>
          <a:p>
            <a:pPr marL="342900" lvl="0" indent="-342900">
              <a:lnSpc>
                <a:spcPct val="150000"/>
              </a:lnSpc>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Gather data for FAQ’s.</a:t>
            </a:r>
          </a:p>
          <a:p>
            <a:pPr marL="342900" lvl="0" indent="-342900">
              <a:lnSpc>
                <a:spcPct val="150000"/>
              </a:lnSpc>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Pre-processing of gathered data.</a:t>
            </a:r>
          </a:p>
          <a:p>
            <a:pPr marL="342900" lvl="0" indent="-342900">
              <a:lnSpc>
                <a:spcPct val="150000"/>
              </a:lnSpc>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Perform tokenization on data.</a:t>
            </a:r>
          </a:p>
          <a:p>
            <a:pPr marL="342900" lvl="0" indent="-342900">
              <a:lnSpc>
                <a:spcPct val="150000"/>
              </a:lnSpc>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Perform stemming or lemmatization</a:t>
            </a:r>
          </a:p>
          <a:p>
            <a:pPr marL="342900" lvl="0" indent="-342900">
              <a:lnSpc>
                <a:spcPct val="150000"/>
              </a:lnSpc>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Perform PoSTags (Parts of speech tags)</a:t>
            </a:r>
          </a:p>
          <a:p>
            <a:pPr marL="342900" lvl="0" indent="-342900">
              <a:lnSpc>
                <a:spcPct val="150000"/>
              </a:lnSpc>
              <a:spcAft>
                <a:spcPts val="800"/>
              </a:spcAft>
              <a:buFont typeface="Arial" panose="020B0604020202020204" pitchFamily="34" charset="0"/>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Provide Name Entity Recognition</a:t>
            </a:r>
            <a:endParaRPr lang="en-IN" kern="100" dirty="0">
              <a:latin typeface="Bodoni MT" panose="02070603080606020203" pitchFamily="18" charset="0"/>
              <a:ea typeface="Calibri" panose="020F0502020204030204" pitchFamily="34" charset="0"/>
              <a:cs typeface="Mangal" panose="02040503050203030202" pitchFamily="18" charset="0"/>
            </a:endParaRPr>
          </a:p>
          <a:p>
            <a:pPr marL="342900" lvl="0" indent="-342900">
              <a:lnSpc>
                <a:spcPct val="150000"/>
              </a:lnSpc>
              <a:spcAft>
                <a:spcPts val="800"/>
              </a:spcAft>
              <a:buFont typeface="Arial" panose="020B0604020202020204" pitchFamily="34" charset="0"/>
              <a:buChar char="•"/>
            </a:pPr>
            <a:r>
              <a:rPr lang="en-IN" sz="1800" dirty="0">
                <a:effectLst/>
                <a:latin typeface="Bodoni MT" panose="02070603080606020203" pitchFamily="18" charset="0"/>
                <a:ea typeface="Calibri" panose="020F0502020204030204" pitchFamily="34" charset="0"/>
              </a:rPr>
              <a:t>Perform chunking on processed data</a:t>
            </a:r>
            <a:endParaRPr lang="en-IN" dirty="0">
              <a:latin typeface="Bodoni MT" panose="02070603080606020203" pitchFamily="18" charset="0"/>
            </a:endParaRPr>
          </a:p>
        </p:txBody>
      </p:sp>
    </p:spTree>
    <p:extLst>
      <p:ext uri="{BB962C8B-B14F-4D97-AF65-F5344CB8AC3E}">
        <p14:creationId xmlns:p14="http://schemas.microsoft.com/office/powerpoint/2010/main" val="13993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D08516-29C1-FEFC-3B57-2F0FAC19452B}"/>
              </a:ext>
            </a:extLst>
          </p:cNvPr>
          <p:cNvPicPr>
            <a:picLocks noChangeAspect="1"/>
          </p:cNvPicPr>
          <p:nvPr/>
        </p:nvPicPr>
        <p:blipFill rotWithShape="1">
          <a:blip r:embed="rId2"/>
          <a:srcRect l="3247" t="25479" r="3162" b="12259"/>
          <a:stretch/>
        </p:blipFill>
        <p:spPr bwMode="auto">
          <a:xfrm>
            <a:off x="1868627" y="625209"/>
            <a:ext cx="8454745" cy="316302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D0D360F-069B-3E61-04AF-3262022845C5}"/>
              </a:ext>
            </a:extLst>
          </p:cNvPr>
          <p:cNvPicPr>
            <a:picLocks noChangeAspect="1"/>
          </p:cNvPicPr>
          <p:nvPr/>
        </p:nvPicPr>
        <p:blipFill rotWithShape="1">
          <a:blip r:embed="rId3"/>
          <a:srcRect l="3652" t="35815" r="3982" b="16822"/>
          <a:stretch/>
        </p:blipFill>
        <p:spPr bwMode="auto">
          <a:xfrm>
            <a:off x="1868627" y="3963002"/>
            <a:ext cx="8454744" cy="2437815"/>
          </a:xfrm>
          <a:prstGeom prst="rect">
            <a:avLst/>
          </a:prstGeom>
          <a:ln>
            <a:noFill/>
          </a:ln>
          <a:extLst>
            <a:ext uri="{53640926-AAD7-44D8-BBD7-CCE9431645EC}">
              <a14:shadowObscured xmlns:a14="http://schemas.microsoft.com/office/drawing/2010/main"/>
            </a:ext>
          </a:extLst>
        </p:spPr>
      </p:pic>
      <p:cxnSp>
        <p:nvCxnSpPr>
          <p:cNvPr id="12" name="Straight Connector 11">
            <a:extLst>
              <a:ext uri="{FF2B5EF4-FFF2-40B4-BE49-F238E27FC236}">
                <a16:creationId xmlns:a16="http://schemas.microsoft.com/office/drawing/2014/main" id="{21A57DE3-355D-BB27-A3D5-C64CEE82A61C}"/>
              </a:ext>
            </a:extLst>
          </p:cNvPr>
          <p:cNvCxnSpPr>
            <a:cxnSpLocks/>
          </p:cNvCxnSpPr>
          <p:nvPr/>
        </p:nvCxnSpPr>
        <p:spPr>
          <a:xfrm>
            <a:off x="4879910" y="2304661"/>
            <a:ext cx="278985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9463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E583AB-9A80-85A3-2840-53DB26071CA7}"/>
              </a:ext>
            </a:extLst>
          </p:cNvPr>
          <p:cNvSpPr txBox="1"/>
          <p:nvPr/>
        </p:nvSpPr>
        <p:spPr>
          <a:xfrm>
            <a:off x="1730955" y="656240"/>
            <a:ext cx="10190452" cy="4843890"/>
          </a:xfrm>
          <a:prstGeom prst="rect">
            <a:avLst/>
          </a:prstGeom>
          <a:noFill/>
        </p:spPr>
        <p:txBody>
          <a:bodyPr wrap="square" rtlCol="0">
            <a:spAutoFit/>
          </a:bodyPr>
          <a:lstStyle/>
          <a:p>
            <a:pPr algn="just"/>
            <a:r>
              <a:rPr lang="en-IN" sz="4400" b="1" dirty="0">
                <a:latin typeface="Bodoni MT" panose="02070603080606020203" pitchFamily="18" charset="0"/>
                <a:cs typeface="Times New Roman" panose="02020603050405020304" pitchFamily="18" charset="0"/>
              </a:rPr>
              <a:t>Conclusion</a:t>
            </a:r>
            <a:r>
              <a:rPr lang="en-IN" sz="4800" b="1" dirty="0">
                <a:latin typeface="Bodoni MT" panose="02070603080606020203" pitchFamily="18" charset="0"/>
                <a:cs typeface="Times New Roman" panose="02020603050405020304" pitchFamily="18" charset="0"/>
              </a:rPr>
              <a:t>:</a:t>
            </a:r>
          </a:p>
          <a:p>
            <a:pPr algn="just"/>
            <a:endParaRPr lang="en-IN" sz="4800" b="1" dirty="0">
              <a:latin typeface="Bodoni MT" panose="02070603080606020203" pitchFamily="18" charset="0"/>
              <a:cs typeface="Times New Roman" panose="02020603050405020304" pitchFamily="18" charset="0"/>
            </a:endParaRPr>
          </a:p>
          <a:p>
            <a:pPr algn="just">
              <a:lnSpc>
                <a:spcPct val="150000"/>
              </a:lnSpc>
            </a:pPr>
            <a:r>
              <a:rPr lang="en-US" dirty="0">
                <a:latin typeface="Bodoni MT" panose="02070603080606020203" pitchFamily="18" charset="0"/>
                <a:cs typeface="Times New Roman" panose="02020603050405020304" pitchFamily="18" charset="0"/>
              </a:rPr>
              <a:t>	In conclusion, the "Chatbot for FAQ using NLP with ML" project has provided Relevant Answers from the Dataset the patterns and trends within Chatbot. Through careful analysis of the dataset, several key findings have emerged: There are always been queries of people regarding various topics like Machine Learning to which answers are provided manually by people. In order to make this process fast the FAQs can be answer using the latest NLP and ML technologies where answers can be automatically generated according to the questions. Providing quick responses and answers about specific topic using chatbots, It can be useful better experience of user and organizations to increase their attachments with user and it also improves Market growth.</a:t>
            </a:r>
            <a:endParaRPr lang="en-IN" b="1" dirty="0">
              <a:latin typeface="Bodoni MT" panose="02070603080606020203" pitchFamily="18" charset="0"/>
              <a:cs typeface="Times New Roman" panose="02020603050405020304" pitchFamily="18" charset="0"/>
            </a:endParaRPr>
          </a:p>
        </p:txBody>
      </p:sp>
    </p:spTree>
    <p:extLst>
      <p:ext uri="{BB962C8B-B14F-4D97-AF65-F5344CB8AC3E}">
        <p14:creationId xmlns:p14="http://schemas.microsoft.com/office/powerpoint/2010/main" val="145667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A8604-460F-A90D-62D7-88ADC032CA84}"/>
              </a:ext>
            </a:extLst>
          </p:cNvPr>
          <p:cNvSpPr txBox="1"/>
          <p:nvPr/>
        </p:nvSpPr>
        <p:spPr>
          <a:xfrm>
            <a:off x="1946069" y="507730"/>
            <a:ext cx="9287989" cy="5610960"/>
          </a:xfrm>
          <a:prstGeom prst="rect">
            <a:avLst/>
          </a:prstGeom>
          <a:noFill/>
        </p:spPr>
        <p:txBody>
          <a:bodyPr wrap="square" rtlCol="0">
            <a:spAutoFit/>
          </a:bodyPr>
          <a:lstStyle/>
          <a:p>
            <a:pPr algn="just">
              <a:lnSpc>
                <a:spcPct val="150000"/>
              </a:lnSpc>
            </a:pPr>
            <a:r>
              <a:rPr lang="en-IN" sz="2500" b="1" dirty="0">
                <a:latin typeface="Bodoni MT" panose="02070603080606020203" pitchFamily="18" charset="0"/>
                <a:cs typeface="Times New Roman" panose="02020603050405020304" pitchFamily="18" charset="0"/>
              </a:rPr>
              <a:t>References:</a:t>
            </a:r>
          </a:p>
          <a:p>
            <a:pPr marL="342900" lvl="0" indent="-342900" algn="just">
              <a:lnSpc>
                <a:spcPct val="150000"/>
              </a:lnSpc>
              <a:buFont typeface="Symbol" panose="05050102010706020507" pitchFamily="18" charset="2"/>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Nuruzzaman, M.; Hussain, O.K. A Survey on Chatbot Implementation in Customer Service Industry through Deep Neural Networks. In Proceedings of the 2018 IEEE 15th International Conference on e-Business Engineering (ICEBE), Xi’an, China, 12–14 October 2018; pp. 54–61.</a:t>
            </a:r>
          </a:p>
          <a:p>
            <a:pPr marL="342900" lvl="0" indent="-342900" algn="just">
              <a:lnSpc>
                <a:spcPct val="150000"/>
              </a:lnSpc>
              <a:buFont typeface="Symbol" panose="05050102010706020507" pitchFamily="18" charset="2"/>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S. Arsovski et al., Automatic knowledge extraction of any chatbot from conversation, Expert Syst. With Appl. 137 (2019), 343– 348.</a:t>
            </a:r>
          </a:p>
          <a:p>
            <a:pPr marL="342900" lvl="0" indent="-342900" algn="just">
              <a:lnSpc>
                <a:spcPct val="150000"/>
              </a:lnSpc>
              <a:buFont typeface="Symbol" panose="05050102010706020507" pitchFamily="18" charset="2"/>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Li, J.; Monroe, W.; Ritter, A.; Galley, M.; Gao, J.; Jurafsky, D. Deep Reinforcement Learning for Dialogue Generation. arXiv 2016, arXiv:1606.01541.</a:t>
            </a:r>
          </a:p>
          <a:p>
            <a:pPr marL="342900" lvl="0" indent="-342900" algn="just">
              <a:lnSpc>
                <a:spcPct val="150000"/>
              </a:lnSpc>
              <a:spcAft>
                <a:spcPts val="800"/>
              </a:spcAft>
              <a:buFont typeface="Symbol" panose="05050102010706020507" pitchFamily="18" charset="2"/>
              <a:buChar char=""/>
            </a:pPr>
            <a:r>
              <a:rPr lang="en-IN" sz="1800" kern="100" dirty="0">
                <a:effectLst/>
                <a:latin typeface="Bodoni MT" panose="02070603080606020203" pitchFamily="18" charset="0"/>
                <a:ea typeface="Calibri" panose="020F0502020204030204" pitchFamily="34" charset="0"/>
                <a:cs typeface="Mangal" panose="02040503050203030202" pitchFamily="18" charset="0"/>
              </a:rPr>
              <a:t>Brandtzaeg, P.B.; Følstad, A. Why People Use Chatbots. In Internet Science; Kompatsiaris, I., Cave, J., Satsiou, A., Carle, G., Passani, A., Kontopoulos, E., Diplaris, S., McMillan, D., Eds.; Lecture Notes in Computer Science; Springer International Publishing: Berlin/Heidelberg, Germany, 2017; Volume 10673, pp. 377–392.</a:t>
            </a:r>
          </a:p>
        </p:txBody>
      </p:sp>
    </p:spTree>
    <p:extLst>
      <p:ext uri="{BB962C8B-B14F-4D97-AF65-F5344CB8AC3E}">
        <p14:creationId xmlns:p14="http://schemas.microsoft.com/office/powerpoint/2010/main" val="280217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74D5B-08EC-F04C-ACDB-E0290D819028}"/>
              </a:ext>
            </a:extLst>
          </p:cNvPr>
          <p:cNvSpPr txBox="1"/>
          <p:nvPr/>
        </p:nvSpPr>
        <p:spPr>
          <a:xfrm>
            <a:off x="296214" y="2665926"/>
            <a:ext cx="11294772" cy="1015663"/>
          </a:xfrm>
          <a:prstGeom prst="rect">
            <a:avLst/>
          </a:prstGeom>
          <a:noFill/>
        </p:spPr>
        <p:txBody>
          <a:bodyPr wrap="square" rtlCol="0">
            <a:spAutoFit/>
          </a:bodyPr>
          <a:lstStyle/>
          <a:p>
            <a:pPr algn="ctr"/>
            <a:r>
              <a:rPr lang="en-IN" sz="6000" dirty="0">
                <a:effectLst>
                  <a:glow rad="63500">
                    <a:schemeClr val="accent2">
                      <a:satMod val="175000"/>
                      <a:alpha val="40000"/>
                    </a:schemeClr>
                  </a:glo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3538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5501C4-2592-8A3B-73AA-6A50A170C1D3}"/>
              </a:ext>
            </a:extLst>
          </p:cNvPr>
          <p:cNvSpPr txBox="1"/>
          <p:nvPr/>
        </p:nvSpPr>
        <p:spPr>
          <a:xfrm>
            <a:off x="2032282" y="364677"/>
            <a:ext cx="7708878" cy="7263527"/>
          </a:xfrm>
          <a:prstGeom prst="rect">
            <a:avLst/>
          </a:prstGeom>
          <a:noFill/>
        </p:spPr>
        <p:txBody>
          <a:bodyPr wrap="square" rtlCol="0">
            <a:spAutoFit/>
          </a:bodyPr>
          <a:lstStyle/>
          <a:p>
            <a:r>
              <a:rPr lang="en-IN" sz="3200" b="1" dirty="0">
                <a:latin typeface="Bodoni MT" panose="02070603080606020203" pitchFamily="18" charset="0"/>
                <a:cs typeface="Times New Roman" panose="02020603050405020304" pitchFamily="18" charset="0"/>
              </a:rPr>
              <a:t>Contents:</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Abstract</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Introduction</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Literature Survey</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Proposed System</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Problem Statement</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System requirements</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Software Requirement</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System Implementation</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Conclusion</a:t>
            </a:r>
          </a:p>
          <a:p>
            <a:pPr marL="342900" indent="-342900">
              <a:lnSpc>
                <a:spcPct val="150000"/>
              </a:lnSpc>
              <a:buFont typeface="Arial" panose="020B0604020202020204" pitchFamily="34" charset="0"/>
              <a:buChar char="•"/>
            </a:pPr>
            <a:r>
              <a:rPr lang="en-IN" sz="2300" dirty="0">
                <a:latin typeface="Bodoni MT" panose="02070603080606020203" pitchFamily="18" charset="0"/>
                <a:cs typeface="Times New Roman" panose="02020603050405020304" pitchFamily="18" charset="0"/>
              </a:rPr>
              <a:t>References</a:t>
            </a:r>
          </a:p>
          <a:p>
            <a:pPr>
              <a:lnSpc>
                <a:spcPct val="150000"/>
              </a:lnSpc>
            </a:pPr>
            <a:endParaRPr lang="en-IN" sz="2200" dirty="0">
              <a:latin typeface="Bodoni MT" panose="02070603080606020203" pitchFamily="18" charset="0"/>
              <a:cs typeface="Times New Roman" panose="02020603050405020304" pitchFamily="18" charset="0"/>
            </a:endParaRPr>
          </a:p>
          <a:p>
            <a:pPr>
              <a:lnSpc>
                <a:spcPct val="150000"/>
              </a:lnSpc>
            </a:pPr>
            <a:endParaRPr lang="en-IN" sz="2200" dirty="0">
              <a:latin typeface="Bodoni MT" panose="02070603080606020203" pitchFamily="18" charset="0"/>
              <a:cs typeface="Times New Roman" panose="02020603050405020304" pitchFamily="18" charset="0"/>
            </a:endParaRPr>
          </a:p>
          <a:p>
            <a:endParaRPr lang="en-IN" sz="2300" dirty="0">
              <a:latin typeface="Bodoni MT" panose="02070603080606020203" pitchFamily="18" charset="0"/>
              <a:cs typeface="Times New Roman" panose="02020603050405020304" pitchFamily="18" charset="0"/>
            </a:endParaRPr>
          </a:p>
        </p:txBody>
      </p:sp>
    </p:spTree>
    <p:extLst>
      <p:ext uri="{BB962C8B-B14F-4D97-AF65-F5344CB8AC3E}">
        <p14:creationId xmlns:p14="http://schemas.microsoft.com/office/powerpoint/2010/main" val="336735965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7EBB22-B628-0B88-E6DE-D156E5C9DEF9}"/>
              </a:ext>
            </a:extLst>
          </p:cNvPr>
          <p:cNvSpPr>
            <a:spLocks noGrp="1"/>
          </p:cNvSpPr>
          <p:nvPr>
            <p:ph type="title"/>
          </p:nvPr>
        </p:nvSpPr>
        <p:spPr>
          <a:xfrm>
            <a:off x="2146041" y="1586203"/>
            <a:ext cx="8909115" cy="3349743"/>
          </a:xfrm>
        </p:spPr>
        <p:txBody>
          <a:bodyPr>
            <a:normAutofit fontScale="90000"/>
          </a:bodyPr>
          <a:lstStyle/>
          <a:p>
            <a:pPr algn="l"/>
            <a:r>
              <a:rPr lang="en-IN" b="1" dirty="0">
                <a:latin typeface="Badoni mt"/>
              </a:rPr>
              <a:t>Abstract:</a:t>
            </a:r>
            <a:br>
              <a:rPr lang="en-IN" dirty="0">
                <a:latin typeface="Badoni mt"/>
              </a:rPr>
            </a:br>
            <a:br>
              <a:rPr lang="en-IN" dirty="0">
                <a:latin typeface="Badoni mt"/>
              </a:rPr>
            </a:br>
            <a:r>
              <a:rPr lang="en-IN" dirty="0">
                <a:latin typeface="Badoni mt"/>
              </a:rPr>
              <a:t>	</a:t>
            </a:r>
            <a:r>
              <a:rPr lang="en-US" sz="2000" spc="10" dirty="0">
                <a:effectLst/>
                <a:latin typeface="Badoni mt"/>
                <a:ea typeface="Times New Roman" panose="02020603050405020304" pitchFamily="18" charset="0"/>
              </a:rPr>
              <a:t>The </a:t>
            </a:r>
            <a:r>
              <a:rPr lang="en-US" sz="2000" b="1" dirty="0">
                <a:effectLst/>
                <a:latin typeface="Badoni mt"/>
                <a:ea typeface="Times New Roman" panose="02020603050405020304" pitchFamily="18" charset="0"/>
              </a:rPr>
              <a:t>“Chatbot for FAQ using NLP with ML” </a:t>
            </a:r>
            <a:r>
              <a:rPr lang="en-US" sz="2000" spc="10" dirty="0">
                <a:effectLst/>
                <a:latin typeface="Badoni mt"/>
                <a:ea typeface="Times New Roman" panose="02020603050405020304" pitchFamily="18" charset="0"/>
              </a:rPr>
              <a:t>project aims to have always been queries of people regarding various topics to which answers are provided manually by people. In order to make this process fast the FAQs can be answer using the latest AI Technologies where answers can be automatically generated according to the questions. </a:t>
            </a:r>
            <a:br>
              <a:rPr lang="en-US" sz="2000" spc="10" dirty="0">
                <a:effectLst/>
                <a:latin typeface="Badoni mt"/>
                <a:ea typeface="Times New Roman" panose="02020603050405020304" pitchFamily="18" charset="0"/>
              </a:rPr>
            </a:br>
            <a:r>
              <a:rPr lang="en-US" sz="2000" spc="10" dirty="0">
                <a:effectLst/>
                <a:latin typeface="Badoni mt"/>
                <a:ea typeface="Times New Roman" panose="02020603050405020304" pitchFamily="18" charset="0"/>
              </a:rPr>
              <a:t>	Also, for every question asked it can be stored and the list of questions can be increased to provide better mapping of question and answers. This process can reduce lot of work pressure for both the consumer and the government. Also providing quick responses and suggestions can help in the better Economical market growth.</a:t>
            </a:r>
            <a:br>
              <a:rPr lang="en-IN" sz="2000" dirty="0">
                <a:effectLst/>
                <a:latin typeface="Badoni mt"/>
                <a:ea typeface="Times New Roman" panose="02020603050405020304" pitchFamily="18" charset="0"/>
              </a:rPr>
            </a:br>
            <a:endParaRPr lang="en-IN" dirty="0">
              <a:latin typeface="Badoni mt"/>
            </a:endParaRPr>
          </a:p>
        </p:txBody>
      </p:sp>
    </p:spTree>
    <p:extLst>
      <p:ext uri="{BB962C8B-B14F-4D97-AF65-F5344CB8AC3E}">
        <p14:creationId xmlns:p14="http://schemas.microsoft.com/office/powerpoint/2010/main" val="48494052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5EAF9A9A-5E43-9979-C31F-50909C5ECEDD}"/>
              </a:ext>
            </a:extLst>
          </p:cNvPr>
          <p:cNvSpPr txBox="1">
            <a:spLocks/>
          </p:cNvSpPr>
          <p:nvPr/>
        </p:nvSpPr>
        <p:spPr>
          <a:xfrm>
            <a:off x="1851449" y="1427530"/>
            <a:ext cx="9074698" cy="3890919"/>
          </a:xfrm>
          <a:prstGeom prst="rect">
            <a:avLst/>
          </a:prstGeom>
          <a:effectLst/>
        </p:spPr>
        <p:txBody>
          <a:bodyPr vert="horz" lIns="91440" tIns="45720" rIns="91440" bIns="45720" rtlCol="0" anchor="b">
            <a:normAutofit fontScale="82500" lnSpcReduction="20000"/>
          </a:bodyPr>
          <a:lstStyle>
            <a:lvl1pPr algn="r" defTabSz="457200" rtl="0" eaLnBrk="1" latinLnBrk="0" hangingPunct="1">
              <a:spcBef>
                <a:spcPct val="0"/>
              </a:spcBef>
              <a:buNone/>
              <a:defRPr sz="40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5300" b="1" dirty="0">
                <a:latin typeface="Badoni mt"/>
                <a:cs typeface="Times New Roman" panose="02020603050405020304" pitchFamily="18" charset="0"/>
              </a:rPr>
              <a:t>Introduction:</a:t>
            </a:r>
            <a:br>
              <a:rPr lang="en-IN" sz="2800" dirty="0">
                <a:latin typeface="Badoni mt"/>
              </a:rPr>
            </a:br>
            <a:br>
              <a:rPr lang="en-IN" sz="2800" dirty="0">
                <a:latin typeface="Badoni mt"/>
              </a:rPr>
            </a:br>
            <a:r>
              <a:rPr lang="en-IN" sz="2200" dirty="0">
                <a:latin typeface="Badoni mt"/>
                <a:cs typeface="Times New Roman" panose="02020603050405020304" pitchFamily="18" charset="0"/>
              </a:rPr>
              <a:t>	</a:t>
            </a:r>
            <a:r>
              <a:rPr lang="en-US" sz="2200" dirty="0">
                <a:effectLst/>
                <a:latin typeface="Badoni mt"/>
                <a:ea typeface="Times New Roman" panose="02020603050405020304" pitchFamily="18" charset="0"/>
                <a:cs typeface="Times New Roman" panose="02020603050405020304" pitchFamily="18" charset="0"/>
              </a:rPr>
              <a:t>In today's fast-paced world, businesses and organizations often receive a large number of frequently asked questions (FAQs) from their students</a:t>
            </a:r>
            <a:r>
              <a:rPr lang="en-US" sz="2200">
                <a:effectLst/>
                <a:latin typeface="Badoni mt"/>
                <a:ea typeface="Times New Roman" panose="02020603050405020304" pitchFamily="18" charset="0"/>
                <a:cs typeface="Times New Roman" panose="02020603050405020304" pitchFamily="18" charset="0"/>
              </a:rPr>
              <a:t>, employees. </a:t>
            </a:r>
            <a:r>
              <a:rPr lang="en-US" sz="2200" dirty="0">
                <a:effectLst/>
                <a:latin typeface="Badoni mt"/>
                <a:ea typeface="Times New Roman" panose="02020603050405020304" pitchFamily="18" charset="0"/>
                <a:cs typeface="Times New Roman" panose="02020603050405020304" pitchFamily="18" charset="0"/>
              </a:rPr>
              <a:t>Answering these questions promptly and accurately is essential for providing excellent student experience for creating enthusiasm. However, it can be a daunting task for student coordinators to handle such a volume of inquiries efficiently. This is where a chatbot powered by Natural Language Processing (NLP) with Machine Learning (ML) techniques comes into play.</a:t>
            </a:r>
            <a:br>
              <a:rPr lang="en-IN" sz="2200" dirty="0">
                <a:effectLst/>
                <a:latin typeface="Badoni mt"/>
                <a:ea typeface="Times New Roman" panose="02020603050405020304" pitchFamily="18" charset="0"/>
                <a:cs typeface="Times New Roman" panose="02020603050405020304" pitchFamily="18" charset="0"/>
              </a:rPr>
            </a:br>
            <a:r>
              <a:rPr lang="en-US" sz="2200" dirty="0">
                <a:effectLst/>
                <a:latin typeface="Badoni mt"/>
                <a:ea typeface="Times New Roman" panose="02020603050405020304" pitchFamily="18" charset="0"/>
                <a:cs typeface="Times New Roman" panose="02020603050405020304" pitchFamily="18" charset="0"/>
              </a:rPr>
              <a:t> </a:t>
            </a:r>
            <a:br>
              <a:rPr lang="en-IN" sz="2200" dirty="0">
                <a:effectLst/>
                <a:latin typeface="Badoni mt"/>
                <a:ea typeface="Times New Roman" panose="02020603050405020304" pitchFamily="18" charset="0"/>
                <a:cs typeface="Times New Roman" panose="02020603050405020304" pitchFamily="18" charset="0"/>
              </a:rPr>
            </a:br>
            <a:r>
              <a:rPr lang="en-IN" sz="2200" dirty="0">
                <a:effectLst/>
                <a:latin typeface="Badoni mt"/>
                <a:ea typeface="Times New Roman" panose="02020603050405020304" pitchFamily="18" charset="0"/>
                <a:cs typeface="Times New Roman" panose="02020603050405020304" pitchFamily="18" charset="0"/>
              </a:rPr>
              <a:t>	</a:t>
            </a:r>
            <a:r>
              <a:rPr lang="en-US" sz="2200" dirty="0">
                <a:effectLst/>
                <a:latin typeface="Badoni mt"/>
                <a:ea typeface="Times New Roman" panose="02020603050405020304" pitchFamily="18" charset="0"/>
                <a:cs typeface="Times New Roman" panose="02020603050405020304" pitchFamily="18" charset="0"/>
              </a:rPr>
              <a:t>A chatbot is an automated conversational agent that interacts with users in a human-like manner. By leveraging NLP, the chatbot can understand and interpret natural language input from users, enabling it to provide appropriate responses to their queries. ML algorithms, on the other hand, allow the chatbot to learn from data and improve its performance over time.</a:t>
            </a:r>
            <a:br>
              <a:rPr lang="en-IN" sz="1900" dirty="0">
                <a:effectLst/>
                <a:latin typeface="Badoni mt"/>
                <a:ea typeface="Times New Roman" panose="02020603050405020304" pitchFamily="18" charset="0"/>
              </a:rPr>
            </a:br>
            <a:br>
              <a:rPr lang="en-IN" sz="1600" dirty="0">
                <a:solidFill>
                  <a:srgbClr val="F9CFCF"/>
                </a:solidFill>
                <a:latin typeface="Badoni mt"/>
                <a:ea typeface="Times New Roman" panose="02020603050405020304" pitchFamily="18" charset="0"/>
              </a:rPr>
            </a:br>
            <a:endParaRPr lang="en-IN" sz="2800" dirty="0">
              <a:solidFill>
                <a:srgbClr val="F9CFCF"/>
              </a:solidFill>
              <a:latin typeface="Badoni mt"/>
            </a:endParaRPr>
          </a:p>
        </p:txBody>
      </p:sp>
    </p:spTree>
    <p:extLst>
      <p:ext uri="{BB962C8B-B14F-4D97-AF65-F5344CB8AC3E}">
        <p14:creationId xmlns:p14="http://schemas.microsoft.com/office/powerpoint/2010/main" val="5801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04EC96-4C2B-71AE-3D63-C1FFB7895E55}"/>
              </a:ext>
            </a:extLst>
          </p:cNvPr>
          <p:cNvSpPr>
            <a:spLocks noGrp="1"/>
          </p:cNvSpPr>
          <p:nvPr>
            <p:ph type="body" idx="1"/>
          </p:nvPr>
        </p:nvSpPr>
        <p:spPr>
          <a:xfrm>
            <a:off x="1789246" y="419985"/>
            <a:ext cx="8930748" cy="860400"/>
          </a:xfrm>
        </p:spPr>
        <p:txBody>
          <a:bodyPr>
            <a:normAutofit/>
          </a:bodyPr>
          <a:lstStyle/>
          <a:p>
            <a:pPr algn="l"/>
            <a:r>
              <a:rPr lang="en-US" sz="3600" b="1" dirty="0">
                <a:latin typeface="Bodoni MT" panose="02070603080606020203" pitchFamily="18" charset="0"/>
              </a:rPr>
              <a:t>Literature Survey</a:t>
            </a:r>
            <a:endParaRPr lang="en-IN" sz="2400" b="1" dirty="0">
              <a:latin typeface="Bodoni MT" panose="02070603080606020203" pitchFamily="18" charset="0"/>
            </a:endParaRPr>
          </a:p>
        </p:txBody>
      </p:sp>
      <p:sp>
        <p:nvSpPr>
          <p:cNvPr id="4" name="TextBox 3">
            <a:extLst>
              <a:ext uri="{FF2B5EF4-FFF2-40B4-BE49-F238E27FC236}">
                <a16:creationId xmlns:a16="http://schemas.microsoft.com/office/drawing/2014/main" id="{54EB34FF-00F8-291F-82D6-1E046B1EB0D7}"/>
              </a:ext>
            </a:extLst>
          </p:cNvPr>
          <p:cNvSpPr txBox="1"/>
          <p:nvPr/>
        </p:nvSpPr>
        <p:spPr>
          <a:xfrm>
            <a:off x="1771266" y="1084450"/>
            <a:ext cx="10255899" cy="5127686"/>
          </a:xfrm>
          <a:prstGeom prst="rect">
            <a:avLst/>
          </a:prstGeom>
          <a:noFill/>
        </p:spPr>
        <p:txBody>
          <a:bodyPr wrap="square" rtlCol="0">
            <a:spAutoFit/>
          </a:bodyPr>
          <a:lstStyle/>
          <a:p>
            <a:pPr>
              <a:lnSpc>
                <a:spcPct val="150000"/>
              </a:lnSpc>
              <a:buFont typeface="Arial" panose="020B0604020202020204" pitchFamily="34" charset="0"/>
              <a:buChar char="•"/>
            </a:pPr>
            <a:r>
              <a:rPr lang="en-US" sz="2000" b="0" i="0" dirty="0">
                <a:effectLst/>
                <a:latin typeface="Bodoni MT" panose="02070603080606020203" pitchFamily="18" charset="0"/>
              </a:rPr>
              <a:t>Nowadays it is the era of intelligent machine. With the advancement of artificial intelligent, machine learning and deep learning, machines have started to impersonate as human</a:t>
            </a:r>
          </a:p>
          <a:p>
            <a:pPr>
              <a:lnSpc>
                <a:spcPct val="150000"/>
              </a:lnSpc>
              <a:buFont typeface="Arial" panose="020B0604020202020204" pitchFamily="34" charset="0"/>
              <a:buChar char="•"/>
            </a:pPr>
            <a:endParaRPr lang="en-US" sz="2000" dirty="0">
              <a:latin typeface="Bodoni MT" panose="02070603080606020203" pitchFamily="18" charset="0"/>
            </a:endParaRPr>
          </a:p>
          <a:p>
            <a:pPr>
              <a:lnSpc>
                <a:spcPct val="150000"/>
              </a:lnSpc>
              <a:buFont typeface="Arial" panose="020B0604020202020204" pitchFamily="34" charset="0"/>
              <a:buChar char="•"/>
            </a:pPr>
            <a:r>
              <a:rPr lang="en-US" sz="2000" b="0" i="0" dirty="0">
                <a:effectLst/>
                <a:latin typeface="Bodoni MT" panose="02070603080606020203" pitchFamily="18" charset="0"/>
              </a:rPr>
              <a:t>Extracted knowledge will be used as training dataset for building a Neural Network Conversational Agent</a:t>
            </a:r>
          </a:p>
          <a:p>
            <a:pPr>
              <a:lnSpc>
                <a:spcPct val="150000"/>
              </a:lnSpc>
            </a:pPr>
            <a:endParaRPr lang="en-US" sz="2000" b="0" i="0" dirty="0">
              <a:effectLst/>
              <a:latin typeface="Bodoni MT" panose="02070603080606020203" pitchFamily="18" charset="0"/>
            </a:endParaRPr>
          </a:p>
          <a:p>
            <a:pPr>
              <a:lnSpc>
                <a:spcPct val="150000"/>
              </a:lnSpc>
              <a:buFont typeface="Arial" panose="020B0604020202020204" pitchFamily="34" charset="0"/>
              <a:buChar char="•"/>
            </a:pPr>
            <a:r>
              <a:rPr lang="en-US" sz="2000" dirty="0">
                <a:latin typeface="Bodoni MT" panose="02070603080606020203" pitchFamily="18" charset="0"/>
              </a:rPr>
              <a:t> To integrate these goals, applying deep reinforcement learning to model future reward in chatbot dialogue</a:t>
            </a:r>
            <a:endParaRPr lang="en-US" sz="2000" b="0" i="0" dirty="0">
              <a:effectLst/>
              <a:latin typeface="Bodoni MT" panose="02070603080606020203" pitchFamily="18" charset="0"/>
            </a:endParaRPr>
          </a:p>
          <a:p>
            <a:pPr algn="l">
              <a:lnSpc>
                <a:spcPct val="150000"/>
              </a:lnSpc>
              <a:buFont typeface="Arial" panose="020B0604020202020204" pitchFamily="34" charset="0"/>
              <a:buChar char="•"/>
            </a:pPr>
            <a:endParaRPr lang="en-IN" sz="2000" dirty="0">
              <a:latin typeface="Bodoni MT" panose="02070603080606020203" pitchFamily="18" charset="0"/>
            </a:endParaRPr>
          </a:p>
          <a:p>
            <a:pPr algn="l">
              <a:lnSpc>
                <a:spcPct val="150000"/>
              </a:lnSpc>
              <a:buFont typeface="Arial" panose="020B0604020202020204" pitchFamily="34" charset="0"/>
              <a:buChar char="•"/>
            </a:pPr>
            <a:r>
              <a:rPr lang="en-US" sz="2000" dirty="0">
                <a:latin typeface="Bodoni MT" panose="02070603080606020203" pitchFamily="18" charset="0"/>
              </a:rPr>
              <a:t>There is a growing interest in chatbots, which are machine agents serving as natural language user interfaces for data and service providers.</a:t>
            </a:r>
            <a:endParaRPr lang="en-IN" sz="2000" dirty="0">
              <a:latin typeface="Bodoni MT" panose="02070603080606020203" pitchFamily="18" charset="0"/>
            </a:endParaRPr>
          </a:p>
        </p:txBody>
      </p:sp>
    </p:spTree>
    <p:extLst>
      <p:ext uri="{BB962C8B-B14F-4D97-AF65-F5344CB8AC3E}">
        <p14:creationId xmlns:p14="http://schemas.microsoft.com/office/powerpoint/2010/main" val="56100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8DD58-679F-5972-2B4E-2B8CC513B45A}"/>
              </a:ext>
            </a:extLst>
          </p:cNvPr>
          <p:cNvSpPr>
            <a:spLocks noGrp="1"/>
          </p:cNvSpPr>
          <p:nvPr>
            <p:ph type="title"/>
          </p:nvPr>
        </p:nvSpPr>
        <p:spPr>
          <a:xfrm>
            <a:off x="1661152" y="241042"/>
            <a:ext cx="4832514" cy="965718"/>
          </a:xfrm>
        </p:spPr>
        <p:txBody>
          <a:bodyPr>
            <a:normAutofit/>
          </a:bodyPr>
          <a:lstStyle/>
          <a:p>
            <a:pPr algn="l"/>
            <a:r>
              <a:rPr lang="en-US" b="1" dirty="0">
                <a:latin typeface="Bodoni MT" panose="02070603080606020203" pitchFamily="18" charset="0"/>
              </a:rPr>
              <a:t>Proposed System</a:t>
            </a:r>
            <a:endParaRPr lang="en-IN" sz="4400" b="1" dirty="0">
              <a:latin typeface="Bodoni MT" panose="02070603080606020203" pitchFamily="18" charset="0"/>
            </a:endParaRPr>
          </a:p>
        </p:txBody>
      </p:sp>
      <p:sp>
        <p:nvSpPr>
          <p:cNvPr id="4" name="TextBox 3">
            <a:extLst>
              <a:ext uri="{FF2B5EF4-FFF2-40B4-BE49-F238E27FC236}">
                <a16:creationId xmlns:a16="http://schemas.microsoft.com/office/drawing/2014/main" id="{61E233A0-AA2F-D450-689F-3E0A8047AD1E}"/>
              </a:ext>
            </a:extLst>
          </p:cNvPr>
          <p:cNvSpPr txBox="1"/>
          <p:nvPr/>
        </p:nvSpPr>
        <p:spPr>
          <a:xfrm>
            <a:off x="1810139" y="1315616"/>
            <a:ext cx="6820677" cy="4472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Bodoni MT" panose="02070603080606020203" pitchFamily="18" charset="0"/>
              </a:rPr>
              <a:t>System overview</a:t>
            </a:r>
          </a:p>
          <a:p>
            <a:pPr marL="285750" indent="-285750">
              <a:lnSpc>
                <a:spcPct val="150000"/>
              </a:lnSpc>
              <a:buFont typeface="Arial" panose="020B0604020202020204" pitchFamily="34" charset="0"/>
              <a:buChar char="•"/>
            </a:pPr>
            <a:r>
              <a:rPr lang="en-US" sz="2400" dirty="0">
                <a:latin typeface="Bodoni MT" panose="02070603080606020203" pitchFamily="18" charset="0"/>
              </a:rPr>
              <a:t>Data Acquisition</a:t>
            </a:r>
          </a:p>
          <a:p>
            <a:pPr marL="285750" indent="-285750">
              <a:lnSpc>
                <a:spcPct val="150000"/>
              </a:lnSpc>
              <a:buFont typeface="Arial" panose="020B0604020202020204" pitchFamily="34" charset="0"/>
              <a:buChar char="•"/>
            </a:pPr>
            <a:r>
              <a:rPr lang="en-US" sz="2400" dirty="0">
                <a:latin typeface="Bodoni MT" panose="02070603080606020203" pitchFamily="18" charset="0"/>
              </a:rPr>
              <a:t>Data Preprocessing</a:t>
            </a:r>
          </a:p>
          <a:p>
            <a:pPr marL="285750" indent="-285750">
              <a:lnSpc>
                <a:spcPct val="150000"/>
              </a:lnSpc>
              <a:buFont typeface="Arial" panose="020B0604020202020204" pitchFamily="34" charset="0"/>
              <a:buChar char="•"/>
            </a:pPr>
            <a:r>
              <a:rPr lang="en-US" sz="2400" dirty="0">
                <a:latin typeface="Bodoni MT" panose="02070603080606020203" pitchFamily="18" charset="0"/>
              </a:rPr>
              <a:t>Analysis for NLP Chatbots</a:t>
            </a:r>
          </a:p>
          <a:p>
            <a:pPr>
              <a:lnSpc>
                <a:spcPct val="150000"/>
              </a:lnSpc>
            </a:pPr>
            <a:r>
              <a:rPr lang="en-US" sz="2400" dirty="0">
                <a:latin typeface="Bodoni MT" panose="02070603080606020203" pitchFamily="18" charset="0"/>
              </a:rPr>
              <a:t>	 -A</a:t>
            </a:r>
            <a:r>
              <a:rPr lang="en-IN" sz="2400" dirty="0">
                <a:latin typeface="Bodoni MT" panose="02070603080606020203" pitchFamily="18" charset="0"/>
              </a:rPr>
              <a:t>ccuracy &amp; Understanding</a:t>
            </a:r>
          </a:p>
          <a:p>
            <a:pPr>
              <a:lnSpc>
                <a:spcPct val="150000"/>
              </a:lnSpc>
            </a:pPr>
            <a:r>
              <a:rPr lang="en-IN" sz="2400" dirty="0">
                <a:latin typeface="Bodoni MT" panose="02070603080606020203" pitchFamily="18" charset="0"/>
              </a:rPr>
              <a:t>	-Natural Language Generation</a:t>
            </a:r>
          </a:p>
          <a:p>
            <a:pPr marL="285750" indent="-285750">
              <a:lnSpc>
                <a:spcPct val="150000"/>
              </a:lnSpc>
              <a:buFont typeface="Arial" panose="020B0604020202020204" pitchFamily="34" charset="0"/>
              <a:buChar char="•"/>
            </a:pPr>
            <a:r>
              <a:rPr lang="en-IN" sz="2400" dirty="0">
                <a:latin typeface="Bodoni MT" panose="02070603080606020203" pitchFamily="18" charset="0"/>
              </a:rPr>
              <a:t>Insights for Recommendation for NLP Chatbot</a:t>
            </a:r>
          </a:p>
          <a:p>
            <a:pPr marL="285750" indent="-285750">
              <a:lnSpc>
                <a:spcPct val="150000"/>
              </a:lnSpc>
              <a:buFont typeface="Arial" panose="020B0604020202020204" pitchFamily="34" charset="0"/>
              <a:buChar char="•"/>
            </a:pPr>
            <a:r>
              <a:rPr lang="en-IN" sz="2400" dirty="0">
                <a:latin typeface="Bodoni MT" panose="02070603080606020203" pitchFamily="18" charset="0"/>
              </a:rPr>
              <a:t>Continues Improvement</a:t>
            </a:r>
          </a:p>
        </p:txBody>
      </p:sp>
    </p:spTree>
    <p:extLst>
      <p:ext uri="{BB962C8B-B14F-4D97-AF65-F5344CB8AC3E}">
        <p14:creationId xmlns:p14="http://schemas.microsoft.com/office/powerpoint/2010/main" val="189395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C68F1F-7578-3786-DC35-138248517FF2}"/>
              </a:ext>
            </a:extLst>
          </p:cNvPr>
          <p:cNvPicPr>
            <a:picLocks noChangeAspect="1"/>
          </p:cNvPicPr>
          <p:nvPr/>
        </p:nvPicPr>
        <p:blipFill rotWithShape="1">
          <a:blip r:embed="rId2">
            <a:extLst>
              <a:ext uri="{28A0092B-C50C-407E-A947-70E740481C1C}">
                <a14:useLocalDpi xmlns:a14="http://schemas.microsoft.com/office/drawing/2010/main" val="0"/>
              </a:ext>
            </a:extLst>
          </a:blip>
          <a:srcRect t="5244"/>
          <a:stretch/>
        </p:blipFill>
        <p:spPr>
          <a:xfrm>
            <a:off x="2263217" y="1146698"/>
            <a:ext cx="8032569" cy="4564604"/>
          </a:xfrm>
          <a:prstGeom prst="rect">
            <a:avLst/>
          </a:prstGeom>
        </p:spPr>
      </p:pic>
      <p:sp>
        <p:nvSpPr>
          <p:cNvPr id="7" name="TextBox 6">
            <a:extLst>
              <a:ext uri="{FF2B5EF4-FFF2-40B4-BE49-F238E27FC236}">
                <a16:creationId xmlns:a16="http://schemas.microsoft.com/office/drawing/2014/main" id="{653BA2E8-6D54-444F-5672-D9A688F38726}"/>
              </a:ext>
            </a:extLst>
          </p:cNvPr>
          <p:cNvSpPr txBox="1"/>
          <p:nvPr/>
        </p:nvSpPr>
        <p:spPr>
          <a:xfrm>
            <a:off x="2062065" y="202399"/>
            <a:ext cx="4217437" cy="584775"/>
          </a:xfrm>
          <a:prstGeom prst="rect">
            <a:avLst/>
          </a:prstGeom>
          <a:noFill/>
        </p:spPr>
        <p:txBody>
          <a:bodyPr wrap="square" rtlCol="0">
            <a:spAutoFit/>
          </a:bodyPr>
          <a:lstStyle/>
          <a:p>
            <a:r>
              <a:rPr lang="en-US" sz="3200" b="1" dirty="0">
                <a:latin typeface="Bodoni MT" panose="02070603080606020203" pitchFamily="18" charset="0"/>
                <a:cs typeface="Arial" panose="020B0604020202020204" pitchFamily="34" charset="0"/>
              </a:rPr>
              <a:t>Training of Data</a:t>
            </a:r>
            <a:endParaRPr lang="en-IN" sz="3200" b="1" dirty="0">
              <a:latin typeface="Bodoni MT" panose="02070603080606020203" pitchFamily="18" charset="0"/>
              <a:cs typeface="Arial" panose="020B0604020202020204" pitchFamily="34" charset="0"/>
            </a:endParaRPr>
          </a:p>
        </p:txBody>
      </p:sp>
    </p:spTree>
    <p:extLst>
      <p:ext uri="{BB962C8B-B14F-4D97-AF65-F5344CB8AC3E}">
        <p14:creationId xmlns:p14="http://schemas.microsoft.com/office/powerpoint/2010/main" val="139914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AF93-5FD6-9DCA-365D-4461A958FFFD}"/>
              </a:ext>
            </a:extLst>
          </p:cNvPr>
          <p:cNvSpPr>
            <a:spLocks noGrp="1"/>
          </p:cNvSpPr>
          <p:nvPr>
            <p:ph type="title"/>
          </p:nvPr>
        </p:nvSpPr>
        <p:spPr>
          <a:xfrm>
            <a:off x="1568289" y="171062"/>
            <a:ext cx="7454416" cy="895738"/>
          </a:xfrm>
        </p:spPr>
        <p:txBody>
          <a:bodyPr>
            <a:normAutofit/>
          </a:bodyPr>
          <a:lstStyle/>
          <a:p>
            <a:pPr algn="l"/>
            <a:r>
              <a:rPr lang="en-US" sz="4400" b="1" dirty="0">
                <a:latin typeface="Bodoni MT" panose="02070603080606020203" pitchFamily="18" charset="0"/>
              </a:rPr>
              <a:t>Testing of Data</a:t>
            </a:r>
            <a:endParaRPr lang="en-IN" sz="4400" b="1" dirty="0">
              <a:latin typeface="Bodoni MT" panose="02070603080606020203" pitchFamily="18" charset="0"/>
            </a:endParaRPr>
          </a:p>
        </p:txBody>
      </p:sp>
      <p:pic>
        <p:nvPicPr>
          <p:cNvPr id="9" name="Picture 8">
            <a:extLst>
              <a:ext uri="{FF2B5EF4-FFF2-40B4-BE49-F238E27FC236}">
                <a16:creationId xmlns:a16="http://schemas.microsoft.com/office/drawing/2014/main" id="{6256AB55-2764-FADF-9D8A-3E6D5A34A7FB}"/>
              </a:ext>
            </a:extLst>
          </p:cNvPr>
          <p:cNvPicPr>
            <a:picLocks noChangeAspect="1"/>
          </p:cNvPicPr>
          <p:nvPr/>
        </p:nvPicPr>
        <p:blipFill rotWithShape="1">
          <a:blip r:embed="rId2">
            <a:extLst>
              <a:ext uri="{28A0092B-C50C-407E-A947-70E740481C1C}">
                <a14:useLocalDpi xmlns:a14="http://schemas.microsoft.com/office/drawing/2010/main" val="0"/>
              </a:ext>
            </a:extLst>
          </a:blip>
          <a:srcRect t="6741"/>
          <a:stretch/>
        </p:blipFill>
        <p:spPr>
          <a:xfrm>
            <a:off x="1894116" y="1502226"/>
            <a:ext cx="8980424" cy="3984174"/>
          </a:xfrm>
          <a:prstGeom prst="rect">
            <a:avLst/>
          </a:prstGeom>
        </p:spPr>
      </p:pic>
    </p:spTree>
    <p:extLst>
      <p:ext uri="{BB962C8B-B14F-4D97-AF65-F5344CB8AC3E}">
        <p14:creationId xmlns:p14="http://schemas.microsoft.com/office/powerpoint/2010/main" val="222043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DAAB-1E63-4A30-2422-A6C2378A0FE5}"/>
              </a:ext>
            </a:extLst>
          </p:cNvPr>
          <p:cNvSpPr>
            <a:spLocks noGrp="1"/>
          </p:cNvSpPr>
          <p:nvPr>
            <p:ph type="title"/>
          </p:nvPr>
        </p:nvSpPr>
        <p:spPr>
          <a:xfrm>
            <a:off x="1788506" y="2461730"/>
            <a:ext cx="9949403" cy="3491202"/>
          </a:xfrm>
        </p:spPr>
        <p:txBody>
          <a:bodyPr>
            <a:normAutofit fontScale="90000"/>
          </a:bodyPr>
          <a:lstStyle/>
          <a:p>
            <a:pPr algn="l"/>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A3DA5DCB-DE25-39F0-E3AD-A0AA8EDA7B6B}"/>
              </a:ext>
            </a:extLst>
          </p:cNvPr>
          <p:cNvSpPr txBox="1"/>
          <p:nvPr/>
        </p:nvSpPr>
        <p:spPr>
          <a:xfrm>
            <a:off x="1788506" y="298573"/>
            <a:ext cx="8955680" cy="5816977"/>
          </a:xfrm>
          <a:prstGeom prst="rect">
            <a:avLst/>
          </a:prstGeom>
          <a:noFill/>
        </p:spPr>
        <p:txBody>
          <a:bodyPr wrap="square" rtlCol="0">
            <a:spAutoFit/>
          </a:bodyPr>
          <a:lstStyle/>
          <a:p>
            <a:pPr algn="just"/>
            <a:r>
              <a:rPr lang="en-IN" sz="3600" b="1" dirty="0">
                <a:latin typeface="Bodoni MT" panose="02070603080606020203" pitchFamily="18" charset="0"/>
                <a:cs typeface="Times New Roman" panose="02020603050405020304" pitchFamily="18" charset="0"/>
              </a:rPr>
              <a:t>Problem Statement:</a:t>
            </a:r>
          </a:p>
          <a:p>
            <a:pPr algn="just"/>
            <a:endParaRPr lang="en-IN" sz="2500" b="1" dirty="0">
              <a:latin typeface="Bodoni MT" panose="02070603080606020203" pitchFamily="18" charset="0"/>
              <a:cs typeface="Times New Roman" panose="02020603050405020304" pitchFamily="18" charset="0"/>
            </a:endParaRPr>
          </a:p>
          <a:p>
            <a:pPr marL="457200" indent="-457200" algn="just">
              <a:lnSpc>
                <a:spcPct val="150000"/>
              </a:lnSpc>
              <a:buFont typeface="+mj-lt"/>
              <a:buAutoNum type="arabicPeriod"/>
            </a:pPr>
            <a:r>
              <a:rPr lang="en-IN" sz="2400" dirty="0">
                <a:latin typeface="Bodoni MT" panose="02070603080606020203" pitchFamily="18" charset="0"/>
                <a:cs typeface="Times New Roman" panose="02020603050405020304" pitchFamily="18" charset="0"/>
              </a:rPr>
              <a:t>Message Interpreting - Machine understanding the intention of user</a:t>
            </a:r>
          </a:p>
          <a:p>
            <a:pPr marL="457200" indent="-457200" algn="just">
              <a:lnSpc>
                <a:spcPct val="150000"/>
              </a:lnSpc>
              <a:buFont typeface="+mj-lt"/>
              <a:buAutoNum type="arabicPeriod"/>
            </a:pPr>
            <a:r>
              <a:rPr lang="en-IN" sz="2400" dirty="0">
                <a:latin typeface="Bodoni MT" panose="02070603080606020203" pitchFamily="18" charset="0"/>
                <a:cs typeface="Times New Roman" panose="02020603050405020304" pitchFamily="18" charset="0"/>
              </a:rPr>
              <a:t>Machine to Human Transition – Communication gap between Machine and Human</a:t>
            </a:r>
          </a:p>
          <a:p>
            <a:pPr marL="457200" indent="-457200" algn="just">
              <a:lnSpc>
                <a:spcPct val="150000"/>
              </a:lnSpc>
              <a:buFont typeface="+mj-lt"/>
              <a:buAutoNum type="arabicPeriod"/>
            </a:pPr>
            <a:r>
              <a:rPr lang="en-IN" sz="2400" dirty="0">
                <a:latin typeface="Bodoni MT" panose="02070603080606020203" pitchFamily="18" charset="0"/>
                <a:cs typeface="Times New Roman" panose="02020603050405020304" pitchFamily="18" charset="0"/>
              </a:rPr>
              <a:t>Data Gathering - As user requirement like organization, Company</a:t>
            </a:r>
          </a:p>
          <a:p>
            <a:pPr marL="457200" indent="-457200" algn="just">
              <a:lnSpc>
                <a:spcPct val="150000"/>
              </a:lnSpc>
              <a:buFont typeface="+mj-lt"/>
              <a:buAutoNum type="arabicPeriod"/>
            </a:pPr>
            <a:r>
              <a:rPr lang="en-IN" sz="2400" dirty="0">
                <a:latin typeface="Bodoni MT" panose="02070603080606020203" pitchFamily="18" charset="0"/>
                <a:cs typeface="Times New Roman" panose="02020603050405020304" pitchFamily="18" charset="0"/>
              </a:rPr>
              <a:t>Natural Language Processing (NLP) – Customizations and Adjustments with respect to NLP</a:t>
            </a:r>
          </a:p>
          <a:p>
            <a:pPr algn="just"/>
            <a:endParaRPr lang="en-IN" sz="2300" dirty="0">
              <a:latin typeface="Bodoni MT" panose="02070603080606020203" pitchFamily="18" charset="0"/>
              <a:cs typeface="Times New Roman" panose="02020603050405020304" pitchFamily="18" charset="0"/>
            </a:endParaRPr>
          </a:p>
        </p:txBody>
      </p:sp>
    </p:spTree>
    <p:extLst>
      <p:ext uri="{BB962C8B-B14F-4D97-AF65-F5344CB8AC3E}">
        <p14:creationId xmlns:p14="http://schemas.microsoft.com/office/powerpoint/2010/main" val="4126402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445</TotalTime>
  <Words>977</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Badoni mt</vt:lpstr>
      <vt:lpstr>Bodoni MT</vt:lpstr>
      <vt:lpstr>Corbel</vt:lpstr>
      <vt:lpstr>Symbol</vt:lpstr>
      <vt:lpstr>Times New Roman</vt:lpstr>
      <vt:lpstr>Parallax</vt:lpstr>
      <vt:lpstr>Chatbot for FAQ using NLP  with ML</vt:lpstr>
      <vt:lpstr>PowerPoint Presentation</vt:lpstr>
      <vt:lpstr>Abstract:   The “Chatbot for FAQ using NLP with ML” project aims to have always been queries of people regarding various topics to which answers are provided manually by people. In order to make this process fast the FAQs can be answer using the latest AI Technologies where answers can be automatically generated according to the questions.   Also, for every question asked it can be stored and the list of questions can be increased to provide better mapping of question and answers. This process can reduce lot of work pressure for both the consumer and the government. Also providing quick responses and suggestions can help in the better Economical market growth. </vt:lpstr>
      <vt:lpstr>PowerPoint Presentation</vt:lpstr>
      <vt:lpstr>PowerPoint Presentation</vt:lpstr>
      <vt:lpstr>Proposed System</vt:lpstr>
      <vt:lpstr>PowerPoint Presentation</vt:lpstr>
      <vt:lpstr>Testing of Data</vt:lpstr>
      <vt:lpstr>     </vt:lpstr>
      <vt:lpstr>PowerPoint Presentation</vt:lpstr>
      <vt:lpstr>System Implementation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Zaid Nandaniwala</dc:creator>
  <cp:lastModifiedBy>aakashsakhare57@gmail.com</cp:lastModifiedBy>
  <cp:revision>30</cp:revision>
  <dcterms:created xsi:type="dcterms:W3CDTF">2023-06-08T05:09:33Z</dcterms:created>
  <dcterms:modified xsi:type="dcterms:W3CDTF">2023-06-16T07:08:09Z</dcterms:modified>
</cp:coreProperties>
</file>