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"/>
  </p:notesMasterIdLst>
  <p:handoutMasterIdLst>
    <p:handoutMasterId r:id="rId3"/>
  </p:handoutMasterIdLst>
  <p:sldSz cx="12192000" cy="6858000"/>
  <p:notesSz cx="7023100" cy="9309100"/>
  <p:custDataLst>
    <p:tags r:id="rId4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105" d="100"/>
          <a:sy n="105" d="100"/>
        </p:scale>
        <p:origin x="5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8/22/2019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D5FCE6-7710-4CD3-A24F-FEEE432BC9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A7DBEC-B6C2-4AE4-8379-58879D525835}"/>
              </a:ext>
            </a:extLst>
          </p:cNvPr>
          <p:cNvSpPr txBox="1">
            <a:spLocks/>
          </p:cNvSpPr>
          <p:nvPr userDrawn="1"/>
        </p:nvSpPr>
        <p:spPr>
          <a:xfrm>
            <a:off x="609600" y="1723223"/>
            <a:ext cx="8294384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06199" rtl="0" eaLnBrk="1" latinLnBrk="0" hangingPunct="1">
              <a:lnSpc>
                <a:spcPct val="80000"/>
              </a:lnSpc>
              <a:spcBef>
                <a:spcPts val="0"/>
              </a:spcBef>
              <a:buNone/>
              <a:tabLst>
                <a:tab pos="214313" algn="l"/>
              </a:tabLst>
              <a:defRPr sz="5400" b="1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>
                <a:solidFill>
                  <a:schemeClr val="tx2"/>
                </a:solidFill>
                <a:latin typeface="Georgia" panose="02040502050405020303" pitchFamily="18" charset="0"/>
              </a:rPr>
              <a:t>When Selecting a Midscale Meal For a Meal (% rating very important)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82ECA9B-A9A8-4C7C-BCAB-1366285825F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78426006"/>
              </p:ext>
            </p:extLst>
          </p:nvPr>
        </p:nvGraphicFramePr>
        <p:xfrm>
          <a:off x="4350139" y="2457541"/>
          <a:ext cx="7333860" cy="3430254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653639">
                  <a:extLst>
                    <a:ext uri="{9D8B030D-6E8A-4147-A177-3AD203B41FA5}">
                      <a16:colId xmlns:a16="http://schemas.microsoft.com/office/drawing/2014/main" val="2297981553"/>
                    </a:ext>
                  </a:extLst>
                </a:gridCol>
                <a:gridCol w="4889522">
                  <a:extLst>
                    <a:ext uri="{9D8B030D-6E8A-4147-A177-3AD203B41FA5}">
                      <a16:colId xmlns:a16="http://schemas.microsoft.com/office/drawing/2014/main" val="546539303"/>
                    </a:ext>
                  </a:extLst>
                </a:gridCol>
                <a:gridCol w="1790699">
                  <a:extLst>
                    <a:ext uri="{9D8B030D-6E8A-4147-A177-3AD203B41FA5}">
                      <a16:colId xmlns:a16="http://schemas.microsoft.com/office/drawing/2014/main" val="892820396"/>
                    </a:ext>
                  </a:extLst>
                </a:gridCol>
              </a:tblGrid>
              <a:tr h="57170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Food taste &amp; flavor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Georgia" panose="02040502050405020303" pitchFamily="18" charset="0"/>
                        </a:rPr>
                        <a:t>59.7%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168096"/>
                  </a:ext>
                </a:extLst>
              </a:tr>
              <a:tr h="57170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Food quality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Georgia" panose="02040502050405020303" pitchFamily="18" charset="0"/>
                        </a:rPr>
                        <a:t>59.0%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799525"/>
                  </a:ext>
                </a:extLst>
              </a:tr>
              <a:tr h="57170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Dishware/glassware/silverware is clean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Georgia" panose="02040502050405020303" pitchFamily="18" charset="0"/>
                        </a:rPr>
                        <a:t>59.0%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139275"/>
                  </a:ext>
                </a:extLst>
              </a:tr>
              <a:tr h="57170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Clean restaurant interior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Georgia" panose="02040502050405020303" pitchFamily="18" charset="0"/>
                        </a:rPr>
                        <a:t>56.5%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734488"/>
                  </a:ext>
                </a:extLst>
              </a:tr>
              <a:tr h="57170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Clean kitchen or food prep area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Georgia" panose="02040502050405020303" pitchFamily="18" charset="0"/>
                        </a:rPr>
                        <a:t>52.2%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259084"/>
                  </a:ext>
                </a:extLst>
              </a:tr>
              <a:tr h="57170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Order 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accent2"/>
                          </a:solidFill>
                          <a:latin typeface="Georgia" panose="02040502050405020303" pitchFamily="18" charset="0"/>
                        </a:rPr>
                        <a:t>51.6%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848968"/>
                  </a:ext>
                </a:extLst>
              </a:tr>
            </a:tbl>
          </a:graphicData>
        </a:graphic>
      </p:graphicFrame>
      <p:sp>
        <p:nvSpPr>
          <p:cNvPr id="10" name="Footer Placeholder 15">
            <a:extLst>
              <a:ext uri="{FF2B5EF4-FFF2-40B4-BE49-F238E27FC236}">
                <a16:creationId xmlns:a16="http://schemas.microsoft.com/office/drawing/2014/main" id="{139F8F67-CE79-4BB3-ABD7-9551C85D0EF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 varies, approximately 2,350 midscale consumers per attribute (Q4 – Q3‘17)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25E6F3-AD44-4912-9335-D1F8294B57FD}"/>
              </a:ext>
            </a:extLst>
          </p:cNvPr>
          <p:cNvSpPr txBox="1"/>
          <p:nvPr userDrawn="1"/>
        </p:nvSpPr>
        <p:spPr>
          <a:xfrm>
            <a:off x="497367" y="68318"/>
            <a:ext cx="5786071" cy="166199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5400" b="1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Most Important </a:t>
            </a:r>
          </a:p>
          <a:p>
            <a:pPr algn="l"/>
            <a:r>
              <a:rPr lang="en-US" sz="5400" b="1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Visit Factors</a:t>
            </a:r>
          </a:p>
        </p:txBody>
      </p:sp>
    </p:spTree>
    <p:extLst>
      <p:ext uri="{BB962C8B-B14F-4D97-AF65-F5344CB8AC3E}">
        <p14:creationId xmlns:p14="http://schemas.microsoft.com/office/powerpoint/2010/main" val="124841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endParaRPr lang="en-US" sz="9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2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22" r:id="rId9"/>
    <p:sldLayoutId id="2147483710" r:id="rId10"/>
    <p:sldLayoutId id="2147483711" r:id="rId11"/>
    <p:sldLayoutId id="2147483712" r:id="rId12"/>
    <p:sldLayoutId id="2147483706" r:id="rId13"/>
    <p:sldLayoutId id="2147483714" r:id="rId14"/>
    <p:sldLayoutId id="2147483721" r:id="rId15"/>
    <p:sldLayoutId id="2147483715" r:id="rId16"/>
    <p:sldLayoutId id="2147483716" r:id="rId17"/>
    <p:sldLayoutId id="2147483718" r:id="rId18"/>
    <p:sldLayoutId id="2147483719" r:id="rId19"/>
    <p:sldLayoutId id="2147483720" r:id="rId20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40517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AppleSymbols</vt:lpstr>
      <vt:lpstr>Arial</vt:lpstr>
      <vt:lpstr>Arial Black</vt:lpstr>
      <vt:lpstr>Calibri</vt:lpstr>
      <vt:lpstr>Georgia</vt:lpstr>
      <vt:lpstr>Helvetica</vt:lpstr>
      <vt:lpstr>1_Corporate Report Template 05-2014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Dilip Sripuram</cp:lastModifiedBy>
  <cp:revision>1246</cp:revision>
  <cp:lastPrinted>2017-02-24T19:48:09Z</cp:lastPrinted>
  <dcterms:created xsi:type="dcterms:W3CDTF">2014-06-24T14:01:10Z</dcterms:created>
  <dcterms:modified xsi:type="dcterms:W3CDTF">2019-08-22T19:11:30Z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