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aleway SemiBold"/>
      <p:regular r:id="rId21"/>
      <p:bold r:id="rId22"/>
      <p:italic r:id="rId23"/>
      <p:boldItalic r:id="rId24"/>
    </p:embeddedFont>
    <p:embeddedFont>
      <p:font typeface="Raleway ExtraBold"/>
      <p:bold r:id="rId25"/>
      <p:boldItalic r:id="rId26"/>
    </p:embeddedFont>
    <p:embeddedFont>
      <p:font typeface="Lato"/>
      <p:regular r:id="rId27"/>
      <p:bold r:id="rId28"/>
      <p:italic r:id="rId29"/>
      <p:boldItalic r:id="rId30"/>
    </p:embeddedFont>
    <p:embeddedFont>
      <p:font typeface="Raleway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SemiBold-bold.fntdata"/><Relationship Id="rId21" Type="http://schemas.openxmlformats.org/officeDocument/2006/relationships/font" Target="fonts/RalewaySemiBold-regular.fntdata"/><Relationship Id="rId24" Type="http://schemas.openxmlformats.org/officeDocument/2006/relationships/font" Target="fonts/RalewaySemiBold-boldItalic.fntdata"/><Relationship Id="rId23" Type="http://schemas.openxmlformats.org/officeDocument/2006/relationships/font" Target="fonts/Raleway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ExtraBold-boldItalic.fntdata"/><Relationship Id="rId25" Type="http://schemas.openxmlformats.org/officeDocument/2006/relationships/font" Target="fonts/RalewayExtraBold-bold.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Medium-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RalewayMedium-italic.fntdata"/><Relationship Id="rId10" Type="http://schemas.openxmlformats.org/officeDocument/2006/relationships/slide" Target="slides/slide5.xml"/><Relationship Id="rId32" Type="http://schemas.openxmlformats.org/officeDocument/2006/relationships/font" Target="fonts/Raleway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aleway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a4bd0a821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a4bd0a82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a4bd0a821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a4bd0a821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4bd0a821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4bd0a821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a4bd0a821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a4bd0a821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a4bd0a821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a4bd0a821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a4bd0a821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a4bd0a82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a4bd0a82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a4bd0a82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d8766cbd5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d8766cbd5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d8766cbd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d8766cbd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4bd0a821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4bd0a821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GB" sz="2100">
                <a:solidFill>
                  <a:srgbClr val="0D0D0D"/>
                </a:solidFill>
                <a:highlight>
                  <a:srgbClr val="FFFFFF"/>
                </a:highlight>
              </a:rPr>
              <a:t>Mapping Data Flow with Azure Data Factory Activities using ADF Pipeline</a:t>
            </a:r>
            <a:endParaRPr sz="2100">
              <a:solidFill>
                <a:srgbClr val="0D0D0D"/>
              </a:solidFill>
              <a:highlight>
                <a:srgbClr val="FFFFFF"/>
              </a:highlight>
            </a:endParaRPr>
          </a:p>
          <a:p>
            <a:pPr indent="0" lvl="0" marL="0" rtl="0" algn="l">
              <a:spcBef>
                <a:spcPts val="1200"/>
              </a:spcBef>
              <a:spcAft>
                <a:spcPts val="0"/>
              </a:spcAft>
              <a:buNone/>
            </a:pPr>
            <a:r>
              <a:t/>
            </a:r>
            <a:endParaRPr sz="3000">
              <a:solidFill>
                <a:srgbClr val="000000"/>
              </a:solidFill>
            </a:endParaRPr>
          </a:p>
        </p:txBody>
      </p:sp>
      <p:sp>
        <p:nvSpPr>
          <p:cNvPr id="87" name="Google Shape;87;p13"/>
          <p:cNvSpPr txBox="1"/>
          <p:nvPr>
            <p:ph idx="1" type="subTitle"/>
          </p:nvPr>
        </p:nvSpPr>
        <p:spPr>
          <a:xfrm>
            <a:off x="5852500" y="4114800"/>
            <a:ext cx="3197100" cy="815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a:t>
            </a:r>
            <a:r>
              <a:rPr b="1" lang="en-GB" sz="1700">
                <a:latin typeface="Times New Roman"/>
                <a:ea typeface="Times New Roman"/>
                <a:cs typeface="Times New Roman"/>
                <a:sym typeface="Times New Roman"/>
              </a:rPr>
              <a:t>Kanak Agrawal </a:t>
            </a:r>
            <a:endParaRPr b="1" sz="1700">
              <a:latin typeface="Times New Roman"/>
              <a:ea typeface="Times New Roman"/>
              <a:cs typeface="Times New Roman"/>
              <a:sym typeface="Times New Roman"/>
            </a:endParaRPr>
          </a:p>
          <a:p>
            <a:pPr indent="0" lvl="0" marL="0" rtl="0" algn="r">
              <a:spcBef>
                <a:spcPts val="0"/>
              </a:spcBef>
              <a:spcAft>
                <a:spcPts val="0"/>
              </a:spcAft>
              <a:buNone/>
            </a:pPr>
            <a:r>
              <a:rPr b="1" lang="en-GB" sz="1700">
                <a:latin typeface="Times New Roman"/>
                <a:ea typeface="Times New Roman"/>
                <a:cs typeface="Times New Roman"/>
                <a:sym typeface="Times New Roman"/>
              </a:rPr>
              <a:t>-Akash </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a:t>
            </a:r>
            <a:endParaRPr/>
          </a:p>
        </p:txBody>
      </p:sp>
      <p:sp>
        <p:nvSpPr>
          <p:cNvPr id="149" name="Google Shape;149;p22"/>
          <p:cNvSpPr txBox="1"/>
          <p:nvPr>
            <p:ph idx="1" type="body"/>
          </p:nvPr>
        </p:nvSpPr>
        <p:spPr>
          <a:xfrm>
            <a:off x="729450" y="1331000"/>
            <a:ext cx="7210800" cy="370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i="1" lang="en-GB"/>
              <a:t>This the final output of the project and Mapping of Data Flow</a:t>
            </a:r>
            <a:endParaRPr b="1" i="1"/>
          </a:p>
        </p:txBody>
      </p:sp>
      <p:pic>
        <p:nvPicPr>
          <p:cNvPr id="150" name="Google Shape;150;p22"/>
          <p:cNvPicPr preferRelativeResize="0"/>
          <p:nvPr/>
        </p:nvPicPr>
        <p:blipFill>
          <a:blip r:embed="rId3">
            <a:alphaModFix/>
          </a:blip>
          <a:stretch>
            <a:fillRect/>
          </a:stretch>
        </p:blipFill>
        <p:spPr>
          <a:xfrm>
            <a:off x="1193350" y="1331000"/>
            <a:ext cx="6431649" cy="326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56" name="Google Shape;156;p23"/>
          <p:cNvSpPr txBox="1"/>
          <p:nvPr>
            <p:ph idx="1" type="body"/>
          </p:nvPr>
        </p:nvSpPr>
        <p:spPr>
          <a:xfrm>
            <a:off x="794700" y="1578650"/>
            <a:ext cx="7341300" cy="272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solidFill>
                  <a:srgbClr val="0D0D0D"/>
                </a:solidFill>
                <a:highlight>
                  <a:srgbClr val="FFFFFF"/>
                </a:highlight>
                <a:latin typeface="Times New Roman"/>
                <a:ea typeface="Times New Roman"/>
                <a:cs typeface="Times New Roman"/>
                <a:sym typeface="Times New Roman"/>
              </a:rPr>
              <a:t>By leveraging Mapping Data Flow with Azure Data Factory activities, organizations can streamline their data transformation workflows, improve productivity, and accelerate insights delivery from raw data to actionable insights. This project provides a comprehensive overview of how Mapping Data Flow can be utilized within Azure Data Factory pipelines to achieve efficient data processing and transformation tasks in a cloud-based environment.</a:t>
            </a:r>
            <a:endParaRPr sz="1500">
              <a:solidFill>
                <a:srgbClr val="0D0D0D"/>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00250" y="579200"/>
            <a:ext cx="7872300" cy="6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 </a:t>
            </a:r>
            <a:endParaRPr/>
          </a:p>
        </p:txBody>
      </p:sp>
      <p:sp>
        <p:nvSpPr>
          <p:cNvPr id="93" name="Google Shape;93;p14"/>
          <p:cNvSpPr txBox="1"/>
          <p:nvPr>
            <p:ph idx="1" type="body"/>
          </p:nvPr>
        </p:nvSpPr>
        <p:spPr>
          <a:xfrm>
            <a:off x="675075" y="1441200"/>
            <a:ext cx="8026500" cy="34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Project Overview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Project Objective</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Workflow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Architectural Diagram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Technologies and Tools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Task Performed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Result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GB" sz="1500">
                <a:latin typeface="Times New Roman"/>
                <a:ea typeface="Times New Roman"/>
                <a:cs typeface="Times New Roman"/>
                <a:sym typeface="Times New Roman"/>
              </a:rPr>
              <a:t>Conclusion</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683850" y="2886000"/>
            <a:ext cx="7776300" cy="17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accent1"/>
                </a:solidFill>
                <a:latin typeface="Times New Roman"/>
                <a:ea typeface="Times New Roman"/>
                <a:cs typeface="Times New Roman"/>
                <a:sym typeface="Times New Roman"/>
              </a:rPr>
              <a:t>This project aims to illustrate the effectiveness of Mapping Data Flow in Azure Data Factory pipelines for streamlined data transformation. It showcases the design, development, and deployment of transformation processes using a visual interface, demonstrating orchestration within ADF pipelines.</a:t>
            </a:r>
            <a:endParaRPr sz="1500">
              <a:solidFill>
                <a:schemeClr val="accent1"/>
              </a:solidFill>
              <a:latin typeface="Times New Roman"/>
              <a:ea typeface="Times New Roman"/>
              <a:cs typeface="Times New Roman"/>
              <a:sym typeface="Times New Roman"/>
            </a:endParaRPr>
          </a:p>
        </p:txBody>
      </p:sp>
      <p:sp>
        <p:nvSpPr>
          <p:cNvPr id="99" name="Google Shape;99;p15"/>
          <p:cNvSpPr txBox="1"/>
          <p:nvPr>
            <p:ph type="title"/>
          </p:nvPr>
        </p:nvSpPr>
        <p:spPr>
          <a:xfrm>
            <a:off x="66420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 </a:t>
            </a:r>
            <a:endParaRPr/>
          </a:p>
        </p:txBody>
      </p:sp>
      <p:sp>
        <p:nvSpPr>
          <p:cNvPr id="100" name="Google Shape;100;p15"/>
          <p:cNvSpPr txBox="1"/>
          <p:nvPr>
            <p:ph idx="1" type="body"/>
          </p:nvPr>
        </p:nvSpPr>
        <p:spPr>
          <a:xfrm>
            <a:off x="664200" y="1361175"/>
            <a:ext cx="80916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0D0D0D"/>
                </a:solidFill>
                <a:highlight>
                  <a:srgbClr val="FFFFFF"/>
                </a:highlight>
                <a:latin typeface="Times New Roman"/>
                <a:ea typeface="Times New Roman"/>
                <a:cs typeface="Times New Roman"/>
                <a:sym typeface="Times New Roman"/>
              </a:rPr>
              <a:t>Mapping Data Flow with Azure Data Factory Activities using ADF Pipeline</a:t>
            </a:r>
            <a:endParaRPr sz="1700">
              <a:latin typeface="Times New Roman"/>
              <a:ea typeface="Times New Roman"/>
              <a:cs typeface="Times New Roman"/>
              <a:sym typeface="Times New Roman"/>
            </a:endParaRPr>
          </a:p>
        </p:txBody>
      </p:sp>
      <p:sp>
        <p:nvSpPr>
          <p:cNvPr id="101" name="Google Shape;101;p15"/>
          <p:cNvSpPr txBox="1"/>
          <p:nvPr/>
        </p:nvSpPr>
        <p:spPr>
          <a:xfrm>
            <a:off x="681150" y="2211675"/>
            <a:ext cx="8057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accent1"/>
                </a:solidFill>
                <a:latin typeface="Raleway ExtraBold"/>
                <a:ea typeface="Raleway ExtraBold"/>
                <a:cs typeface="Raleway ExtraBold"/>
                <a:sym typeface="Raleway ExtraBold"/>
              </a:rPr>
              <a:t>Project Objective </a:t>
            </a:r>
            <a:endParaRPr sz="2400">
              <a:solidFill>
                <a:schemeClr val="accent1"/>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6420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664200" y="1382925"/>
            <a:ext cx="7688700" cy="315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Ingestion</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Preparation</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Transformation</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Loading</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Validation </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Monitoring and Management</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Schedule Execution and Validation</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Error Handling and Recovery</a:t>
            </a:r>
            <a:endParaRPr sz="1800">
              <a:latin typeface="Raleway Medium"/>
              <a:ea typeface="Raleway Medium"/>
              <a:cs typeface="Raleway Medium"/>
              <a:sym typeface="Raleway Medium"/>
            </a:endParaRPr>
          </a:p>
          <a:p>
            <a:pPr indent="-342900" lvl="0" marL="457200" rtl="0" algn="l">
              <a:spcBef>
                <a:spcPts val="0"/>
              </a:spcBef>
              <a:spcAft>
                <a:spcPts val="0"/>
              </a:spcAft>
              <a:buSzPts val="1800"/>
              <a:buFont typeface="Raleway Medium"/>
              <a:buChar char="●"/>
            </a:pPr>
            <a:r>
              <a:rPr lang="en-GB" sz="1800">
                <a:latin typeface="Raleway Medium"/>
                <a:ea typeface="Raleway Medium"/>
                <a:cs typeface="Raleway Medium"/>
                <a:sym typeface="Raleway Medium"/>
              </a:rPr>
              <a:t>Data Retention and Archiving</a:t>
            </a:r>
            <a:endParaRPr sz="1800">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53325"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a:t>
            </a:r>
            <a:endParaRPr/>
          </a:p>
        </p:txBody>
      </p:sp>
      <p:sp>
        <p:nvSpPr>
          <p:cNvPr id="113" name="Google Shape;113;p17"/>
          <p:cNvSpPr txBox="1"/>
          <p:nvPr>
            <p:ph idx="1" type="body"/>
          </p:nvPr>
        </p:nvSpPr>
        <p:spPr>
          <a:xfrm>
            <a:off x="404525" y="1354200"/>
            <a:ext cx="7872900" cy="368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ctr">
              <a:spcBef>
                <a:spcPts val="1200"/>
              </a:spcBef>
              <a:spcAft>
                <a:spcPts val="1200"/>
              </a:spcAft>
              <a:buNone/>
            </a:pPr>
            <a:r>
              <a:rPr i="1" lang="en-GB"/>
              <a:t>Fig 1 Shows the Mapping of Data Flow </a:t>
            </a:r>
            <a:endParaRPr i="1"/>
          </a:p>
        </p:txBody>
      </p:sp>
      <p:pic>
        <p:nvPicPr>
          <p:cNvPr id="114" name="Google Shape;114;p17"/>
          <p:cNvPicPr preferRelativeResize="0"/>
          <p:nvPr/>
        </p:nvPicPr>
        <p:blipFill>
          <a:blip r:embed="rId3">
            <a:alphaModFix/>
          </a:blip>
          <a:stretch>
            <a:fillRect/>
          </a:stretch>
        </p:blipFill>
        <p:spPr>
          <a:xfrm>
            <a:off x="740375" y="1354200"/>
            <a:ext cx="6982550" cy="330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Technologies and Tools used </a:t>
            </a:r>
            <a:endParaRPr/>
          </a:p>
        </p:txBody>
      </p:sp>
      <p:sp>
        <p:nvSpPr>
          <p:cNvPr id="120" name="Google Shape;120;p18"/>
          <p:cNvSpPr txBox="1"/>
          <p:nvPr>
            <p:ph idx="1" type="body"/>
          </p:nvPr>
        </p:nvSpPr>
        <p:spPr>
          <a:xfrm>
            <a:off x="729450" y="1505000"/>
            <a:ext cx="7852500" cy="3425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200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Azure Data Factory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Blob Storage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Data Lake Gen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Azure SQL Database </a:t>
            </a:r>
            <a:endParaRPr sz="1500">
              <a:latin typeface="Times New Roman"/>
              <a:ea typeface="Times New Roman"/>
              <a:cs typeface="Times New Roman"/>
              <a:sym typeface="Times New Roman"/>
            </a:endParaRPr>
          </a:p>
        </p:txBody>
      </p:sp>
      <p:pic>
        <p:nvPicPr>
          <p:cNvPr id="121" name="Google Shape;121;p18"/>
          <p:cNvPicPr preferRelativeResize="0"/>
          <p:nvPr/>
        </p:nvPicPr>
        <p:blipFill>
          <a:blip r:embed="rId3">
            <a:alphaModFix/>
          </a:blip>
          <a:stretch>
            <a:fillRect/>
          </a:stretch>
        </p:blipFill>
        <p:spPr>
          <a:xfrm>
            <a:off x="4235775" y="3484098"/>
            <a:ext cx="1290525" cy="1059500"/>
          </a:xfrm>
          <a:prstGeom prst="rect">
            <a:avLst/>
          </a:prstGeom>
          <a:noFill/>
          <a:ln>
            <a:noFill/>
          </a:ln>
        </p:spPr>
      </p:pic>
      <p:pic>
        <p:nvPicPr>
          <p:cNvPr id="122" name="Google Shape;122;p18"/>
          <p:cNvPicPr preferRelativeResize="0"/>
          <p:nvPr/>
        </p:nvPicPr>
        <p:blipFill>
          <a:blip r:embed="rId4">
            <a:alphaModFix/>
          </a:blip>
          <a:stretch>
            <a:fillRect/>
          </a:stretch>
        </p:blipFill>
        <p:spPr>
          <a:xfrm>
            <a:off x="6207350" y="3345737"/>
            <a:ext cx="1232775" cy="1336225"/>
          </a:xfrm>
          <a:prstGeom prst="rect">
            <a:avLst/>
          </a:prstGeom>
          <a:noFill/>
          <a:ln>
            <a:noFill/>
          </a:ln>
        </p:spPr>
      </p:pic>
      <p:pic>
        <p:nvPicPr>
          <p:cNvPr id="123" name="Google Shape;123;p18"/>
          <p:cNvPicPr preferRelativeResize="0"/>
          <p:nvPr/>
        </p:nvPicPr>
        <p:blipFill>
          <a:blip r:embed="rId5">
            <a:alphaModFix/>
          </a:blip>
          <a:stretch>
            <a:fillRect/>
          </a:stretch>
        </p:blipFill>
        <p:spPr>
          <a:xfrm>
            <a:off x="4264649" y="1554875"/>
            <a:ext cx="1232775" cy="1368805"/>
          </a:xfrm>
          <a:prstGeom prst="rect">
            <a:avLst/>
          </a:prstGeom>
          <a:noFill/>
          <a:ln>
            <a:noFill/>
          </a:ln>
        </p:spPr>
      </p:pic>
      <p:pic>
        <p:nvPicPr>
          <p:cNvPr id="124" name="Google Shape;124;p18"/>
          <p:cNvPicPr preferRelativeResize="0"/>
          <p:nvPr/>
        </p:nvPicPr>
        <p:blipFill>
          <a:blip r:embed="rId6">
            <a:alphaModFix/>
          </a:blip>
          <a:stretch>
            <a:fillRect/>
          </a:stretch>
        </p:blipFill>
        <p:spPr>
          <a:xfrm>
            <a:off x="6149600" y="1590388"/>
            <a:ext cx="1290525" cy="13011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55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Tasks Performed</a:t>
            </a:r>
            <a:endParaRPr/>
          </a:p>
        </p:txBody>
      </p:sp>
      <p:sp>
        <p:nvSpPr>
          <p:cNvPr id="130" name="Google Shape;130;p19"/>
          <p:cNvSpPr txBox="1"/>
          <p:nvPr>
            <p:ph idx="1" type="body"/>
          </p:nvPr>
        </p:nvSpPr>
        <p:spPr>
          <a:xfrm>
            <a:off x="727650" y="1459050"/>
            <a:ext cx="7688700" cy="264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Project Setup</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Data </a:t>
            </a:r>
            <a:r>
              <a:rPr lang="en-GB" sz="1800">
                <a:latin typeface="Raleway SemiBold"/>
                <a:ea typeface="Raleway SemiBold"/>
                <a:cs typeface="Raleway SemiBold"/>
                <a:sym typeface="Raleway SemiBold"/>
              </a:rPr>
              <a:t>source</a:t>
            </a:r>
            <a:r>
              <a:rPr lang="en-GB" sz="1800">
                <a:latin typeface="Raleway SemiBold"/>
                <a:ea typeface="Raleway SemiBold"/>
                <a:cs typeface="Raleway SemiBold"/>
                <a:sym typeface="Raleway SemiBold"/>
              </a:rPr>
              <a:t> identification</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Data Preparation</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Data Transforming Logic Design</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Azure Data Factory Pipeline Creation</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Data Ingestion</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GB" sz="1800">
                <a:latin typeface="Raleway SemiBold"/>
                <a:ea typeface="Raleway SemiBold"/>
                <a:cs typeface="Raleway SemiBold"/>
                <a:sym typeface="Raleway SemiBold"/>
              </a:rPr>
              <a:t>Data Transformation</a:t>
            </a:r>
            <a:endParaRPr sz="1800">
              <a:latin typeface="Raleway SemiBold"/>
              <a:ea typeface="Raleway SemiBold"/>
              <a:cs typeface="Raleway SemiBold"/>
              <a:sym typeface="Raleway SemiBold"/>
            </a:endParaRPr>
          </a:p>
          <a:p>
            <a:pPr indent="0" lvl="0" marL="457200" rtl="0" algn="l">
              <a:spcBef>
                <a:spcPts val="1200"/>
              </a:spcBef>
              <a:spcAft>
                <a:spcPts val="1200"/>
              </a:spcAft>
              <a:buNone/>
            </a:pPr>
            <a:r>
              <a:t/>
            </a:r>
            <a:endParaRPr sz="1800">
              <a:latin typeface="Raleway SemiBold"/>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Tasks Performed</a:t>
            </a:r>
            <a:endParaRPr/>
          </a:p>
        </p:txBody>
      </p:sp>
      <p:sp>
        <p:nvSpPr>
          <p:cNvPr id="136" name="Google Shape;136;p20"/>
          <p:cNvSpPr txBox="1"/>
          <p:nvPr>
            <p:ph idx="1" type="body"/>
          </p:nvPr>
        </p:nvSpPr>
        <p:spPr>
          <a:xfrm>
            <a:off x="729450" y="1448075"/>
            <a:ext cx="7688700" cy="2728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Data Enrichment</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Data Loading</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Data Validation</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Monitoring</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Security Compliance </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Documentation</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Testing and Validation</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GB" sz="1700">
                <a:latin typeface="Raleway SemiBold"/>
                <a:ea typeface="Raleway SemiBold"/>
                <a:cs typeface="Raleway SemiBold"/>
                <a:sym typeface="Raleway SemiBold"/>
              </a:rPr>
              <a:t>Deployment and Maintenance </a:t>
            </a:r>
            <a:endParaRPr sz="1700">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a:t>
            </a:r>
            <a:endParaRPr/>
          </a:p>
        </p:txBody>
      </p:sp>
      <p:sp>
        <p:nvSpPr>
          <p:cNvPr id="142" name="Google Shape;142;p21"/>
          <p:cNvSpPr txBox="1"/>
          <p:nvPr>
            <p:ph idx="1" type="body"/>
          </p:nvPr>
        </p:nvSpPr>
        <p:spPr>
          <a:xfrm>
            <a:off x="729450" y="1300725"/>
            <a:ext cx="7688700" cy="384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i="1" lang="en-GB"/>
              <a:t>This is the output of the </a:t>
            </a:r>
            <a:r>
              <a:rPr b="1" i="1" lang="en-GB"/>
              <a:t>execution</a:t>
            </a:r>
            <a:r>
              <a:rPr b="1" i="1" lang="en-GB"/>
              <a:t> completed </a:t>
            </a:r>
            <a:r>
              <a:rPr b="1" i="1" lang="en-GB"/>
              <a:t>successfully</a:t>
            </a:r>
            <a:endParaRPr b="1" i="1"/>
          </a:p>
        </p:txBody>
      </p:sp>
      <p:pic>
        <p:nvPicPr>
          <p:cNvPr id="143" name="Google Shape;143;p21"/>
          <p:cNvPicPr preferRelativeResize="0"/>
          <p:nvPr/>
        </p:nvPicPr>
        <p:blipFill>
          <a:blip r:embed="rId3">
            <a:alphaModFix/>
          </a:blip>
          <a:stretch>
            <a:fillRect/>
          </a:stretch>
        </p:blipFill>
        <p:spPr>
          <a:xfrm>
            <a:off x="1066550" y="1300725"/>
            <a:ext cx="6960801" cy="336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