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Nunito"/>
      <p:regular r:id="rId17"/>
      <p:bold r:id="rId18"/>
      <p:italic r:id="rId19"/>
      <p:boldItalic r:id="rId20"/>
    </p:embeddedFont>
    <p:embeddedFont>
      <p:font typeface="Maven Pro"/>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22" Type="http://schemas.openxmlformats.org/officeDocument/2006/relationships/font" Target="fonts/MavenPro-bold.fntdata"/><Relationship Id="rId10" Type="http://schemas.openxmlformats.org/officeDocument/2006/relationships/slide" Target="slides/slide5.xml"/><Relationship Id="rId21" Type="http://schemas.openxmlformats.org/officeDocument/2006/relationships/font" Target="fonts/MavenPro-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be060006d4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be060006d4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be060006d4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be060006d4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be060006d4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be060006d4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be060006d4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be060006d4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be060006d4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be060006d4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be060006d4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be060006d4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be060006d4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be060006d4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be060006d4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be060006d4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be060006d4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be060006d4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be060006d4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be060006d4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2.png"/><Relationship Id="rId6" Type="http://schemas.openxmlformats.org/officeDocument/2006/relationships/image" Target="../media/image9.png"/><Relationship Id="rId7"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sz="1600">
                <a:solidFill>
                  <a:srgbClr val="000000"/>
                </a:solidFill>
                <a:latin typeface="Times New Roman"/>
                <a:ea typeface="Times New Roman"/>
                <a:cs typeface="Times New Roman"/>
                <a:sym typeface="Times New Roman"/>
              </a:rPr>
              <a:t>Data Transformation Pipeline with Azure Data Factory and Azure Databricks</a:t>
            </a:r>
            <a:endParaRPr sz="4100">
              <a:latin typeface="Times New Roman"/>
              <a:ea typeface="Times New Roman"/>
              <a:cs typeface="Times New Roman"/>
              <a:sym typeface="Times New Roman"/>
            </a:endParaRPr>
          </a:p>
        </p:txBody>
      </p:sp>
      <p:sp>
        <p:nvSpPr>
          <p:cNvPr id="278" name="Google Shape;278;p13"/>
          <p:cNvSpPr txBox="1"/>
          <p:nvPr>
            <p:ph idx="1" type="subTitle"/>
          </p:nvPr>
        </p:nvSpPr>
        <p:spPr>
          <a:xfrm>
            <a:off x="316500" y="41944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-Kanak Agrawal </a:t>
            </a:r>
            <a:endParaRPr/>
          </a:p>
          <a:p>
            <a:pPr indent="0" lvl="0" marL="0" rtl="0" algn="l">
              <a:spcBef>
                <a:spcPts val="0"/>
              </a:spcBef>
              <a:spcAft>
                <a:spcPts val="0"/>
              </a:spcAft>
              <a:buNone/>
            </a:pPr>
            <a:r>
              <a:rPr lang="en-GB"/>
              <a:t>-Akash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2"/>
          <p:cNvSpPr txBox="1"/>
          <p:nvPr>
            <p:ph type="title"/>
          </p:nvPr>
        </p:nvSpPr>
        <p:spPr>
          <a:xfrm>
            <a:off x="1303800" y="598575"/>
            <a:ext cx="7030500" cy="558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Result </a:t>
            </a:r>
            <a:endParaRPr/>
          </a:p>
        </p:txBody>
      </p:sp>
      <p:sp>
        <p:nvSpPr>
          <p:cNvPr id="340" name="Google Shape;340;p22"/>
          <p:cNvSpPr txBox="1"/>
          <p:nvPr>
            <p:ph idx="1" type="body"/>
          </p:nvPr>
        </p:nvSpPr>
        <p:spPr>
          <a:xfrm>
            <a:off x="1154850" y="1309250"/>
            <a:ext cx="7492200" cy="368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ctr">
              <a:spcBef>
                <a:spcPts val="1200"/>
              </a:spcBef>
              <a:spcAft>
                <a:spcPts val="1200"/>
              </a:spcAft>
              <a:buNone/>
            </a:pPr>
            <a:r>
              <a:rPr b="1" i="1" lang="en-GB"/>
              <a:t>This is the final output of the Paquet format file </a:t>
            </a:r>
            <a:endParaRPr b="1" i="1"/>
          </a:p>
        </p:txBody>
      </p:sp>
      <p:pic>
        <p:nvPicPr>
          <p:cNvPr id="341" name="Google Shape;341;p22"/>
          <p:cNvPicPr preferRelativeResize="0"/>
          <p:nvPr/>
        </p:nvPicPr>
        <p:blipFill>
          <a:blip r:embed="rId3">
            <a:alphaModFix/>
          </a:blip>
          <a:stretch>
            <a:fillRect/>
          </a:stretch>
        </p:blipFill>
        <p:spPr>
          <a:xfrm>
            <a:off x="1658150" y="1369475"/>
            <a:ext cx="6477925" cy="3280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Conclusion </a:t>
            </a:r>
            <a:endParaRPr/>
          </a:p>
        </p:txBody>
      </p:sp>
      <p:sp>
        <p:nvSpPr>
          <p:cNvPr id="347" name="Google Shape;347;p23"/>
          <p:cNvSpPr txBox="1"/>
          <p:nvPr>
            <p:ph idx="1" type="body"/>
          </p:nvPr>
        </p:nvSpPr>
        <p:spPr>
          <a:xfrm>
            <a:off x="1303800" y="1707325"/>
            <a:ext cx="7030500" cy="25416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GB" sz="1500">
                <a:latin typeface="Times New Roman"/>
                <a:ea typeface="Times New Roman"/>
                <a:cs typeface="Times New Roman"/>
                <a:sym typeface="Times New Roman"/>
              </a:rPr>
              <a:t>T</a:t>
            </a:r>
            <a:r>
              <a:rPr lang="en-GB" sz="1500">
                <a:latin typeface="Times New Roman"/>
                <a:ea typeface="Times New Roman"/>
                <a:cs typeface="Times New Roman"/>
                <a:sym typeface="Times New Roman"/>
              </a:rPr>
              <a:t>his project demonstrates the power of Azure Data Factory in facilitating data-driven decision-making by enabling organizations to extract, transform, and load data from diverse sources into a unified and analytics-ready format. With Azure Data Factory, organizations can streamline their data workflows, accelerate time-to-insight, and unlock the full potential of their data assets to drive business growth and innovation.</a:t>
            </a:r>
            <a:endParaRPr sz="150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370225"/>
            <a:ext cx="7030500" cy="67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Contents </a:t>
            </a:r>
            <a:endParaRPr/>
          </a:p>
        </p:txBody>
      </p:sp>
      <p:sp>
        <p:nvSpPr>
          <p:cNvPr id="284" name="Google Shape;284;p14"/>
          <p:cNvSpPr txBox="1"/>
          <p:nvPr>
            <p:ph idx="1" type="body"/>
          </p:nvPr>
        </p:nvSpPr>
        <p:spPr>
          <a:xfrm>
            <a:off x="1303800" y="1048225"/>
            <a:ext cx="7030500" cy="3483300"/>
          </a:xfrm>
          <a:prstGeom prst="rect">
            <a:avLst/>
          </a:prstGeom>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None/>
            </a:pPr>
            <a:r>
              <a:rPr lang="en-GB" sz="1600">
                <a:solidFill>
                  <a:srgbClr val="595959"/>
                </a:solidFill>
                <a:latin typeface="Times New Roman"/>
                <a:ea typeface="Times New Roman"/>
                <a:cs typeface="Times New Roman"/>
                <a:sym typeface="Times New Roman"/>
              </a:rPr>
              <a:t>Project Overview</a:t>
            </a:r>
            <a:endParaRPr sz="1600">
              <a:solidFill>
                <a:srgbClr val="595959"/>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GB" sz="1600">
                <a:solidFill>
                  <a:srgbClr val="595959"/>
                </a:solidFill>
                <a:latin typeface="Times New Roman"/>
                <a:ea typeface="Times New Roman"/>
                <a:cs typeface="Times New Roman"/>
                <a:sym typeface="Times New Roman"/>
              </a:rPr>
              <a:t>Project Objective</a:t>
            </a:r>
            <a:endParaRPr sz="1600">
              <a:solidFill>
                <a:srgbClr val="595959"/>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GB" sz="1600">
                <a:solidFill>
                  <a:srgbClr val="595959"/>
                </a:solidFill>
                <a:latin typeface="Times New Roman"/>
                <a:ea typeface="Times New Roman"/>
                <a:cs typeface="Times New Roman"/>
                <a:sym typeface="Times New Roman"/>
              </a:rPr>
              <a:t>Workflow</a:t>
            </a:r>
            <a:endParaRPr sz="1600">
              <a:solidFill>
                <a:srgbClr val="595959"/>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GB" sz="1600">
                <a:solidFill>
                  <a:srgbClr val="595959"/>
                </a:solidFill>
                <a:latin typeface="Times New Roman"/>
                <a:ea typeface="Times New Roman"/>
                <a:cs typeface="Times New Roman"/>
                <a:sym typeface="Times New Roman"/>
              </a:rPr>
              <a:t>Architectural Diagram</a:t>
            </a:r>
            <a:endParaRPr sz="1600">
              <a:solidFill>
                <a:srgbClr val="595959"/>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GB" sz="1600">
                <a:solidFill>
                  <a:srgbClr val="595959"/>
                </a:solidFill>
                <a:latin typeface="Times New Roman"/>
                <a:ea typeface="Times New Roman"/>
                <a:cs typeface="Times New Roman"/>
                <a:sym typeface="Times New Roman"/>
              </a:rPr>
              <a:t>Technologies and Tools</a:t>
            </a:r>
            <a:endParaRPr sz="1600">
              <a:solidFill>
                <a:srgbClr val="595959"/>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GB" sz="1600">
                <a:solidFill>
                  <a:srgbClr val="595959"/>
                </a:solidFill>
                <a:latin typeface="Times New Roman"/>
                <a:ea typeface="Times New Roman"/>
                <a:cs typeface="Times New Roman"/>
                <a:sym typeface="Times New Roman"/>
              </a:rPr>
              <a:t>Task Performed</a:t>
            </a:r>
            <a:endParaRPr sz="1600">
              <a:solidFill>
                <a:srgbClr val="595959"/>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GB" sz="1600">
                <a:solidFill>
                  <a:srgbClr val="595959"/>
                </a:solidFill>
                <a:latin typeface="Times New Roman"/>
                <a:ea typeface="Times New Roman"/>
                <a:cs typeface="Times New Roman"/>
                <a:sym typeface="Times New Roman"/>
              </a:rPr>
              <a:t>Result</a:t>
            </a:r>
            <a:endParaRPr sz="1600">
              <a:solidFill>
                <a:srgbClr val="595959"/>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GB" sz="1600">
                <a:solidFill>
                  <a:srgbClr val="595959"/>
                </a:solidFill>
                <a:latin typeface="Times New Roman"/>
                <a:ea typeface="Times New Roman"/>
                <a:cs typeface="Times New Roman"/>
                <a:sym typeface="Times New Roman"/>
              </a:rPr>
              <a:t>Conclusion</a:t>
            </a:r>
            <a:endParaRPr sz="1600">
              <a:solidFill>
                <a:srgbClr val="595959"/>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43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Project Overview</a:t>
            </a:r>
            <a:endParaRPr/>
          </a:p>
        </p:txBody>
      </p:sp>
      <p:sp>
        <p:nvSpPr>
          <p:cNvPr id="290" name="Google Shape;290;p15"/>
          <p:cNvSpPr txBox="1"/>
          <p:nvPr>
            <p:ph idx="1" type="body"/>
          </p:nvPr>
        </p:nvSpPr>
        <p:spPr>
          <a:xfrm>
            <a:off x="1303800" y="1146150"/>
            <a:ext cx="7030500" cy="338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solidFill>
                  <a:srgbClr val="000000"/>
                </a:solidFill>
                <a:latin typeface="Times New Roman"/>
                <a:ea typeface="Times New Roman"/>
                <a:cs typeface="Times New Roman"/>
                <a:sym typeface="Times New Roman"/>
              </a:rPr>
              <a:t>Data Transformation Pipeline with Azure Data Factory and Azure Databricks.</a:t>
            </a:r>
            <a:endParaRPr sz="14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b="1" lang="en-GB" sz="2600">
                <a:solidFill>
                  <a:srgbClr val="000000"/>
                </a:solidFill>
                <a:latin typeface="Maven Pro"/>
                <a:ea typeface="Maven Pro"/>
                <a:cs typeface="Maven Pro"/>
                <a:sym typeface="Maven Pro"/>
              </a:rPr>
              <a:t>Project Objective</a:t>
            </a:r>
            <a:endParaRPr b="1" sz="2600">
              <a:solidFill>
                <a:srgbClr val="000000"/>
              </a:solidFill>
              <a:latin typeface="Maven Pro"/>
              <a:ea typeface="Maven Pro"/>
              <a:cs typeface="Maven Pro"/>
              <a:sym typeface="Maven Pro"/>
            </a:endParaRPr>
          </a:p>
          <a:p>
            <a:pPr indent="0" lvl="0" marL="0" rtl="0" algn="l">
              <a:spcBef>
                <a:spcPts val="1200"/>
              </a:spcBef>
              <a:spcAft>
                <a:spcPts val="0"/>
              </a:spcAft>
              <a:buNone/>
            </a:pPr>
            <a:r>
              <a:rPr lang="en-GB" sz="1400">
                <a:solidFill>
                  <a:srgbClr val="000000"/>
                </a:solidFill>
                <a:latin typeface="Times New Roman"/>
                <a:ea typeface="Times New Roman"/>
                <a:cs typeface="Times New Roman"/>
                <a:sym typeface="Times New Roman"/>
              </a:rPr>
              <a:t>The primary objective of this project is to develop a data pipeline that extracts data from a CSV file stored in Azure Storage, transforms it into the Parquet file format, and stores the transformed data in another location. Additionally, Azure Databricks will be used to explore and optimize the conversion process to ensure efficiency and scalability.</a:t>
            </a:r>
            <a:endParaRPr sz="14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461075"/>
            <a:ext cx="7030500" cy="64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Workflow</a:t>
            </a:r>
            <a:endParaRPr/>
          </a:p>
        </p:txBody>
      </p:sp>
      <p:sp>
        <p:nvSpPr>
          <p:cNvPr id="296" name="Google Shape;296;p16"/>
          <p:cNvSpPr txBox="1"/>
          <p:nvPr>
            <p:ph idx="1" type="body"/>
          </p:nvPr>
        </p:nvSpPr>
        <p:spPr>
          <a:xfrm>
            <a:off x="1303800" y="1102775"/>
            <a:ext cx="7506600" cy="38928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Font typeface="Times New Roman"/>
              <a:buChar char="●"/>
            </a:pPr>
            <a:r>
              <a:rPr lang="en-GB" sz="1500">
                <a:latin typeface="Times New Roman"/>
                <a:ea typeface="Times New Roman"/>
                <a:cs typeface="Times New Roman"/>
                <a:sym typeface="Times New Roman"/>
              </a:rPr>
              <a:t>Data Extraction </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GB" sz="1500">
                <a:latin typeface="Times New Roman"/>
                <a:ea typeface="Times New Roman"/>
                <a:cs typeface="Times New Roman"/>
                <a:sym typeface="Times New Roman"/>
              </a:rPr>
              <a:t>Data Transformation </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GB" sz="1500">
                <a:latin typeface="Times New Roman"/>
                <a:ea typeface="Times New Roman"/>
                <a:cs typeface="Times New Roman"/>
                <a:sym typeface="Times New Roman"/>
              </a:rPr>
              <a:t>Data Loading </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GB" sz="1500">
                <a:latin typeface="Times New Roman"/>
                <a:ea typeface="Times New Roman"/>
                <a:cs typeface="Times New Roman"/>
                <a:sym typeface="Times New Roman"/>
              </a:rPr>
              <a:t>Monitoring and Optimization</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GB" sz="1500">
                <a:latin typeface="Times New Roman"/>
                <a:ea typeface="Times New Roman"/>
                <a:cs typeface="Times New Roman"/>
                <a:sym typeface="Times New Roman"/>
              </a:rPr>
              <a:t>Data Processing </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GB" sz="1500">
                <a:latin typeface="Times New Roman"/>
                <a:ea typeface="Times New Roman"/>
                <a:cs typeface="Times New Roman"/>
                <a:sym typeface="Times New Roman"/>
              </a:rPr>
              <a:t>Data Orchestration and Monitoring </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GB" sz="1500">
                <a:latin typeface="Times New Roman"/>
                <a:ea typeface="Times New Roman"/>
                <a:cs typeface="Times New Roman"/>
                <a:sym typeface="Times New Roman"/>
              </a:rPr>
              <a:t>Continuous</a:t>
            </a:r>
            <a:r>
              <a:rPr lang="en-GB" sz="1500">
                <a:latin typeface="Times New Roman"/>
                <a:ea typeface="Times New Roman"/>
                <a:cs typeface="Times New Roman"/>
                <a:sym typeface="Times New Roman"/>
              </a:rPr>
              <a:t> Integration and Deployment(CI/CD)</a:t>
            </a:r>
            <a:endParaRPr sz="1500">
              <a:latin typeface="Times New Roman"/>
              <a:ea typeface="Times New Roman"/>
              <a:cs typeface="Times New Roman"/>
              <a:sym typeface="Times New Roman"/>
            </a:endParaRPr>
          </a:p>
        </p:txBody>
      </p:sp>
      <p:pic>
        <p:nvPicPr>
          <p:cNvPr id="297" name="Google Shape;297;p16"/>
          <p:cNvPicPr preferRelativeResize="0"/>
          <p:nvPr/>
        </p:nvPicPr>
        <p:blipFill>
          <a:blip r:embed="rId3">
            <a:alphaModFix/>
          </a:blip>
          <a:stretch>
            <a:fillRect/>
          </a:stretch>
        </p:blipFill>
        <p:spPr>
          <a:xfrm>
            <a:off x="4695025" y="3302575"/>
            <a:ext cx="3984775" cy="1377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395825"/>
            <a:ext cx="7030500" cy="706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Architectural Diagram </a:t>
            </a:r>
            <a:endParaRPr/>
          </a:p>
        </p:txBody>
      </p:sp>
      <p:sp>
        <p:nvSpPr>
          <p:cNvPr id="303" name="Google Shape;303;p17"/>
          <p:cNvSpPr txBox="1"/>
          <p:nvPr>
            <p:ph idx="1" type="body"/>
          </p:nvPr>
        </p:nvSpPr>
        <p:spPr>
          <a:xfrm>
            <a:off x="926475" y="1102625"/>
            <a:ext cx="7753500" cy="393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ctr">
              <a:spcBef>
                <a:spcPts val="1200"/>
              </a:spcBef>
              <a:spcAft>
                <a:spcPts val="1200"/>
              </a:spcAft>
              <a:buNone/>
            </a:pPr>
            <a:r>
              <a:rPr i="1" lang="en-GB"/>
              <a:t>Fig shows the architectural diagram</a:t>
            </a:r>
            <a:endParaRPr i="1"/>
          </a:p>
        </p:txBody>
      </p:sp>
      <p:pic>
        <p:nvPicPr>
          <p:cNvPr id="304" name="Google Shape;304;p17"/>
          <p:cNvPicPr preferRelativeResize="0"/>
          <p:nvPr/>
        </p:nvPicPr>
        <p:blipFill>
          <a:blip r:embed="rId3">
            <a:alphaModFix/>
          </a:blip>
          <a:stretch>
            <a:fillRect/>
          </a:stretch>
        </p:blipFill>
        <p:spPr>
          <a:xfrm>
            <a:off x="1483463" y="1246437"/>
            <a:ext cx="6671175" cy="3141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8"/>
          <p:cNvSpPr txBox="1"/>
          <p:nvPr>
            <p:ph type="title"/>
          </p:nvPr>
        </p:nvSpPr>
        <p:spPr>
          <a:xfrm>
            <a:off x="1303800" y="707325"/>
            <a:ext cx="7030500" cy="71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Technologies and Tools </a:t>
            </a:r>
            <a:endParaRPr/>
          </a:p>
        </p:txBody>
      </p:sp>
      <p:sp>
        <p:nvSpPr>
          <p:cNvPr id="310" name="Google Shape;310;p18"/>
          <p:cNvSpPr txBox="1"/>
          <p:nvPr>
            <p:ph idx="1" type="body"/>
          </p:nvPr>
        </p:nvSpPr>
        <p:spPr>
          <a:xfrm>
            <a:off x="1303800" y="1689850"/>
            <a:ext cx="7658700" cy="3262200"/>
          </a:xfrm>
          <a:prstGeom prst="rect">
            <a:avLst/>
          </a:prstGeom>
        </p:spPr>
        <p:txBody>
          <a:bodyPr anchorCtr="0" anchor="t" bIns="91425" lIns="91425" spcFirstLastPara="1" rIns="91425" wrap="square" tIns="91425">
            <a:normAutofit/>
          </a:bodyPr>
          <a:lstStyle/>
          <a:p>
            <a:pPr indent="-323850" lvl="0" marL="457200" rtl="0" algn="l">
              <a:lnSpc>
                <a:spcPct val="200000"/>
              </a:lnSpc>
              <a:spcBef>
                <a:spcPts val="0"/>
              </a:spcBef>
              <a:spcAft>
                <a:spcPts val="0"/>
              </a:spcAft>
              <a:buSzPts val="1500"/>
              <a:buFont typeface="Times New Roman"/>
              <a:buChar char="●"/>
            </a:pPr>
            <a:r>
              <a:rPr lang="en-GB" sz="1500">
                <a:latin typeface="Times New Roman"/>
                <a:ea typeface="Times New Roman"/>
                <a:cs typeface="Times New Roman"/>
                <a:sym typeface="Times New Roman"/>
              </a:rPr>
              <a:t>Azure Data Factory </a:t>
            </a:r>
            <a:endParaRPr sz="1500">
              <a:latin typeface="Times New Roman"/>
              <a:ea typeface="Times New Roman"/>
              <a:cs typeface="Times New Roman"/>
              <a:sym typeface="Times New Roman"/>
            </a:endParaRPr>
          </a:p>
          <a:p>
            <a:pPr indent="-323850" lvl="0" marL="457200" rtl="0" algn="l">
              <a:lnSpc>
                <a:spcPct val="200000"/>
              </a:lnSpc>
              <a:spcBef>
                <a:spcPts val="0"/>
              </a:spcBef>
              <a:spcAft>
                <a:spcPts val="0"/>
              </a:spcAft>
              <a:buSzPts val="1500"/>
              <a:buFont typeface="Times New Roman"/>
              <a:buChar char="●"/>
            </a:pPr>
            <a:r>
              <a:rPr lang="en-GB" sz="1500">
                <a:latin typeface="Times New Roman"/>
                <a:ea typeface="Times New Roman"/>
                <a:cs typeface="Times New Roman"/>
                <a:sym typeface="Times New Roman"/>
              </a:rPr>
              <a:t>Azure Databricks</a:t>
            </a:r>
            <a:endParaRPr sz="1500">
              <a:latin typeface="Times New Roman"/>
              <a:ea typeface="Times New Roman"/>
              <a:cs typeface="Times New Roman"/>
              <a:sym typeface="Times New Roman"/>
            </a:endParaRPr>
          </a:p>
          <a:p>
            <a:pPr indent="-323850" lvl="0" marL="457200" rtl="0" algn="l">
              <a:lnSpc>
                <a:spcPct val="200000"/>
              </a:lnSpc>
              <a:spcBef>
                <a:spcPts val="0"/>
              </a:spcBef>
              <a:spcAft>
                <a:spcPts val="0"/>
              </a:spcAft>
              <a:buSzPts val="1500"/>
              <a:buFont typeface="Times New Roman"/>
              <a:buChar char="●"/>
            </a:pPr>
            <a:r>
              <a:rPr lang="en-GB" sz="1500">
                <a:latin typeface="Times New Roman"/>
                <a:ea typeface="Times New Roman"/>
                <a:cs typeface="Times New Roman"/>
                <a:sym typeface="Times New Roman"/>
              </a:rPr>
              <a:t>Azure Storage </a:t>
            </a:r>
            <a:endParaRPr sz="1500">
              <a:latin typeface="Times New Roman"/>
              <a:ea typeface="Times New Roman"/>
              <a:cs typeface="Times New Roman"/>
              <a:sym typeface="Times New Roman"/>
            </a:endParaRPr>
          </a:p>
          <a:p>
            <a:pPr indent="-323850" lvl="0" marL="457200" rtl="0" algn="l">
              <a:lnSpc>
                <a:spcPct val="200000"/>
              </a:lnSpc>
              <a:spcBef>
                <a:spcPts val="0"/>
              </a:spcBef>
              <a:spcAft>
                <a:spcPts val="0"/>
              </a:spcAft>
              <a:buSzPts val="1500"/>
              <a:buFont typeface="Times New Roman"/>
              <a:buChar char="●"/>
            </a:pPr>
            <a:r>
              <a:rPr lang="en-GB" sz="1500">
                <a:latin typeface="Times New Roman"/>
                <a:ea typeface="Times New Roman"/>
                <a:cs typeface="Times New Roman"/>
                <a:sym typeface="Times New Roman"/>
              </a:rPr>
              <a:t>Azure Key Vault</a:t>
            </a:r>
            <a:endParaRPr sz="1500">
              <a:latin typeface="Times New Roman"/>
              <a:ea typeface="Times New Roman"/>
              <a:cs typeface="Times New Roman"/>
              <a:sym typeface="Times New Roman"/>
            </a:endParaRPr>
          </a:p>
          <a:p>
            <a:pPr indent="-323850" lvl="0" marL="457200" rtl="0" algn="l">
              <a:lnSpc>
                <a:spcPct val="200000"/>
              </a:lnSpc>
              <a:spcBef>
                <a:spcPts val="0"/>
              </a:spcBef>
              <a:spcAft>
                <a:spcPts val="0"/>
              </a:spcAft>
              <a:buSzPts val="1500"/>
              <a:buFont typeface="Times New Roman"/>
              <a:buChar char="●"/>
            </a:pPr>
            <a:r>
              <a:rPr lang="en-GB" sz="1500">
                <a:latin typeface="Times New Roman"/>
                <a:ea typeface="Times New Roman"/>
                <a:cs typeface="Times New Roman"/>
                <a:sym typeface="Times New Roman"/>
              </a:rPr>
              <a:t>Azure Monitor </a:t>
            </a:r>
            <a:endParaRPr sz="1500">
              <a:latin typeface="Times New Roman"/>
              <a:ea typeface="Times New Roman"/>
              <a:cs typeface="Times New Roman"/>
              <a:sym typeface="Times New Roman"/>
            </a:endParaRPr>
          </a:p>
        </p:txBody>
      </p:sp>
      <p:pic>
        <p:nvPicPr>
          <p:cNvPr id="311" name="Google Shape;311;p18"/>
          <p:cNvPicPr preferRelativeResize="0"/>
          <p:nvPr/>
        </p:nvPicPr>
        <p:blipFill>
          <a:blip r:embed="rId3">
            <a:alphaModFix/>
          </a:blip>
          <a:stretch>
            <a:fillRect/>
          </a:stretch>
        </p:blipFill>
        <p:spPr>
          <a:xfrm>
            <a:off x="4412125" y="1845174"/>
            <a:ext cx="1235350" cy="1008100"/>
          </a:xfrm>
          <a:prstGeom prst="rect">
            <a:avLst/>
          </a:prstGeom>
          <a:noFill/>
          <a:ln>
            <a:noFill/>
          </a:ln>
        </p:spPr>
      </p:pic>
      <p:pic>
        <p:nvPicPr>
          <p:cNvPr id="312" name="Google Shape;312;p18"/>
          <p:cNvPicPr preferRelativeResize="0"/>
          <p:nvPr/>
        </p:nvPicPr>
        <p:blipFill>
          <a:blip r:embed="rId4">
            <a:alphaModFix/>
          </a:blip>
          <a:stretch>
            <a:fillRect/>
          </a:stretch>
        </p:blipFill>
        <p:spPr>
          <a:xfrm>
            <a:off x="6166250" y="1799525"/>
            <a:ext cx="1089050" cy="1099400"/>
          </a:xfrm>
          <a:prstGeom prst="rect">
            <a:avLst/>
          </a:prstGeom>
          <a:noFill/>
          <a:ln>
            <a:noFill/>
          </a:ln>
        </p:spPr>
      </p:pic>
      <p:pic>
        <p:nvPicPr>
          <p:cNvPr id="313" name="Google Shape;313;p18"/>
          <p:cNvPicPr preferRelativeResize="0"/>
          <p:nvPr/>
        </p:nvPicPr>
        <p:blipFill>
          <a:blip r:embed="rId5">
            <a:alphaModFix/>
          </a:blip>
          <a:stretch>
            <a:fillRect/>
          </a:stretch>
        </p:blipFill>
        <p:spPr>
          <a:xfrm>
            <a:off x="4508812" y="3101075"/>
            <a:ext cx="1041975" cy="1008100"/>
          </a:xfrm>
          <a:prstGeom prst="rect">
            <a:avLst/>
          </a:prstGeom>
          <a:noFill/>
          <a:ln>
            <a:noFill/>
          </a:ln>
        </p:spPr>
      </p:pic>
      <p:pic>
        <p:nvPicPr>
          <p:cNvPr id="314" name="Google Shape;314;p18"/>
          <p:cNvPicPr preferRelativeResize="0"/>
          <p:nvPr/>
        </p:nvPicPr>
        <p:blipFill>
          <a:blip r:embed="rId6">
            <a:alphaModFix/>
          </a:blip>
          <a:stretch>
            <a:fillRect/>
          </a:stretch>
        </p:blipFill>
        <p:spPr>
          <a:xfrm>
            <a:off x="6213315" y="3101064"/>
            <a:ext cx="1041975" cy="1175976"/>
          </a:xfrm>
          <a:prstGeom prst="rect">
            <a:avLst/>
          </a:prstGeom>
          <a:noFill/>
          <a:ln>
            <a:noFill/>
          </a:ln>
        </p:spPr>
      </p:pic>
      <p:pic>
        <p:nvPicPr>
          <p:cNvPr id="315" name="Google Shape;315;p18"/>
          <p:cNvPicPr preferRelativeResize="0"/>
          <p:nvPr/>
        </p:nvPicPr>
        <p:blipFill>
          <a:blip r:embed="rId7">
            <a:alphaModFix/>
          </a:blip>
          <a:stretch>
            <a:fillRect/>
          </a:stretch>
        </p:blipFill>
        <p:spPr>
          <a:xfrm>
            <a:off x="7774075" y="2495760"/>
            <a:ext cx="1041975" cy="127426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19"/>
          <p:cNvSpPr txBox="1"/>
          <p:nvPr>
            <p:ph type="title"/>
          </p:nvPr>
        </p:nvSpPr>
        <p:spPr>
          <a:xfrm>
            <a:off x="1303800" y="598575"/>
            <a:ext cx="7030500" cy="66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Task Performed </a:t>
            </a:r>
            <a:endParaRPr/>
          </a:p>
        </p:txBody>
      </p:sp>
      <p:sp>
        <p:nvSpPr>
          <p:cNvPr id="321" name="Google Shape;321;p19"/>
          <p:cNvSpPr txBox="1"/>
          <p:nvPr>
            <p:ph idx="1" type="body"/>
          </p:nvPr>
        </p:nvSpPr>
        <p:spPr>
          <a:xfrm>
            <a:off x="1303800" y="1689850"/>
            <a:ext cx="7030500" cy="28419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None/>
            </a:pPr>
            <a:r>
              <a:rPr lang="en-GB" sz="1500">
                <a:latin typeface="Times New Roman"/>
                <a:ea typeface="Times New Roman"/>
                <a:cs typeface="Times New Roman"/>
                <a:sym typeface="Times New Roman"/>
              </a:rPr>
              <a:t>1</a:t>
            </a:r>
            <a:r>
              <a:rPr lang="en-GB" sz="1500">
                <a:latin typeface="Times New Roman"/>
                <a:ea typeface="Times New Roman"/>
                <a:cs typeface="Times New Roman"/>
                <a:sym typeface="Times New Roman"/>
              </a:rPr>
              <a:t>. Extract data from CSV files in Azure Storage.</a:t>
            </a:r>
            <a:endParaRPr sz="1500">
              <a:latin typeface="Times New Roman"/>
              <a:ea typeface="Times New Roman"/>
              <a:cs typeface="Times New Roman"/>
              <a:sym typeface="Times New Roman"/>
            </a:endParaRPr>
          </a:p>
          <a:p>
            <a:pPr indent="0" lvl="0" marL="0" rtl="0" algn="l">
              <a:spcBef>
                <a:spcPts val="1200"/>
              </a:spcBef>
              <a:spcAft>
                <a:spcPts val="0"/>
              </a:spcAft>
              <a:buNone/>
            </a:pPr>
            <a:r>
              <a:rPr lang="en-GB" sz="1500">
                <a:latin typeface="Times New Roman"/>
                <a:ea typeface="Times New Roman"/>
                <a:cs typeface="Times New Roman"/>
                <a:sym typeface="Times New Roman"/>
              </a:rPr>
              <a:t>2. Transform data into Parquet format for optimized storage.</a:t>
            </a:r>
            <a:endParaRPr sz="1500">
              <a:latin typeface="Times New Roman"/>
              <a:ea typeface="Times New Roman"/>
              <a:cs typeface="Times New Roman"/>
              <a:sym typeface="Times New Roman"/>
            </a:endParaRPr>
          </a:p>
          <a:p>
            <a:pPr indent="0" lvl="0" marL="0" rtl="0" algn="l">
              <a:spcBef>
                <a:spcPts val="1200"/>
              </a:spcBef>
              <a:spcAft>
                <a:spcPts val="0"/>
              </a:spcAft>
              <a:buNone/>
            </a:pPr>
            <a:r>
              <a:rPr lang="en-GB" sz="1500">
                <a:latin typeface="Times New Roman"/>
                <a:ea typeface="Times New Roman"/>
                <a:cs typeface="Times New Roman"/>
                <a:sym typeface="Times New Roman"/>
              </a:rPr>
              <a:t>3. Ensure scalability and performance for handling large datasets.</a:t>
            </a:r>
            <a:endParaRPr sz="1500">
              <a:latin typeface="Times New Roman"/>
              <a:ea typeface="Times New Roman"/>
              <a:cs typeface="Times New Roman"/>
              <a:sym typeface="Times New Roman"/>
            </a:endParaRPr>
          </a:p>
          <a:p>
            <a:pPr indent="0" lvl="0" marL="0" rtl="0" algn="l">
              <a:spcBef>
                <a:spcPts val="1200"/>
              </a:spcBef>
              <a:spcAft>
                <a:spcPts val="0"/>
              </a:spcAft>
              <a:buNone/>
            </a:pPr>
            <a:r>
              <a:rPr lang="en-GB" sz="1500">
                <a:latin typeface="Times New Roman"/>
                <a:ea typeface="Times New Roman"/>
                <a:cs typeface="Times New Roman"/>
                <a:sym typeface="Times New Roman"/>
              </a:rPr>
              <a:t>4. Integrate with Azure Data Factory for orchestration.</a:t>
            </a:r>
            <a:endParaRPr sz="1500">
              <a:latin typeface="Times New Roman"/>
              <a:ea typeface="Times New Roman"/>
              <a:cs typeface="Times New Roman"/>
              <a:sym typeface="Times New Roman"/>
            </a:endParaRPr>
          </a:p>
          <a:p>
            <a:pPr indent="0" lvl="0" marL="0" rtl="0" algn="l">
              <a:spcBef>
                <a:spcPts val="1200"/>
              </a:spcBef>
              <a:spcAft>
                <a:spcPts val="0"/>
              </a:spcAft>
              <a:buNone/>
            </a:pPr>
            <a:r>
              <a:rPr lang="en-GB" sz="1500">
                <a:latin typeface="Times New Roman"/>
                <a:ea typeface="Times New Roman"/>
                <a:cs typeface="Times New Roman"/>
                <a:sym typeface="Times New Roman"/>
              </a:rPr>
              <a:t>5. Utilize Azure Databricks for advanced processing and optimization.</a:t>
            </a:r>
            <a:endParaRPr sz="1500">
              <a:latin typeface="Times New Roman"/>
              <a:ea typeface="Times New Roman"/>
              <a:cs typeface="Times New Roman"/>
              <a:sym typeface="Times New Roman"/>
            </a:endParaRPr>
          </a:p>
          <a:p>
            <a:pPr indent="0" lvl="0" marL="0" rtl="0" algn="l">
              <a:spcBef>
                <a:spcPts val="1200"/>
              </a:spcBef>
              <a:spcAft>
                <a:spcPts val="0"/>
              </a:spcAft>
              <a:buNone/>
            </a:pPr>
            <a:r>
              <a:rPr lang="en-GB" sz="1500">
                <a:latin typeface="Times New Roman"/>
                <a:ea typeface="Times New Roman"/>
                <a:cs typeface="Times New Roman"/>
                <a:sym typeface="Times New Roman"/>
              </a:rPr>
              <a:t>6. Implement security measures and ensure compliance.</a:t>
            </a:r>
            <a:endParaRPr sz="150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0"/>
          <p:cNvSpPr txBox="1"/>
          <p:nvPr>
            <p:ph type="title"/>
          </p:nvPr>
        </p:nvSpPr>
        <p:spPr>
          <a:xfrm>
            <a:off x="1303800" y="598575"/>
            <a:ext cx="7030500" cy="72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Task Performed </a:t>
            </a:r>
            <a:endParaRPr/>
          </a:p>
        </p:txBody>
      </p:sp>
      <p:sp>
        <p:nvSpPr>
          <p:cNvPr id="327" name="Google Shape;327;p20"/>
          <p:cNvSpPr txBox="1"/>
          <p:nvPr>
            <p:ph idx="1" type="body"/>
          </p:nvPr>
        </p:nvSpPr>
        <p:spPr>
          <a:xfrm>
            <a:off x="1303800" y="1842075"/>
            <a:ext cx="7030500" cy="28635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GB" sz="1500">
                <a:latin typeface="Times New Roman"/>
                <a:ea typeface="Times New Roman"/>
                <a:cs typeface="Times New Roman"/>
                <a:sym typeface="Times New Roman"/>
              </a:rPr>
              <a:t>7. Provide monitoring and alerting functionalities.</a:t>
            </a:r>
            <a:endParaRPr sz="1500">
              <a:latin typeface="Times New Roman"/>
              <a:ea typeface="Times New Roman"/>
              <a:cs typeface="Times New Roman"/>
              <a:sym typeface="Times New Roman"/>
            </a:endParaRPr>
          </a:p>
          <a:p>
            <a:pPr indent="0" lvl="0" marL="0" rtl="0" algn="l">
              <a:spcBef>
                <a:spcPts val="1200"/>
              </a:spcBef>
              <a:spcAft>
                <a:spcPts val="0"/>
              </a:spcAft>
              <a:buNone/>
            </a:pPr>
            <a:r>
              <a:rPr lang="en-GB" sz="1500">
                <a:latin typeface="Times New Roman"/>
                <a:ea typeface="Times New Roman"/>
                <a:cs typeface="Times New Roman"/>
                <a:sym typeface="Times New Roman"/>
              </a:rPr>
              <a:t>8. Offer comprehensive documentation and training.</a:t>
            </a:r>
            <a:endParaRPr sz="1500">
              <a:latin typeface="Times New Roman"/>
              <a:ea typeface="Times New Roman"/>
              <a:cs typeface="Times New Roman"/>
              <a:sym typeface="Times New Roman"/>
            </a:endParaRPr>
          </a:p>
          <a:p>
            <a:pPr indent="0" lvl="0" marL="0" rtl="0" algn="l">
              <a:spcBef>
                <a:spcPts val="1200"/>
              </a:spcBef>
              <a:spcAft>
                <a:spcPts val="0"/>
              </a:spcAft>
              <a:buNone/>
            </a:pPr>
            <a:r>
              <a:rPr lang="en-GB" sz="1500">
                <a:latin typeface="Times New Roman"/>
                <a:ea typeface="Times New Roman"/>
                <a:cs typeface="Times New Roman"/>
                <a:sym typeface="Times New Roman"/>
              </a:rPr>
              <a:t>9. Optimize costs while utilizing Azure resources.</a:t>
            </a:r>
            <a:endParaRPr sz="1500">
              <a:latin typeface="Times New Roman"/>
              <a:ea typeface="Times New Roman"/>
              <a:cs typeface="Times New Roman"/>
              <a:sym typeface="Times New Roman"/>
            </a:endParaRPr>
          </a:p>
          <a:p>
            <a:pPr indent="0" lvl="0" marL="0" rtl="0" algn="l">
              <a:spcBef>
                <a:spcPts val="1200"/>
              </a:spcBef>
              <a:spcAft>
                <a:spcPts val="0"/>
              </a:spcAft>
              <a:buNone/>
            </a:pPr>
            <a:r>
              <a:rPr lang="en-GB" sz="1500">
                <a:latin typeface="Times New Roman"/>
                <a:ea typeface="Times New Roman"/>
                <a:cs typeface="Times New Roman"/>
                <a:sym typeface="Times New Roman"/>
              </a:rPr>
              <a:t>10. Ensure high availability and disaster recovery.</a:t>
            </a:r>
            <a:endParaRPr sz="1500">
              <a:latin typeface="Times New Roman"/>
              <a:ea typeface="Times New Roman"/>
              <a:cs typeface="Times New Roman"/>
              <a:sym typeface="Times New Roman"/>
            </a:endParaRPr>
          </a:p>
          <a:p>
            <a:pPr indent="0" lvl="0" marL="0" rtl="0" algn="l">
              <a:spcBef>
                <a:spcPts val="1200"/>
              </a:spcBef>
              <a:spcAft>
                <a:spcPts val="0"/>
              </a:spcAft>
              <a:buNone/>
            </a:pPr>
            <a:r>
              <a:rPr lang="en-GB" sz="1500">
                <a:latin typeface="Times New Roman"/>
                <a:ea typeface="Times New Roman"/>
                <a:cs typeface="Times New Roman"/>
                <a:sym typeface="Times New Roman"/>
              </a:rPr>
              <a:t>11. Conduct thorough testing for functionality and reliability.</a:t>
            </a:r>
            <a:endParaRPr sz="150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1"/>
          <p:cNvSpPr txBox="1"/>
          <p:nvPr>
            <p:ph type="title"/>
          </p:nvPr>
        </p:nvSpPr>
        <p:spPr>
          <a:xfrm>
            <a:off x="1303800" y="598575"/>
            <a:ext cx="7030500" cy="6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Result </a:t>
            </a:r>
            <a:endParaRPr/>
          </a:p>
        </p:txBody>
      </p:sp>
      <p:sp>
        <p:nvSpPr>
          <p:cNvPr id="333" name="Google Shape;333;p21"/>
          <p:cNvSpPr txBox="1"/>
          <p:nvPr>
            <p:ph idx="1" type="body"/>
          </p:nvPr>
        </p:nvSpPr>
        <p:spPr>
          <a:xfrm>
            <a:off x="1220075" y="1244000"/>
            <a:ext cx="7785900" cy="382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ctr">
              <a:spcBef>
                <a:spcPts val="1200"/>
              </a:spcBef>
              <a:spcAft>
                <a:spcPts val="1200"/>
              </a:spcAft>
              <a:buNone/>
            </a:pPr>
            <a:r>
              <a:rPr b="1" i="1" lang="en-GB"/>
              <a:t>This output shows the CSV file format is transformed into Parquet format </a:t>
            </a:r>
            <a:endParaRPr b="1" i="1"/>
          </a:p>
        </p:txBody>
      </p:sp>
      <p:pic>
        <p:nvPicPr>
          <p:cNvPr id="334" name="Google Shape;334;p21"/>
          <p:cNvPicPr preferRelativeResize="0"/>
          <p:nvPr/>
        </p:nvPicPr>
        <p:blipFill>
          <a:blip r:embed="rId3">
            <a:alphaModFix/>
          </a:blip>
          <a:stretch>
            <a:fillRect/>
          </a:stretch>
        </p:blipFill>
        <p:spPr>
          <a:xfrm>
            <a:off x="1645025" y="1244011"/>
            <a:ext cx="6841501" cy="350078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