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4" r:id="rId3"/>
    <p:sldId id="275" r:id="rId4"/>
    <p:sldId id="276" r:id="rId5"/>
    <p:sldId id="277" r:id="rId6"/>
    <p:sldId id="286" r:id="rId7"/>
    <p:sldId id="285" r:id="rId8"/>
    <p:sldId id="284" r:id="rId9"/>
    <p:sldId id="290" r:id="rId10"/>
    <p:sldId id="282" r:id="rId11"/>
    <p:sldId id="279" r:id="rId12"/>
    <p:sldId id="257" r:id="rId13"/>
    <p:sldId id="260" r:id="rId14"/>
    <p:sldId id="258" r:id="rId15"/>
    <p:sldId id="259" r:id="rId16"/>
    <p:sldId id="280" r:id="rId17"/>
    <p:sldId id="281" r:id="rId18"/>
    <p:sldId id="261" r:id="rId19"/>
    <p:sldId id="262" r:id="rId20"/>
    <p:sldId id="263" r:id="rId21"/>
    <p:sldId id="264" r:id="rId22"/>
    <p:sldId id="270" r:id="rId23"/>
    <p:sldId id="266" r:id="rId24"/>
    <p:sldId id="271" r:id="rId25"/>
    <p:sldId id="268" r:id="rId26"/>
    <p:sldId id="269" r:id="rId27"/>
    <p:sldId id="289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EF328-9722-4FE7-AE86-ECD5B1291EE0}" v="2" dt="2019-05-09T04:41:56.968"/>
    <p1510:client id="{6D148DFF-3459-4A8D-8154-2316F3039F13}" v="507" dt="2019-05-09T19:04:39.129"/>
    <p1510:client id="{94CF50E5-E17B-45C2-BC5D-78C6E915D972}" v="544" dt="2019-05-09T19:04:33.227"/>
    <p1510:client id="{A65EB7EF-C9AD-477B-9B7A-7DF393CA0B0F}" v="331" dt="2019-05-09T19:37:18.532"/>
    <p1510:client id="{CD3A20B1-204B-467D-8521-92D4E8840DC3}" v="2" dt="2019-05-09T04:11:27.719"/>
    <p1510:client id="{DB33F36A-C19A-4DB2-99D8-87707F2A4874}" v="148" dt="2019-05-09T20:21:20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A9AC9-825C-4126-9F84-F41F96EA44D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70ABAE09-581C-43A9-94A6-ADC3103EC3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Financial markets are highly volatile and generate huge amounts of data daily.</a:t>
          </a:r>
        </a:p>
      </dgm:t>
    </dgm:pt>
    <dgm:pt modelId="{9D439EBD-9BF7-4533-8129-AB7EDDB83F8F}" type="parTrans" cxnId="{0F131DC9-8843-4396-A4D2-322E5CBFA301}">
      <dgm:prSet/>
      <dgm:spPr/>
      <dgm:t>
        <a:bodyPr/>
        <a:lstStyle/>
        <a:p>
          <a:endParaRPr lang="en-US"/>
        </a:p>
      </dgm:t>
    </dgm:pt>
    <dgm:pt modelId="{1FFB33AF-71F4-49A0-82A6-999E3136BBDF}" type="sibTrans" cxnId="{0F131DC9-8843-4396-A4D2-322E5CBFA301}">
      <dgm:prSet/>
      <dgm:spPr/>
      <dgm:t>
        <a:bodyPr/>
        <a:lstStyle/>
        <a:p>
          <a:endParaRPr lang="en-US"/>
        </a:p>
      </dgm:t>
    </dgm:pt>
    <dgm:pt modelId="{3EF64809-4297-49EA-94E1-CBD614B2405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Stock prices are predicted to determine the future value of companies’ stock or other financial instruments that are marketed on financial exchanges.</a:t>
          </a:r>
        </a:p>
      </dgm:t>
    </dgm:pt>
    <dgm:pt modelId="{E3E976CF-4ED8-45F5-B80C-50FC7D433720}" type="parTrans" cxnId="{164FA179-80AB-4B77-872E-DD78125C891B}">
      <dgm:prSet/>
      <dgm:spPr/>
      <dgm:t>
        <a:bodyPr/>
        <a:lstStyle/>
        <a:p>
          <a:endParaRPr lang="en-US"/>
        </a:p>
      </dgm:t>
    </dgm:pt>
    <dgm:pt modelId="{53E97233-D9ED-40D2-9D95-B4F7E7A8BF8E}" type="sibTrans" cxnId="{164FA179-80AB-4B77-872E-DD78125C891B}">
      <dgm:prSet/>
      <dgm:spPr/>
      <dgm:t>
        <a:bodyPr/>
        <a:lstStyle/>
        <a:p>
          <a:endParaRPr lang="en-US"/>
        </a:p>
      </dgm:t>
    </dgm:pt>
    <dgm:pt modelId="{48F4D957-CDC8-4378-ADB9-7A0F39FB5F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However, the stock market is influenced by many factors such as political events, economic conditions and traders’ expectation. </a:t>
          </a:r>
        </a:p>
      </dgm:t>
    </dgm:pt>
    <dgm:pt modelId="{7E8A9B13-B471-4BF2-B1B2-D346A4ED0DC4}" type="parTrans" cxnId="{78B22C5C-CD8D-405C-88FE-D7CD65A035D1}">
      <dgm:prSet/>
      <dgm:spPr/>
      <dgm:t>
        <a:bodyPr/>
        <a:lstStyle/>
        <a:p>
          <a:endParaRPr lang="en-US"/>
        </a:p>
      </dgm:t>
    </dgm:pt>
    <dgm:pt modelId="{F902BC19-E3D1-4826-B7FA-EF6B3036F00C}" type="sibTrans" cxnId="{78B22C5C-CD8D-405C-88FE-D7CD65A035D1}">
      <dgm:prSet/>
      <dgm:spPr/>
      <dgm:t>
        <a:bodyPr/>
        <a:lstStyle/>
        <a:p>
          <a:endParaRPr lang="en-US"/>
        </a:p>
      </dgm:t>
    </dgm:pt>
    <dgm:pt modelId="{E503BD33-4142-4057-A3F4-431875E8D648}" type="pres">
      <dgm:prSet presAssocID="{6F9A9AC9-825C-4126-9F84-F41F96EA44D4}" presName="root" presStyleCnt="0">
        <dgm:presLayoutVars>
          <dgm:dir/>
          <dgm:resizeHandles val="exact"/>
        </dgm:presLayoutVars>
      </dgm:prSet>
      <dgm:spPr/>
    </dgm:pt>
    <dgm:pt modelId="{59159F0D-673B-48CE-878E-E88596EACC19}" type="pres">
      <dgm:prSet presAssocID="{70ABAE09-581C-43A9-94A6-ADC3103EC3AE}" presName="compNode" presStyleCnt="0"/>
      <dgm:spPr/>
    </dgm:pt>
    <dgm:pt modelId="{00213524-3F4B-44B0-8B42-41BA9F94D26E}" type="pres">
      <dgm:prSet presAssocID="{70ABAE09-581C-43A9-94A6-ADC3103EC3AE}" presName="iconBgRect" presStyleLbl="bgShp" presStyleIdx="0" presStyleCnt="3"/>
      <dgm:spPr/>
    </dgm:pt>
    <dgm:pt modelId="{C9F57DD3-F008-49F1-A209-0DA9923A4644}" type="pres">
      <dgm:prSet presAssocID="{70ABAE09-581C-43A9-94A6-ADC3103EC3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15719CB-24C9-4E5A-8C8F-1C4D114238E5}" type="pres">
      <dgm:prSet presAssocID="{70ABAE09-581C-43A9-94A6-ADC3103EC3AE}" presName="spaceRect" presStyleCnt="0"/>
      <dgm:spPr/>
    </dgm:pt>
    <dgm:pt modelId="{4D33D0A9-2DCF-4DD3-A663-B7F78DF72749}" type="pres">
      <dgm:prSet presAssocID="{70ABAE09-581C-43A9-94A6-ADC3103EC3AE}" presName="textRect" presStyleLbl="revTx" presStyleIdx="0" presStyleCnt="3">
        <dgm:presLayoutVars>
          <dgm:chMax val="1"/>
          <dgm:chPref val="1"/>
        </dgm:presLayoutVars>
      </dgm:prSet>
      <dgm:spPr/>
    </dgm:pt>
    <dgm:pt modelId="{C559672A-D0AF-4162-AB89-72446ECD2C26}" type="pres">
      <dgm:prSet presAssocID="{1FFB33AF-71F4-49A0-82A6-999E3136BBDF}" presName="sibTrans" presStyleCnt="0"/>
      <dgm:spPr/>
    </dgm:pt>
    <dgm:pt modelId="{6F27E402-9BE2-4473-BEEA-37861562589E}" type="pres">
      <dgm:prSet presAssocID="{3EF64809-4297-49EA-94E1-CBD614B24057}" presName="compNode" presStyleCnt="0"/>
      <dgm:spPr/>
    </dgm:pt>
    <dgm:pt modelId="{7B345990-A9F9-4CBF-8D4C-BA3C19553975}" type="pres">
      <dgm:prSet presAssocID="{3EF64809-4297-49EA-94E1-CBD614B24057}" presName="iconBgRect" presStyleLbl="bgShp" presStyleIdx="1" presStyleCnt="3"/>
      <dgm:spPr/>
    </dgm:pt>
    <dgm:pt modelId="{B9E73872-C008-4505-8836-7A448BDF7BAC}" type="pres">
      <dgm:prSet presAssocID="{3EF64809-4297-49EA-94E1-CBD614B240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4C61C882-1141-4F02-B96D-7BC5435AB6D6}" type="pres">
      <dgm:prSet presAssocID="{3EF64809-4297-49EA-94E1-CBD614B24057}" presName="spaceRect" presStyleCnt="0"/>
      <dgm:spPr/>
    </dgm:pt>
    <dgm:pt modelId="{012A00B9-1EA5-46D6-AAAA-6CF2AFEC9393}" type="pres">
      <dgm:prSet presAssocID="{3EF64809-4297-49EA-94E1-CBD614B24057}" presName="textRect" presStyleLbl="revTx" presStyleIdx="1" presStyleCnt="3">
        <dgm:presLayoutVars>
          <dgm:chMax val="1"/>
          <dgm:chPref val="1"/>
        </dgm:presLayoutVars>
      </dgm:prSet>
      <dgm:spPr/>
    </dgm:pt>
    <dgm:pt modelId="{F37D4B9F-2F97-4DAA-A97E-2F04D8A8A2F6}" type="pres">
      <dgm:prSet presAssocID="{53E97233-D9ED-40D2-9D95-B4F7E7A8BF8E}" presName="sibTrans" presStyleCnt="0"/>
      <dgm:spPr/>
    </dgm:pt>
    <dgm:pt modelId="{B885C92D-C9E8-4F72-89E6-0F2435980F16}" type="pres">
      <dgm:prSet presAssocID="{48F4D957-CDC8-4378-ADB9-7A0F39FB5FFC}" presName="compNode" presStyleCnt="0"/>
      <dgm:spPr/>
    </dgm:pt>
    <dgm:pt modelId="{4290B8A0-975D-4640-98DD-F85257CC5A2B}" type="pres">
      <dgm:prSet presAssocID="{48F4D957-CDC8-4378-ADB9-7A0F39FB5FFC}" presName="iconBgRect" presStyleLbl="bgShp" presStyleIdx="2" presStyleCnt="3"/>
      <dgm:spPr/>
    </dgm:pt>
    <dgm:pt modelId="{585FE5C1-5B55-4328-A61A-52A30BB90740}" type="pres">
      <dgm:prSet presAssocID="{48F4D957-CDC8-4378-ADB9-7A0F39FB5F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2C76FCD-2327-4915-9DCA-AB165B43C775}" type="pres">
      <dgm:prSet presAssocID="{48F4D957-CDC8-4378-ADB9-7A0F39FB5FFC}" presName="spaceRect" presStyleCnt="0"/>
      <dgm:spPr/>
    </dgm:pt>
    <dgm:pt modelId="{E7C61CCE-5C1E-4C84-9D1A-F5F90687DB18}" type="pres">
      <dgm:prSet presAssocID="{48F4D957-CDC8-4378-ADB9-7A0F39FB5F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35AB07-C862-43D6-9D16-3E9125B5F552}" type="presOf" srcId="{3EF64809-4297-49EA-94E1-CBD614B24057}" destId="{012A00B9-1EA5-46D6-AAAA-6CF2AFEC9393}" srcOrd="0" destOrd="0" presId="urn:microsoft.com/office/officeart/2018/5/layout/IconCircleLabelList"/>
    <dgm:cxn modelId="{78B22C5C-CD8D-405C-88FE-D7CD65A035D1}" srcId="{6F9A9AC9-825C-4126-9F84-F41F96EA44D4}" destId="{48F4D957-CDC8-4378-ADB9-7A0F39FB5FFC}" srcOrd="2" destOrd="0" parTransId="{7E8A9B13-B471-4BF2-B1B2-D346A4ED0DC4}" sibTransId="{F902BC19-E3D1-4826-B7FA-EF6B3036F00C}"/>
    <dgm:cxn modelId="{4E96E55C-B51D-416F-B7D8-C9AFD435482D}" type="presOf" srcId="{6F9A9AC9-825C-4126-9F84-F41F96EA44D4}" destId="{E503BD33-4142-4057-A3F4-431875E8D648}" srcOrd="0" destOrd="0" presId="urn:microsoft.com/office/officeart/2018/5/layout/IconCircleLabelList"/>
    <dgm:cxn modelId="{164FA179-80AB-4B77-872E-DD78125C891B}" srcId="{6F9A9AC9-825C-4126-9F84-F41F96EA44D4}" destId="{3EF64809-4297-49EA-94E1-CBD614B24057}" srcOrd="1" destOrd="0" parTransId="{E3E976CF-4ED8-45F5-B80C-50FC7D433720}" sibTransId="{53E97233-D9ED-40D2-9D95-B4F7E7A8BF8E}"/>
    <dgm:cxn modelId="{0F131DC9-8843-4396-A4D2-322E5CBFA301}" srcId="{6F9A9AC9-825C-4126-9F84-F41F96EA44D4}" destId="{70ABAE09-581C-43A9-94A6-ADC3103EC3AE}" srcOrd="0" destOrd="0" parTransId="{9D439EBD-9BF7-4533-8129-AB7EDDB83F8F}" sibTransId="{1FFB33AF-71F4-49A0-82A6-999E3136BBDF}"/>
    <dgm:cxn modelId="{587092D7-2C8E-4106-A7A6-F6B2DDD96C26}" type="presOf" srcId="{48F4D957-CDC8-4378-ADB9-7A0F39FB5FFC}" destId="{E7C61CCE-5C1E-4C84-9D1A-F5F90687DB18}" srcOrd="0" destOrd="0" presId="urn:microsoft.com/office/officeart/2018/5/layout/IconCircleLabelList"/>
    <dgm:cxn modelId="{199040F7-A0C3-43D1-881C-D0D5A5D7FF75}" type="presOf" srcId="{70ABAE09-581C-43A9-94A6-ADC3103EC3AE}" destId="{4D33D0A9-2DCF-4DD3-A663-B7F78DF72749}" srcOrd="0" destOrd="0" presId="urn:microsoft.com/office/officeart/2018/5/layout/IconCircleLabelList"/>
    <dgm:cxn modelId="{15CB7215-3B2B-4B49-A81B-2027E29FB722}" type="presParOf" srcId="{E503BD33-4142-4057-A3F4-431875E8D648}" destId="{59159F0D-673B-48CE-878E-E88596EACC19}" srcOrd="0" destOrd="0" presId="urn:microsoft.com/office/officeart/2018/5/layout/IconCircleLabelList"/>
    <dgm:cxn modelId="{06BA7D15-3DEC-41AA-A6ED-09EE335F6544}" type="presParOf" srcId="{59159F0D-673B-48CE-878E-E88596EACC19}" destId="{00213524-3F4B-44B0-8B42-41BA9F94D26E}" srcOrd="0" destOrd="0" presId="urn:microsoft.com/office/officeart/2018/5/layout/IconCircleLabelList"/>
    <dgm:cxn modelId="{53B12E74-1D86-447B-8006-EB517DFDFDC3}" type="presParOf" srcId="{59159F0D-673B-48CE-878E-E88596EACC19}" destId="{C9F57DD3-F008-49F1-A209-0DA9923A4644}" srcOrd="1" destOrd="0" presId="urn:microsoft.com/office/officeart/2018/5/layout/IconCircleLabelList"/>
    <dgm:cxn modelId="{B8B302C1-BB14-4732-AD81-7EE16931ACB8}" type="presParOf" srcId="{59159F0D-673B-48CE-878E-E88596EACC19}" destId="{315719CB-24C9-4E5A-8C8F-1C4D114238E5}" srcOrd="2" destOrd="0" presId="urn:microsoft.com/office/officeart/2018/5/layout/IconCircleLabelList"/>
    <dgm:cxn modelId="{1950D772-48B4-4513-8741-F3262A01F75B}" type="presParOf" srcId="{59159F0D-673B-48CE-878E-E88596EACC19}" destId="{4D33D0A9-2DCF-4DD3-A663-B7F78DF72749}" srcOrd="3" destOrd="0" presId="urn:microsoft.com/office/officeart/2018/5/layout/IconCircleLabelList"/>
    <dgm:cxn modelId="{1D0A3273-976C-4A35-AFF4-0D21EA760FC2}" type="presParOf" srcId="{E503BD33-4142-4057-A3F4-431875E8D648}" destId="{C559672A-D0AF-4162-AB89-72446ECD2C26}" srcOrd="1" destOrd="0" presId="urn:microsoft.com/office/officeart/2018/5/layout/IconCircleLabelList"/>
    <dgm:cxn modelId="{6E9B9C0E-45DA-4375-8647-4FBB44077108}" type="presParOf" srcId="{E503BD33-4142-4057-A3F4-431875E8D648}" destId="{6F27E402-9BE2-4473-BEEA-37861562589E}" srcOrd="2" destOrd="0" presId="urn:microsoft.com/office/officeart/2018/5/layout/IconCircleLabelList"/>
    <dgm:cxn modelId="{E42B4DB7-2ECC-4A58-8EC8-6CC90E8EC8C2}" type="presParOf" srcId="{6F27E402-9BE2-4473-BEEA-37861562589E}" destId="{7B345990-A9F9-4CBF-8D4C-BA3C19553975}" srcOrd="0" destOrd="0" presId="urn:microsoft.com/office/officeart/2018/5/layout/IconCircleLabelList"/>
    <dgm:cxn modelId="{FC1D979E-70EF-49B7-B919-BB7855E10943}" type="presParOf" srcId="{6F27E402-9BE2-4473-BEEA-37861562589E}" destId="{B9E73872-C008-4505-8836-7A448BDF7BAC}" srcOrd="1" destOrd="0" presId="urn:microsoft.com/office/officeart/2018/5/layout/IconCircleLabelList"/>
    <dgm:cxn modelId="{B8BD16FD-6A28-4C39-B9F1-E8A003B92ADA}" type="presParOf" srcId="{6F27E402-9BE2-4473-BEEA-37861562589E}" destId="{4C61C882-1141-4F02-B96D-7BC5435AB6D6}" srcOrd="2" destOrd="0" presId="urn:microsoft.com/office/officeart/2018/5/layout/IconCircleLabelList"/>
    <dgm:cxn modelId="{01F475E2-B273-4863-9637-F7B1A497A9FE}" type="presParOf" srcId="{6F27E402-9BE2-4473-BEEA-37861562589E}" destId="{012A00B9-1EA5-46D6-AAAA-6CF2AFEC9393}" srcOrd="3" destOrd="0" presId="urn:microsoft.com/office/officeart/2018/5/layout/IconCircleLabelList"/>
    <dgm:cxn modelId="{0CAEA343-3025-4ECE-9216-B3432B9AB06C}" type="presParOf" srcId="{E503BD33-4142-4057-A3F4-431875E8D648}" destId="{F37D4B9F-2F97-4DAA-A97E-2F04D8A8A2F6}" srcOrd="3" destOrd="0" presId="urn:microsoft.com/office/officeart/2018/5/layout/IconCircleLabelList"/>
    <dgm:cxn modelId="{D2F4A012-0C41-4693-A43F-3E67AB6DD099}" type="presParOf" srcId="{E503BD33-4142-4057-A3F4-431875E8D648}" destId="{B885C92D-C9E8-4F72-89E6-0F2435980F16}" srcOrd="4" destOrd="0" presId="urn:microsoft.com/office/officeart/2018/5/layout/IconCircleLabelList"/>
    <dgm:cxn modelId="{0B822DFB-890F-4D6E-8A62-DC4355CBACED}" type="presParOf" srcId="{B885C92D-C9E8-4F72-89E6-0F2435980F16}" destId="{4290B8A0-975D-4640-98DD-F85257CC5A2B}" srcOrd="0" destOrd="0" presId="urn:microsoft.com/office/officeart/2018/5/layout/IconCircleLabelList"/>
    <dgm:cxn modelId="{71200BC7-BD40-4C13-A464-ADBFEA0F94AE}" type="presParOf" srcId="{B885C92D-C9E8-4F72-89E6-0F2435980F16}" destId="{585FE5C1-5B55-4328-A61A-52A30BB90740}" srcOrd="1" destOrd="0" presId="urn:microsoft.com/office/officeart/2018/5/layout/IconCircleLabelList"/>
    <dgm:cxn modelId="{8C8F7866-D522-4668-8200-E96B7FA408DF}" type="presParOf" srcId="{B885C92D-C9E8-4F72-89E6-0F2435980F16}" destId="{72C76FCD-2327-4915-9DCA-AB165B43C775}" srcOrd="2" destOrd="0" presId="urn:microsoft.com/office/officeart/2018/5/layout/IconCircleLabelList"/>
    <dgm:cxn modelId="{4A37D231-70F7-4DA6-A8BA-D448FE1A0C16}" type="presParOf" srcId="{B885C92D-C9E8-4F72-89E6-0F2435980F16}" destId="{E7C61CCE-5C1E-4C84-9D1A-F5F90687DB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6AB80D-15F7-4820-A4F6-13BE588A093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BF5CFD-DC28-4406-B8C5-E9C18E61F7EA}">
      <dgm:prSet/>
      <dgm:spPr/>
      <dgm:t>
        <a:bodyPr/>
        <a:lstStyle/>
        <a:p>
          <a:pPr>
            <a:defRPr b="1"/>
          </a:pPr>
          <a:r>
            <a:rPr lang="en-US"/>
            <a:t>Fundamental Analysis</a:t>
          </a:r>
        </a:p>
      </dgm:t>
    </dgm:pt>
    <dgm:pt modelId="{9B572C57-1B05-472D-99BF-D3FE21C6EB49}" type="parTrans" cxnId="{DE031F84-51B4-44FF-9191-5ADB3FDDC3DF}">
      <dgm:prSet/>
      <dgm:spPr/>
      <dgm:t>
        <a:bodyPr/>
        <a:lstStyle/>
        <a:p>
          <a:endParaRPr lang="en-US"/>
        </a:p>
      </dgm:t>
    </dgm:pt>
    <dgm:pt modelId="{2549016C-9A4A-4C6D-8C4B-193EAEA40B89}" type="sibTrans" cxnId="{DE031F84-51B4-44FF-9191-5ADB3FDDC3DF}">
      <dgm:prSet/>
      <dgm:spPr/>
      <dgm:t>
        <a:bodyPr/>
        <a:lstStyle/>
        <a:p>
          <a:endParaRPr lang="en-US"/>
        </a:p>
      </dgm:t>
    </dgm:pt>
    <dgm:pt modelId="{5CDE22DA-A5FD-47D1-8F05-4052B240D1AF}">
      <dgm:prSet/>
      <dgm:spPr/>
      <dgm:t>
        <a:bodyPr/>
        <a:lstStyle/>
        <a:p>
          <a:r>
            <a:rPr lang="en-US"/>
            <a:t>Fundamental Analysis involves analyzing the company’s future profitability on the basis of its current business environment and financial performance.</a:t>
          </a:r>
        </a:p>
      </dgm:t>
    </dgm:pt>
    <dgm:pt modelId="{00E572C5-C556-4B9E-8ACB-010780910879}" type="parTrans" cxnId="{BB70F14B-22FE-498C-841F-421A325E5898}">
      <dgm:prSet/>
      <dgm:spPr/>
      <dgm:t>
        <a:bodyPr/>
        <a:lstStyle/>
        <a:p>
          <a:endParaRPr lang="en-US"/>
        </a:p>
      </dgm:t>
    </dgm:pt>
    <dgm:pt modelId="{A7061A5E-9146-4D96-840C-BA6051ABF732}" type="sibTrans" cxnId="{BB70F14B-22FE-498C-841F-421A325E5898}">
      <dgm:prSet/>
      <dgm:spPr/>
      <dgm:t>
        <a:bodyPr/>
        <a:lstStyle/>
        <a:p>
          <a:endParaRPr lang="en-US"/>
        </a:p>
      </dgm:t>
    </dgm:pt>
    <dgm:pt modelId="{BE667DC4-BB8B-4FBE-AB52-5ECE3D501E88}">
      <dgm:prSet/>
      <dgm:spPr/>
      <dgm:t>
        <a:bodyPr/>
        <a:lstStyle/>
        <a:p>
          <a:pPr>
            <a:defRPr b="1"/>
          </a:pPr>
          <a:r>
            <a:rPr lang="en-US"/>
            <a:t>Technical Analysis</a:t>
          </a:r>
        </a:p>
      </dgm:t>
    </dgm:pt>
    <dgm:pt modelId="{6E95A5E2-E3A9-4A53-9A2E-257CF2598EF2}" type="parTrans" cxnId="{BA36550D-2D69-4A66-80AD-F55BE6485260}">
      <dgm:prSet/>
      <dgm:spPr/>
      <dgm:t>
        <a:bodyPr/>
        <a:lstStyle/>
        <a:p>
          <a:endParaRPr lang="en-US"/>
        </a:p>
      </dgm:t>
    </dgm:pt>
    <dgm:pt modelId="{CB15D3F7-F33B-4D20-9D68-BBB1AD0E1F41}" type="sibTrans" cxnId="{BA36550D-2D69-4A66-80AD-F55BE6485260}">
      <dgm:prSet/>
      <dgm:spPr/>
      <dgm:t>
        <a:bodyPr/>
        <a:lstStyle/>
        <a:p>
          <a:endParaRPr lang="en-US"/>
        </a:p>
      </dgm:t>
    </dgm:pt>
    <dgm:pt modelId="{E11676FA-3F3B-4364-B930-6D975A4F2305}">
      <dgm:prSet/>
      <dgm:spPr/>
      <dgm:t>
        <a:bodyPr/>
        <a:lstStyle/>
        <a:p>
          <a:r>
            <a:rPr lang="en-US"/>
            <a:t>Technical Analysis, on the other hand, includes reading the charts and using statistical figures to identify the trends in the stock market.</a:t>
          </a:r>
        </a:p>
      </dgm:t>
    </dgm:pt>
    <dgm:pt modelId="{D3EF6DAE-3440-4343-9360-702B731576EF}" type="parTrans" cxnId="{4D1B04A8-E0E5-4608-B7B4-32C39C09F505}">
      <dgm:prSet/>
      <dgm:spPr/>
      <dgm:t>
        <a:bodyPr/>
        <a:lstStyle/>
        <a:p>
          <a:endParaRPr lang="en-US"/>
        </a:p>
      </dgm:t>
    </dgm:pt>
    <dgm:pt modelId="{D10AE33A-4335-4E70-866A-F9EF5F982E7F}" type="sibTrans" cxnId="{4D1B04A8-E0E5-4608-B7B4-32C39C09F505}">
      <dgm:prSet/>
      <dgm:spPr/>
      <dgm:t>
        <a:bodyPr/>
        <a:lstStyle/>
        <a:p>
          <a:endParaRPr lang="en-US"/>
        </a:p>
      </dgm:t>
    </dgm:pt>
    <dgm:pt modelId="{EB6F6323-74B8-4B81-9019-3B9C2ACDE625}" type="pres">
      <dgm:prSet presAssocID="{186AB80D-15F7-4820-A4F6-13BE588A0933}" presName="root" presStyleCnt="0">
        <dgm:presLayoutVars>
          <dgm:dir/>
          <dgm:resizeHandles val="exact"/>
        </dgm:presLayoutVars>
      </dgm:prSet>
      <dgm:spPr/>
    </dgm:pt>
    <dgm:pt modelId="{A3E8F147-2B00-4822-908D-ABF7CB0079D6}" type="pres">
      <dgm:prSet presAssocID="{F3BF5CFD-DC28-4406-B8C5-E9C18E61F7EA}" presName="compNode" presStyleCnt="0"/>
      <dgm:spPr/>
    </dgm:pt>
    <dgm:pt modelId="{EBD28210-67E4-4500-BBC7-688E43AB5121}" type="pres">
      <dgm:prSet presAssocID="{F3BF5CFD-DC28-4406-B8C5-E9C18E61F7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2FBA7D91-A7A9-4DDC-9204-F1E27FAACD68}" type="pres">
      <dgm:prSet presAssocID="{F3BF5CFD-DC28-4406-B8C5-E9C18E61F7EA}" presName="iconSpace" presStyleCnt="0"/>
      <dgm:spPr/>
    </dgm:pt>
    <dgm:pt modelId="{997F0521-AF6A-492B-A1BB-379D8E6DBE5B}" type="pres">
      <dgm:prSet presAssocID="{F3BF5CFD-DC28-4406-B8C5-E9C18E61F7EA}" presName="parTx" presStyleLbl="revTx" presStyleIdx="0" presStyleCnt="4">
        <dgm:presLayoutVars>
          <dgm:chMax val="0"/>
          <dgm:chPref val="0"/>
        </dgm:presLayoutVars>
      </dgm:prSet>
      <dgm:spPr/>
    </dgm:pt>
    <dgm:pt modelId="{45E0A808-74B9-4D8B-98CC-658D2AAE623B}" type="pres">
      <dgm:prSet presAssocID="{F3BF5CFD-DC28-4406-B8C5-E9C18E61F7EA}" presName="txSpace" presStyleCnt="0"/>
      <dgm:spPr/>
    </dgm:pt>
    <dgm:pt modelId="{6C45E9A0-62BE-4B96-B277-4A6AA7E3E0D4}" type="pres">
      <dgm:prSet presAssocID="{F3BF5CFD-DC28-4406-B8C5-E9C18E61F7EA}" presName="desTx" presStyleLbl="revTx" presStyleIdx="1" presStyleCnt="4">
        <dgm:presLayoutVars/>
      </dgm:prSet>
      <dgm:spPr/>
    </dgm:pt>
    <dgm:pt modelId="{0C87C67D-A34F-44CB-8A39-6C837A5EF9B9}" type="pres">
      <dgm:prSet presAssocID="{2549016C-9A4A-4C6D-8C4B-193EAEA40B89}" presName="sibTrans" presStyleCnt="0"/>
      <dgm:spPr/>
    </dgm:pt>
    <dgm:pt modelId="{FFF0A740-304F-473B-8152-A23AE3BF02CD}" type="pres">
      <dgm:prSet presAssocID="{BE667DC4-BB8B-4FBE-AB52-5ECE3D501E88}" presName="compNode" presStyleCnt="0"/>
      <dgm:spPr/>
    </dgm:pt>
    <dgm:pt modelId="{6322BC51-67C7-4289-81AE-59128DDAB620}" type="pres">
      <dgm:prSet presAssocID="{BE667DC4-BB8B-4FBE-AB52-5ECE3D501E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46E510B-6FC9-4EE3-BF58-13CA1D45881C}" type="pres">
      <dgm:prSet presAssocID="{BE667DC4-BB8B-4FBE-AB52-5ECE3D501E88}" presName="iconSpace" presStyleCnt="0"/>
      <dgm:spPr/>
    </dgm:pt>
    <dgm:pt modelId="{54721566-490A-4A19-8885-5DFF0C5C080A}" type="pres">
      <dgm:prSet presAssocID="{BE667DC4-BB8B-4FBE-AB52-5ECE3D501E88}" presName="parTx" presStyleLbl="revTx" presStyleIdx="2" presStyleCnt="4">
        <dgm:presLayoutVars>
          <dgm:chMax val="0"/>
          <dgm:chPref val="0"/>
        </dgm:presLayoutVars>
      </dgm:prSet>
      <dgm:spPr/>
    </dgm:pt>
    <dgm:pt modelId="{C77B1C36-3BDA-4AA8-A9C0-8540CA92C425}" type="pres">
      <dgm:prSet presAssocID="{BE667DC4-BB8B-4FBE-AB52-5ECE3D501E88}" presName="txSpace" presStyleCnt="0"/>
      <dgm:spPr/>
    </dgm:pt>
    <dgm:pt modelId="{0335A308-A53A-4593-ACB6-F40343393AB5}" type="pres">
      <dgm:prSet presAssocID="{BE667DC4-BB8B-4FBE-AB52-5ECE3D501E88}" presName="desTx" presStyleLbl="revTx" presStyleIdx="3" presStyleCnt="4">
        <dgm:presLayoutVars/>
      </dgm:prSet>
      <dgm:spPr/>
    </dgm:pt>
  </dgm:ptLst>
  <dgm:cxnLst>
    <dgm:cxn modelId="{BA36550D-2D69-4A66-80AD-F55BE6485260}" srcId="{186AB80D-15F7-4820-A4F6-13BE588A0933}" destId="{BE667DC4-BB8B-4FBE-AB52-5ECE3D501E88}" srcOrd="1" destOrd="0" parTransId="{6E95A5E2-E3A9-4A53-9A2E-257CF2598EF2}" sibTransId="{CB15D3F7-F33B-4D20-9D68-BBB1AD0E1F41}"/>
    <dgm:cxn modelId="{25CF0117-3D1A-4D13-A111-4497379A25DA}" type="presOf" srcId="{5CDE22DA-A5FD-47D1-8F05-4052B240D1AF}" destId="{6C45E9A0-62BE-4B96-B277-4A6AA7E3E0D4}" srcOrd="0" destOrd="0" presId="urn:microsoft.com/office/officeart/2018/5/layout/CenteredIconLabelDescriptionList"/>
    <dgm:cxn modelId="{D3E85D3A-6FA9-426B-863F-FF942C7C4A6E}" type="presOf" srcId="{BE667DC4-BB8B-4FBE-AB52-5ECE3D501E88}" destId="{54721566-490A-4A19-8885-5DFF0C5C080A}" srcOrd="0" destOrd="0" presId="urn:microsoft.com/office/officeart/2018/5/layout/CenteredIconLabelDescriptionList"/>
    <dgm:cxn modelId="{BB70F14B-22FE-498C-841F-421A325E5898}" srcId="{F3BF5CFD-DC28-4406-B8C5-E9C18E61F7EA}" destId="{5CDE22DA-A5FD-47D1-8F05-4052B240D1AF}" srcOrd="0" destOrd="0" parTransId="{00E572C5-C556-4B9E-8ACB-010780910879}" sibTransId="{A7061A5E-9146-4D96-840C-BA6051ABF732}"/>
    <dgm:cxn modelId="{2030756C-5151-4139-A4C5-AEF15AB73679}" type="presOf" srcId="{E11676FA-3F3B-4364-B930-6D975A4F2305}" destId="{0335A308-A53A-4593-ACB6-F40343393AB5}" srcOrd="0" destOrd="0" presId="urn:microsoft.com/office/officeart/2018/5/layout/CenteredIconLabelDescriptionList"/>
    <dgm:cxn modelId="{170F2272-9731-44C2-A177-CFCF042A9A3F}" type="presOf" srcId="{186AB80D-15F7-4820-A4F6-13BE588A0933}" destId="{EB6F6323-74B8-4B81-9019-3B9C2ACDE625}" srcOrd="0" destOrd="0" presId="urn:microsoft.com/office/officeart/2018/5/layout/CenteredIconLabelDescriptionList"/>
    <dgm:cxn modelId="{DE031F84-51B4-44FF-9191-5ADB3FDDC3DF}" srcId="{186AB80D-15F7-4820-A4F6-13BE588A0933}" destId="{F3BF5CFD-DC28-4406-B8C5-E9C18E61F7EA}" srcOrd="0" destOrd="0" parTransId="{9B572C57-1B05-472D-99BF-D3FE21C6EB49}" sibTransId="{2549016C-9A4A-4C6D-8C4B-193EAEA40B89}"/>
    <dgm:cxn modelId="{4D1B04A8-E0E5-4608-B7B4-32C39C09F505}" srcId="{BE667DC4-BB8B-4FBE-AB52-5ECE3D501E88}" destId="{E11676FA-3F3B-4364-B930-6D975A4F2305}" srcOrd="0" destOrd="0" parTransId="{D3EF6DAE-3440-4343-9360-702B731576EF}" sibTransId="{D10AE33A-4335-4E70-866A-F9EF5F982E7F}"/>
    <dgm:cxn modelId="{531802B8-D98C-49A0-8BE0-781D0A1AED79}" type="presOf" srcId="{F3BF5CFD-DC28-4406-B8C5-E9C18E61F7EA}" destId="{997F0521-AF6A-492B-A1BB-379D8E6DBE5B}" srcOrd="0" destOrd="0" presId="urn:microsoft.com/office/officeart/2018/5/layout/CenteredIconLabelDescriptionList"/>
    <dgm:cxn modelId="{B6174A3C-56C8-4EE4-A389-6DF72C478837}" type="presParOf" srcId="{EB6F6323-74B8-4B81-9019-3B9C2ACDE625}" destId="{A3E8F147-2B00-4822-908D-ABF7CB0079D6}" srcOrd="0" destOrd="0" presId="urn:microsoft.com/office/officeart/2018/5/layout/CenteredIconLabelDescriptionList"/>
    <dgm:cxn modelId="{57969F53-1DEF-4EF8-B400-B82245C94668}" type="presParOf" srcId="{A3E8F147-2B00-4822-908D-ABF7CB0079D6}" destId="{EBD28210-67E4-4500-BBC7-688E43AB5121}" srcOrd="0" destOrd="0" presId="urn:microsoft.com/office/officeart/2018/5/layout/CenteredIconLabelDescriptionList"/>
    <dgm:cxn modelId="{4EC9894A-7DF7-4F5C-9666-C74A654E40E5}" type="presParOf" srcId="{A3E8F147-2B00-4822-908D-ABF7CB0079D6}" destId="{2FBA7D91-A7A9-4DDC-9204-F1E27FAACD68}" srcOrd="1" destOrd="0" presId="urn:microsoft.com/office/officeart/2018/5/layout/CenteredIconLabelDescriptionList"/>
    <dgm:cxn modelId="{4800DDB6-7FDB-4C00-B316-4122C5469F65}" type="presParOf" srcId="{A3E8F147-2B00-4822-908D-ABF7CB0079D6}" destId="{997F0521-AF6A-492B-A1BB-379D8E6DBE5B}" srcOrd="2" destOrd="0" presId="urn:microsoft.com/office/officeart/2018/5/layout/CenteredIconLabelDescriptionList"/>
    <dgm:cxn modelId="{EDD713EF-1BC5-4144-B8C1-152C85C9935C}" type="presParOf" srcId="{A3E8F147-2B00-4822-908D-ABF7CB0079D6}" destId="{45E0A808-74B9-4D8B-98CC-658D2AAE623B}" srcOrd="3" destOrd="0" presId="urn:microsoft.com/office/officeart/2018/5/layout/CenteredIconLabelDescriptionList"/>
    <dgm:cxn modelId="{33AA1B39-4EB7-4330-84EE-64FEF9158DCC}" type="presParOf" srcId="{A3E8F147-2B00-4822-908D-ABF7CB0079D6}" destId="{6C45E9A0-62BE-4B96-B277-4A6AA7E3E0D4}" srcOrd="4" destOrd="0" presId="urn:microsoft.com/office/officeart/2018/5/layout/CenteredIconLabelDescriptionList"/>
    <dgm:cxn modelId="{22B0604D-E4C3-47CC-8BF1-E708BFFBF08E}" type="presParOf" srcId="{EB6F6323-74B8-4B81-9019-3B9C2ACDE625}" destId="{0C87C67D-A34F-44CB-8A39-6C837A5EF9B9}" srcOrd="1" destOrd="0" presId="urn:microsoft.com/office/officeart/2018/5/layout/CenteredIconLabelDescriptionList"/>
    <dgm:cxn modelId="{F630C353-7E57-4E02-803F-7BD73F540B2A}" type="presParOf" srcId="{EB6F6323-74B8-4B81-9019-3B9C2ACDE625}" destId="{FFF0A740-304F-473B-8152-A23AE3BF02CD}" srcOrd="2" destOrd="0" presId="urn:microsoft.com/office/officeart/2018/5/layout/CenteredIconLabelDescriptionList"/>
    <dgm:cxn modelId="{5713E727-CFEA-422B-A5C3-DEE4E41B365D}" type="presParOf" srcId="{FFF0A740-304F-473B-8152-A23AE3BF02CD}" destId="{6322BC51-67C7-4289-81AE-59128DDAB620}" srcOrd="0" destOrd="0" presId="urn:microsoft.com/office/officeart/2018/5/layout/CenteredIconLabelDescriptionList"/>
    <dgm:cxn modelId="{4E790D12-F58D-4036-9BBC-CF17D514F0EA}" type="presParOf" srcId="{FFF0A740-304F-473B-8152-A23AE3BF02CD}" destId="{D46E510B-6FC9-4EE3-BF58-13CA1D45881C}" srcOrd="1" destOrd="0" presId="urn:microsoft.com/office/officeart/2018/5/layout/CenteredIconLabelDescriptionList"/>
    <dgm:cxn modelId="{954E7AD1-8269-4C64-9B51-9456A073B6CD}" type="presParOf" srcId="{FFF0A740-304F-473B-8152-A23AE3BF02CD}" destId="{54721566-490A-4A19-8885-5DFF0C5C080A}" srcOrd="2" destOrd="0" presId="urn:microsoft.com/office/officeart/2018/5/layout/CenteredIconLabelDescriptionList"/>
    <dgm:cxn modelId="{39FCBA71-095D-4995-BFE6-C6D9FD80C51B}" type="presParOf" srcId="{FFF0A740-304F-473B-8152-A23AE3BF02CD}" destId="{C77B1C36-3BDA-4AA8-A9C0-8540CA92C425}" srcOrd="3" destOrd="0" presId="urn:microsoft.com/office/officeart/2018/5/layout/CenteredIconLabelDescriptionList"/>
    <dgm:cxn modelId="{AC241887-2F9D-4CDA-AC7C-96E2E9B3E692}" type="presParOf" srcId="{FFF0A740-304F-473B-8152-A23AE3BF02CD}" destId="{0335A308-A53A-4593-ACB6-F40343393AB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9A5FDF-23F5-47D7-BC54-089D4AB9D81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CB56AB-F24E-45A7-A193-D4A37A2FC7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Moving Average</a:t>
          </a:r>
        </a:p>
      </dgm:t>
    </dgm:pt>
    <dgm:pt modelId="{9E04740A-6558-40B0-8F5B-C44EA90353A8}" type="parTrans" cxnId="{6AB43182-C114-455E-A023-68053BC2E6A7}">
      <dgm:prSet/>
      <dgm:spPr/>
      <dgm:t>
        <a:bodyPr/>
        <a:lstStyle/>
        <a:p>
          <a:endParaRPr lang="en-US"/>
        </a:p>
      </dgm:t>
    </dgm:pt>
    <dgm:pt modelId="{BB6474E3-3870-4C83-B1A3-D488BB042DFF}" type="sibTrans" cxnId="{6AB43182-C114-455E-A023-68053BC2E6A7}">
      <dgm:prSet/>
      <dgm:spPr/>
      <dgm:t>
        <a:bodyPr/>
        <a:lstStyle/>
        <a:p>
          <a:endParaRPr lang="en-US"/>
        </a:p>
      </dgm:t>
    </dgm:pt>
    <dgm:pt modelId="{CB0C45CA-341A-4B23-AB85-5A074A6AD1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Linear Regression</a:t>
          </a:r>
        </a:p>
      </dgm:t>
    </dgm:pt>
    <dgm:pt modelId="{49B86E18-1255-4253-B2A1-E8E7A202A0E3}" type="parTrans" cxnId="{0E2D91F4-A255-4B54-86A8-6E51448D70A0}">
      <dgm:prSet/>
      <dgm:spPr/>
      <dgm:t>
        <a:bodyPr/>
        <a:lstStyle/>
        <a:p>
          <a:endParaRPr lang="en-US"/>
        </a:p>
      </dgm:t>
    </dgm:pt>
    <dgm:pt modelId="{D049B0CA-EDBA-47CC-8D46-97A4E906FCE3}" type="sibTrans" cxnId="{0E2D91F4-A255-4B54-86A8-6E51448D70A0}">
      <dgm:prSet/>
      <dgm:spPr/>
      <dgm:t>
        <a:bodyPr/>
        <a:lstStyle/>
        <a:p>
          <a:endParaRPr lang="en-US"/>
        </a:p>
      </dgm:t>
    </dgm:pt>
    <dgm:pt modelId="{E2ACDA87-2EEB-4B46-87C0-6F77E4905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Regression</a:t>
          </a:r>
        </a:p>
      </dgm:t>
    </dgm:pt>
    <dgm:pt modelId="{4F97FE62-3EEF-43C3-95DA-693D12D661B8}" type="parTrans" cxnId="{F2F98BAF-8814-4FF8-B145-F13E77091B7B}">
      <dgm:prSet/>
      <dgm:spPr/>
      <dgm:t>
        <a:bodyPr/>
        <a:lstStyle/>
        <a:p>
          <a:endParaRPr lang="en-US"/>
        </a:p>
      </dgm:t>
    </dgm:pt>
    <dgm:pt modelId="{94765017-A02B-40CB-8917-E6E5140000D5}" type="sibTrans" cxnId="{F2F98BAF-8814-4FF8-B145-F13E77091B7B}">
      <dgm:prSet/>
      <dgm:spPr/>
      <dgm:t>
        <a:bodyPr/>
        <a:lstStyle/>
        <a:p>
          <a:endParaRPr lang="en-US"/>
        </a:p>
      </dgm:t>
    </dgm:pt>
    <dgm:pt modelId="{5A0D5FFA-26EC-4F42-8401-D20D87FF0A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 ARIMA</a:t>
          </a:r>
        </a:p>
      </dgm:t>
    </dgm:pt>
    <dgm:pt modelId="{06124764-BC27-4376-992C-7DA21ABD903C}" type="parTrans" cxnId="{82CDF78D-068B-43B1-AFB4-A7A4A999F9C1}">
      <dgm:prSet/>
      <dgm:spPr/>
      <dgm:t>
        <a:bodyPr/>
        <a:lstStyle/>
        <a:p>
          <a:endParaRPr lang="en-US"/>
        </a:p>
      </dgm:t>
    </dgm:pt>
    <dgm:pt modelId="{E1047189-A2AB-4189-833F-4C40F889EA03}" type="sibTrans" cxnId="{82CDF78D-068B-43B1-AFB4-A7A4A999F9C1}">
      <dgm:prSet/>
      <dgm:spPr/>
      <dgm:t>
        <a:bodyPr/>
        <a:lstStyle/>
        <a:p>
          <a:endParaRPr lang="en-US"/>
        </a:p>
      </dgm:t>
    </dgm:pt>
    <dgm:pt modelId="{50B22AF9-9B54-442E-9AFD-4DA802337E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Prophet</a:t>
          </a:r>
        </a:p>
      </dgm:t>
    </dgm:pt>
    <dgm:pt modelId="{005198C3-844A-47FF-820A-D18C1E052CB6}" type="parTrans" cxnId="{0ACAB69F-701D-41C3-ADB6-4CFEED219D1B}">
      <dgm:prSet/>
      <dgm:spPr/>
      <dgm:t>
        <a:bodyPr/>
        <a:lstStyle/>
        <a:p>
          <a:endParaRPr lang="en-US"/>
        </a:p>
      </dgm:t>
    </dgm:pt>
    <dgm:pt modelId="{E31C1F21-70EE-433B-990B-DD4E147862F3}" type="sibTrans" cxnId="{0ACAB69F-701D-41C3-ADB6-4CFEED219D1B}">
      <dgm:prSet/>
      <dgm:spPr/>
      <dgm:t>
        <a:bodyPr/>
        <a:lstStyle/>
        <a:p>
          <a:endParaRPr lang="en-US"/>
        </a:p>
      </dgm:t>
    </dgm:pt>
    <dgm:pt modelId="{5E008899-BE68-4998-9E0E-0B02FA282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Long Short Term Memory (LSTM)</a:t>
          </a:r>
        </a:p>
      </dgm:t>
    </dgm:pt>
    <dgm:pt modelId="{B17360AA-2B43-4549-A566-6AAF29B1F30D}" type="parTrans" cxnId="{5A5AC059-045E-44D0-8C0B-F27961E476A0}">
      <dgm:prSet/>
      <dgm:spPr/>
      <dgm:t>
        <a:bodyPr/>
        <a:lstStyle/>
        <a:p>
          <a:endParaRPr lang="en-US"/>
        </a:p>
      </dgm:t>
    </dgm:pt>
    <dgm:pt modelId="{9D905DC7-3594-4873-81C8-4867E3BD8AD8}" type="sibTrans" cxnId="{5A5AC059-045E-44D0-8C0B-F27961E476A0}">
      <dgm:prSet/>
      <dgm:spPr/>
      <dgm:t>
        <a:bodyPr/>
        <a:lstStyle/>
        <a:p>
          <a:endParaRPr lang="en-US"/>
        </a:p>
      </dgm:t>
    </dgm:pt>
    <dgm:pt modelId="{2C0EF795-73BA-4295-9B9C-24FCBDB12991}" type="pres">
      <dgm:prSet presAssocID="{C29A5FDF-23F5-47D7-BC54-089D4AB9D819}" presName="diagram" presStyleCnt="0">
        <dgm:presLayoutVars>
          <dgm:dir/>
          <dgm:resizeHandles val="exact"/>
        </dgm:presLayoutVars>
      </dgm:prSet>
      <dgm:spPr/>
    </dgm:pt>
    <dgm:pt modelId="{BA916968-3048-4EB3-BADE-BE91ADFBC336}" type="pres">
      <dgm:prSet presAssocID="{2CCB56AB-F24E-45A7-A193-D4A37A2FC732}" presName="node" presStyleLbl="node1" presStyleIdx="0" presStyleCnt="6">
        <dgm:presLayoutVars>
          <dgm:bulletEnabled val="1"/>
        </dgm:presLayoutVars>
      </dgm:prSet>
      <dgm:spPr/>
    </dgm:pt>
    <dgm:pt modelId="{0971A871-E1F3-4E09-8DBE-012028AA6A2B}" type="pres">
      <dgm:prSet presAssocID="{BB6474E3-3870-4C83-B1A3-D488BB042DFF}" presName="sibTrans" presStyleCnt="0"/>
      <dgm:spPr/>
    </dgm:pt>
    <dgm:pt modelId="{FD9F08AA-C8BE-4AED-8585-9463185442C0}" type="pres">
      <dgm:prSet presAssocID="{CB0C45CA-341A-4B23-AB85-5A074A6AD158}" presName="node" presStyleLbl="node1" presStyleIdx="1" presStyleCnt="6">
        <dgm:presLayoutVars>
          <dgm:bulletEnabled val="1"/>
        </dgm:presLayoutVars>
      </dgm:prSet>
      <dgm:spPr/>
    </dgm:pt>
    <dgm:pt modelId="{CA478B84-B170-4399-BA13-B30846A3BCE5}" type="pres">
      <dgm:prSet presAssocID="{D049B0CA-EDBA-47CC-8D46-97A4E906FCE3}" presName="sibTrans" presStyleCnt="0"/>
      <dgm:spPr/>
    </dgm:pt>
    <dgm:pt modelId="{FD0887C6-0547-482E-8DC4-E49C75C62B08}" type="pres">
      <dgm:prSet presAssocID="{E2ACDA87-2EEB-4B46-87C0-6F77E4905098}" presName="node" presStyleLbl="node1" presStyleIdx="2" presStyleCnt="6">
        <dgm:presLayoutVars>
          <dgm:bulletEnabled val="1"/>
        </dgm:presLayoutVars>
      </dgm:prSet>
      <dgm:spPr/>
    </dgm:pt>
    <dgm:pt modelId="{12ABE0D7-B71A-45CB-93BA-0FCA08328E7B}" type="pres">
      <dgm:prSet presAssocID="{94765017-A02B-40CB-8917-E6E5140000D5}" presName="sibTrans" presStyleCnt="0"/>
      <dgm:spPr/>
    </dgm:pt>
    <dgm:pt modelId="{CB88321C-DA10-4DF4-86F5-D1461A6EA4AF}" type="pres">
      <dgm:prSet presAssocID="{5A0D5FFA-26EC-4F42-8401-D20D87FF0A9F}" presName="node" presStyleLbl="node1" presStyleIdx="3" presStyleCnt="6">
        <dgm:presLayoutVars>
          <dgm:bulletEnabled val="1"/>
        </dgm:presLayoutVars>
      </dgm:prSet>
      <dgm:spPr/>
    </dgm:pt>
    <dgm:pt modelId="{AA0E00C5-FE28-4345-A43B-4D207718D5F5}" type="pres">
      <dgm:prSet presAssocID="{E1047189-A2AB-4189-833F-4C40F889EA03}" presName="sibTrans" presStyleCnt="0"/>
      <dgm:spPr/>
    </dgm:pt>
    <dgm:pt modelId="{BC358D6A-C8D1-4B50-872C-0F5C8D53FC50}" type="pres">
      <dgm:prSet presAssocID="{50B22AF9-9B54-442E-9AFD-4DA802337E48}" presName="node" presStyleLbl="node1" presStyleIdx="4" presStyleCnt="6">
        <dgm:presLayoutVars>
          <dgm:bulletEnabled val="1"/>
        </dgm:presLayoutVars>
      </dgm:prSet>
      <dgm:spPr/>
    </dgm:pt>
    <dgm:pt modelId="{1D2D6093-C504-4197-8E8F-5FC36B2B0135}" type="pres">
      <dgm:prSet presAssocID="{E31C1F21-70EE-433B-990B-DD4E147862F3}" presName="sibTrans" presStyleCnt="0"/>
      <dgm:spPr/>
    </dgm:pt>
    <dgm:pt modelId="{B6A35108-45D9-4EA5-943E-D0A763CE75A8}" type="pres">
      <dgm:prSet presAssocID="{5E008899-BE68-4998-9E0E-0B02FA282640}" presName="node" presStyleLbl="node1" presStyleIdx="5" presStyleCnt="6">
        <dgm:presLayoutVars>
          <dgm:bulletEnabled val="1"/>
        </dgm:presLayoutVars>
      </dgm:prSet>
      <dgm:spPr/>
    </dgm:pt>
  </dgm:ptLst>
  <dgm:cxnLst>
    <dgm:cxn modelId="{74FD1707-2205-4401-8A18-C8258D57D011}" type="presOf" srcId="{E2ACDA87-2EEB-4B46-87C0-6F77E4905098}" destId="{FD0887C6-0547-482E-8DC4-E49C75C62B08}" srcOrd="0" destOrd="0" presId="urn:microsoft.com/office/officeart/2005/8/layout/default"/>
    <dgm:cxn modelId="{1A478840-CEA5-4B10-8EAF-722F2D15C032}" type="presOf" srcId="{CB0C45CA-341A-4B23-AB85-5A074A6AD158}" destId="{FD9F08AA-C8BE-4AED-8585-9463185442C0}" srcOrd="0" destOrd="0" presId="urn:microsoft.com/office/officeart/2005/8/layout/default"/>
    <dgm:cxn modelId="{5A5AC059-045E-44D0-8C0B-F27961E476A0}" srcId="{C29A5FDF-23F5-47D7-BC54-089D4AB9D819}" destId="{5E008899-BE68-4998-9E0E-0B02FA282640}" srcOrd="5" destOrd="0" parTransId="{B17360AA-2B43-4549-A566-6AAF29B1F30D}" sibTransId="{9D905DC7-3594-4873-81C8-4867E3BD8AD8}"/>
    <dgm:cxn modelId="{6AB43182-C114-455E-A023-68053BC2E6A7}" srcId="{C29A5FDF-23F5-47D7-BC54-089D4AB9D819}" destId="{2CCB56AB-F24E-45A7-A193-D4A37A2FC732}" srcOrd="0" destOrd="0" parTransId="{9E04740A-6558-40B0-8F5B-C44EA90353A8}" sibTransId="{BB6474E3-3870-4C83-B1A3-D488BB042DFF}"/>
    <dgm:cxn modelId="{0EFB7A82-A209-4E74-9F38-955C12B306F5}" type="presOf" srcId="{50B22AF9-9B54-442E-9AFD-4DA802337E48}" destId="{BC358D6A-C8D1-4B50-872C-0F5C8D53FC50}" srcOrd="0" destOrd="0" presId="urn:microsoft.com/office/officeart/2005/8/layout/default"/>
    <dgm:cxn modelId="{926E9087-4A4A-4F50-AA77-C648E2F353A9}" type="presOf" srcId="{5E008899-BE68-4998-9E0E-0B02FA282640}" destId="{B6A35108-45D9-4EA5-943E-D0A763CE75A8}" srcOrd="0" destOrd="0" presId="urn:microsoft.com/office/officeart/2005/8/layout/default"/>
    <dgm:cxn modelId="{82CDF78D-068B-43B1-AFB4-A7A4A999F9C1}" srcId="{C29A5FDF-23F5-47D7-BC54-089D4AB9D819}" destId="{5A0D5FFA-26EC-4F42-8401-D20D87FF0A9F}" srcOrd="3" destOrd="0" parTransId="{06124764-BC27-4376-992C-7DA21ABD903C}" sibTransId="{E1047189-A2AB-4189-833F-4C40F889EA03}"/>
    <dgm:cxn modelId="{9FF67690-2C5F-4A8F-8C87-23ECA0D4598F}" type="presOf" srcId="{5A0D5FFA-26EC-4F42-8401-D20D87FF0A9F}" destId="{CB88321C-DA10-4DF4-86F5-D1461A6EA4AF}" srcOrd="0" destOrd="0" presId="urn:microsoft.com/office/officeart/2005/8/layout/default"/>
    <dgm:cxn modelId="{0ACAB69F-701D-41C3-ADB6-4CFEED219D1B}" srcId="{C29A5FDF-23F5-47D7-BC54-089D4AB9D819}" destId="{50B22AF9-9B54-442E-9AFD-4DA802337E48}" srcOrd="4" destOrd="0" parTransId="{005198C3-844A-47FF-820A-D18C1E052CB6}" sibTransId="{E31C1F21-70EE-433B-990B-DD4E147862F3}"/>
    <dgm:cxn modelId="{F2F98BAF-8814-4FF8-B145-F13E77091B7B}" srcId="{C29A5FDF-23F5-47D7-BC54-089D4AB9D819}" destId="{E2ACDA87-2EEB-4B46-87C0-6F77E4905098}" srcOrd="2" destOrd="0" parTransId="{4F97FE62-3EEF-43C3-95DA-693D12D661B8}" sibTransId="{94765017-A02B-40CB-8917-E6E5140000D5}"/>
    <dgm:cxn modelId="{8E7C35D5-4EF3-4ABD-9C99-529AA7F66664}" type="presOf" srcId="{2CCB56AB-F24E-45A7-A193-D4A37A2FC732}" destId="{BA916968-3048-4EB3-BADE-BE91ADFBC336}" srcOrd="0" destOrd="0" presId="urn:microsoft.com/office/officeart/2005/8/layout/default"/>
    <dgm:cxn modelId="{0E2D91F4-A255-4B54-86A8-6E51448D70A0}" srcId="{C29A5FDF-23F5-47D7-BC54-089D4AB9D819}" destId="{CB0C45CA-341A-4B23-AB85-5A074A6AD158}" srcOrd="1" destOrd="0" parTransId="{49B86E18-1255-4253-B2A1-E8E7A202A0E3}" sibTransId="{D049B0CA-EDBA-47CC-8D46-97A4E906FCE3}"/>
    <dgm:cxn modelId="{8AB760FB-E011-49E1-A3C5-BB8AE05E4FD5}" type="presOf" srcId="{C29A5FDF-23F5-47D7-BC54-089D4AB9D819}" destId="{2C0EF795-73BA-4295-9B9C-24FCBDB12991}" srcOrd="0" destOrd="0" presId="urn:microsoft.com/office/officeart/2005/8/layout/default"/>
    <dgm:cxn modelId="{E5C7B6C3-5104-42AD-8571-3DCF7B69B5CB}" type="presParOf" srcId="{2C0EF795-73BA-4295-9B9C-24FCBDB12991}" destId="{BA916968-3048-4EB3-BADE-BE91ADFBC336}" srcOrd="0" destOrd="0" presId="urn:microsoft.com/office/officeart/2005/8/layout/default"/>
    <dgm:cxn modelId="{B4283E72-5D51-4BF0-A72E-548BD0CC7E72}" type="presParOf" srcId="{2C0EF795-73BA-4295-9B9C-24FCBDB12991}" destId="{0971A871-E1F3-4E09-8DBE-012028AA6A2B}" srcOrd="1" destOrd="0" presId="urn:microsoft.com/office/officeart/2005/8/layout/default"/>
    <dgm:cxn modelId="{56855196-867C-4C63-9C12-ED43E40E19D7}" type="presParOf" srcId="{2C0EF795-73BA-4295-9B9C-24FCBDB12991}" destId="{FD9F08AA-C8BE-4AED-8585-9463185442C0}" srcOrd="2" destOrd="0" presId="urn:microsoft.com/office/officeart/2005/8/layout/default"/>
    <dgm:cxn modelId="{51D151D6-A2D5-428D-8A5B-FCE0B2F88C4D}" type="presParOf" srcId="{2C0EF795-73BA-4295-9B9C-24FCBDB12991}" destId="{CA478B84-B170-4399-BA13-B30846A3BCE5}" srcOrd="3" destOrd="0" presId="urn:microsoft.com/office/officeart/2005/8/layout/default"/>
    <dgm:cxn modelId="{0FAFB4CB-7B20-421C-BF0D-EA51D0E81A1E}" type="presParOf" srcId="{2C0EF795-73BA-4295-9B9C-24FCBDB12991}" destId="{FD0887C6-0547-482E-8DC4-E49C75C62B08}" srcOrd="4" destOrd="0" presId="urn:microsoft.com/office/officeart/2005/8/layout/default"/>
    <dgm:cxn modelId="{9D056C38-7E76-4591-BCD7-EFC7E1992335}" type="presParOf" srcId="{2C0EF795-73BA-4295-9B9C-24FCBDB12991}" destId="{12ABE0D7-B71A-45CB-93BA-0FCA08328E7B}" srcOrd="5" destOrd="0" presId="urn:microsoft.com/office/officeart/2005/8/layout/default"/>
    <dgm:cxn modelId="{F3001C4B-AA58-4FE2-A0E9-4B8D2514EF69}" type="presParOf" srcId="{2C0EF795-73BA-4295-9B9C-24FCBDB12991}" destId="{CB88321C-DA10-4DF4-86F5-D1461A6EA4AF}" srcOrd="6" destOrd="0" presId="urn:microsoft.com/office/officeart/2005/8/layout/default"/>
    <dgm:cxn modelId="{6EB962D0-9E64-4397-910F-CE21E29C92C1}" type="presParOf" srcId="{2C0EF795-73BA-4295-9B9C-24FCBDB12991}" destId="{AA0E00C5-FE28-4345-A43B-4D207718D5F5}" srcOrd="7" destOrd="0" presId="urn:microsoft.com/office/officeart/2005/8/layout/default"/>
    <dgm:cxn modelId="{02320571-1F2F-4DA2-B453-3E326C49C705}" type="presParOf" srcId="{2C0EF795-73BA-4295-9B9C-24FCBDB12991}" destId="{BC358D6A-C8D1-4B50-872C-0F5C8D53FC50}" srcOrd="8" destOrd="0" presId="urn:microsoft.com/office/officeart/2005/8/layout/default"/>
    <dgm:cxn modelId="{0D74B489-B5A5-4B6A-A8F5-8D73FBAFEC4C}" type="presParOf" srcId="{2C0EF795-73BA-4295-9B9C-24FCBDB12991}" destId="{1D2D6093-C504-4197-8E8F-5FC36B2B0135}" srcOrd="9" destOrd="0" presId="urn:microsoft.com/office/officeart/2005/8/layout/default"/>
    <dgm:cxn modelId="{F077B1DE-1790-424B-93EE-D3492D9505EA}" type="presParOf" srcId="{2C0EF795-73BA-4295-9B9C-24FCBDB12991}" destId="{B6A35108-45D9-4EA5-943E-D0A763CE75A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5E9E69-0066-47B7-BFF4-5E34A08C1D3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9F0782A-82B3-4F4F-BA35-75B82C5FC6B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Sentiment Analysis</a:t>
          </a:r>
        </a:p>
      </dgm:t>
    </dgm:pt>
    <dgm:pt modelId="{89DB4F01-34EB-42D9-9807-F41D8097FF09}" type="parTrans" cxnId="{6C7BA629-A7D0-4C45-8819-7A8A2DDCA131}">
      <dgm:prSet/>
      <dgm:spPr/>
      <dgm:t>
        <a:bodyPr/>
        <a:lstStyle/>
        <a:p>
          <a:endParaRPr lang="en-US"/>
        </a:p>
      </dgm:t>
    </dgm:pt>
    <dgm:pt modelId="{65D9A4D4-1B24-4130-8538-4111FFBC37C0}" type="sibTrans" cxnId="{6C7BA629-A7D0-4C45-8819-7A8A2DDCA131}">
      <dgm:prSet/>
      <dgm:spPr/>
      <dgm:t>
        <a:bodyPr/>
        <a:lstStyle/>
        <a:p>
          <a:endParaRPr lang="en-US"/>
        </a:p>
      </dgm:t>
    </dgm:pt>
    <dgm:pt modelId="{FBBB22FD-78A4-4F9C-8AC0-AF1D8F2F3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took twitter sentiment analysis of last 100 tweets to see if the news is positive, negative or neutral about any company. </a:t>
          </a:r>
        </a:p>
      </dgm:t>
    </dgm:pt>
    <dgm:pt modelId="{CEDB246E-4F50-4F6C-B66D-018612DFD16B}" type="parTrans" cxnId="{03C20374-DDB5-4B15-8981-BC31FD8FE1F0}">
      <dgm:prSet/>
      <dgm:spPr/>
      <dgm:t>
        <a:bodyPr/>
        <a:lstStyle/>
        <a:p>
          <a:endParaRPr lang="en-US"/>
        </a:p>
      </dgm:t>
    </dgm:pt>
    <dgm:pt modelId="{DB4C8826-AC85-4A89-997D-1540A3C86AAD}" type="sibTrans" cxnId="{03C20374-DDB5-4B15-8981-BC31FD8FE1F0}">
      <dgm:prSet/>
      <dgm:spPr/>
      <dgm:t>
        <a:bodyPr/>
        <a:lstStyle/>
        <a:p>
          <a:endParaRPr lang="en-US"/>
        </a:p>
      </dgm:t>
    </dgm:pt>
    <dgm:pt modelId="{616D4FC3-D2FE-42B5-97A7-1F37AB9CC958}" type="pres">
      <dgm:prSet presAssocID="{EF5E9E69-0066-47B7-BFF4-5E34A08C1D3A}" presName="root" presStyleCnt="0">
        <dgm:presLayoutVars>
          <dgm:dir/>
          <dgm:resizeHandles val="exact"/>
        </dgm:presLayoutVars>
      </dgm:prSet>
      <dgm:spPr/>
    </dgm:pt>
    <dgm:pt modelId="{D81C0AF7-03B3-4A81-83E8-312A6380A610}" type="pres">
      <dgm:prSet presAssocID="{79F0782A-82B3-4F4F-BA35-75B82C5FC6B7}" presName="compNode" presStyleCnt="0"/>
      <dgm:spPr/>
    </dgm:pt>
    <dgm:pt modelId="{03B85898-3066-41B8-A49A-5388758A9E49}" type="pres">
      <dgm:prSet presAssocID="{79F0782A-82B3-4F4F-BA35-75B82C5FC6B7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1F840269-E97C-4B0F-91C5-04B449571A2A}" type="pres">
      <dgm:prSet presAssocID="{79F0782A-82B3-4F4F-BA35-75B82C5FC6B7}" presName="iconSpace" presStyleCnt="0"/>
      <dgm:spPr/>
    </dgm:pt>
    <dgm:pt modelId="{2DB85F9A-A256-4589-A89E-382FA7E6DC88}" type="pres">
      <dgm:prSet presAssocID="{79F0782A-82B3-4F4F-BA35-75B82C5FC6B7}" presName="parTx" presStyleLbl="revTx" presStyleIdx="0" presStyleCnt="2">
        <dgm:presLayoutVars>
          <dgm:chMax val="0"/>
          <dgm:chPref val="0"/>
        </dgm:presLayoutVars>
      </dgm:prSet>
      <dgm:spPr/>
    </dgm:pt>
    <dgm:pt modelId="{6CBF2580-FC4A-4847-8142-1103873CC741}" type="pres">
      <dgm:prSet presAssocID="{79F0782A-82B3-4F4F-BA35-75B82C5FC6B7}" presName="txSpace" presStyleCnt="0"/>
      <dgm:spPr/>
    </dgm:pt>
    <dgm:pt modelId="{A0F90DB3-A9A4-4E5C-9A98-6DC19C8105F5}" type="pres">
      <dgm:prSet presAssocID="{79F0782A-82B3-4F4F-BA35-75B82C5FC6B7}" presName="desTx" presStyleLbl="revTx" presStyleIdx="1" presStyleCnt="2">
        <dgm:presLayoutVars/>
      </dgm:prSet>
      <dgm:spPr/>
    </dgm:pt>
  </dgm:ptLst>
  <dgm:cxnLst>
    <dgm:cxn modelId="{6C7BA629-A7D0-4C45-8819-7A8A2DDCA131}" srcId="{EF5E9E69-0066-47B7-BFF4-5E34A08C1D3A}" destId="{79F0782A-82B3-4F4F-BA35-75B82C5FC6B7}" srcOrd="0" destOrd="0" parTransId="{89DB4F01-34EB-42D9-9807-F41D8097FF09}" sibTransId="{65D9A4D4-1B24-4130-8538-4111FFBC37C0}"/>
    <dgm:cxn modelId="{3DD10945-DC3B-4A7B-920C-E8EC7B322434}" type="presOf" srcId="{EF5E9E69-0066-47B7-BFF4-5E34A08C1D3A}" destId="{616D4FC3-D2FE-42B5-97A7-1F37AB9CC958}" srcOrd="0" destOrd="0" presId="urn:microsoft.com/office/officeart/2018/5/layout/CenteredIconLabelDescriptionList"/>
    <dgm:cxn modelId="{03C20374-DDB5-4B15-8981-BC31FD8FE1F0}" srcId="{79F0782A-82B3-4F4F-BA35-75B82C5FC6B7}" destId="{FBBB22FD-78A4-4F9C-8AC0-AF1D8F2F3C96}" srcOrd="0" destOrd="0" parTransId="{CEDB246E-4F50-4F6C-B66D-018612DFD16B}" sibTransId="{DB4C8826-AC85-4A89-997D-1540A3C86AAD}"/>
    <dgm:cxn modelId="{8CD83F91-33A3-4E17-AC24-8E3440B8DBD4}" type="presOf" srcId="{FBBB22FD-78A4-4F9C-8AC0-AF1D8F2F3C96}" destId="{A0F90DB3-A9A4-4E5C-9A98-6DC19C8105F5}" srcOrd="0" destOrd="0" presId="urn:microsoft.com/office/officeart/2018/5/layout/CenteredIconLabelDescriptionList"/>
    <dgm:cxn modelId="{FD03D7DF-05F0-452D-B3A1-BD5AB4635846}" type="presOf" srcId="{79F0782A-82B3-4F4F-BA35-75B82C5FC6B7}" destId="{2DB85F9A-A256-4589-A89E-382FA7E6DC88}" srcOrd="0" destOrd="0" presId="urn:microsoft.com/office/officeart/2018/5/layout/CenteredIconLabelDescriptionList"/>
    <dgm:cxn modelId="{E7E5096B-BD1A-4B5C-8443-4D1CC6EB8469}" type="presParOf" srcId="{616D4FC3-D2FE-42B5-97A7-1F37AB9CC958}" destId="{D81C0AF7-03B3-4A81-83E8-312A6380A610}" srcOrd="0" destOrd="0" presId="urn:microsoft.com/office/officeart/2018/5/layout/CenteredIconLabelDescriptionList"/>
    <dgm:cxn modelId="{9E0D60D7-BCD5-4542-9EE5-D3601AFE4664}" type="presParOf" srcId="{D81C0AF7-03B3-4A81-83E8-312A6380A610}" destId="{03B85898-3066-41B8-A49A-5388758A9E49}" srcOrd="0" destOrd="0" presId="urn:microsoft.com/office/officeart/2018/5/layout/CenteredIconLabelDescriptionList"/>
    <dgm:cxn modelId="{B53DD564-A4A6-4D65-BC49-483E50557A8C}" type="presParOf" srcId="{D81C0AF7-03B3-4A81-83E8-312A6380A610}" destId="{1F840269-E97C-4B0F-91C5-04B449571A2A}" srcOrd="1" destOrd="0" presId="urn:microsoft.com/office/officeart/2018/5/layout/CenteredIconLabelDescriptionList"/>
    <dgm:cxn modelId="{9CD9E869-ED06-4789-990A-A93C8515B0D1}" type="presParOf" srcId="{D81C0AF7-03B3-4A81-83E8-312A6380A610}" destId="{2DB85F9A-A256-4589-A89E-382FA7E6DC88}" srcOrd="2" destOrd="0" presId="urn:microsoft.com/office/officeart/2018/5/layout/CenteredIconLabelDescriptionList"/>
    <dgm:cxn modelId="{98BA3803-6A72-4D74-8EDB-02AD749182E5}" type="presParOf" srcId="{D81C0AF7-03B3-4A81-83E8-312A6380A610}" destId="{6CBF2580-FC4A-4847-8142-1103873CC741}" srcOrd="3" destOrd="0" presId="urn:microsoft.com/office/officeart/2018/5/layout/CenteredIconLabelDescriptionList"/>
    <dgm:cxn modelId="{15EC6F99-5651-4925-B8EF-BBDE00426FA5}" type="presParOf" srcId="{D81C0AF7-03B3-4A81-83E8-312A6380A610}" destId="{A0F90DB3-A9A4-4E5C-9A98-6DC19C8105F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13524-3F4B-44B0-8B42-41BA9F94D26E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F57DD3-F008-49F1-A209-0DA9923A4644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3D0A9-2DCF-4DD3-A663-B7F78DF7274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Financial markets are highly volatile and generate huge amounts of data daily.</a:t>
          </a:r>
        </a:p>
      </dsp:txBody>
      <dsp:txXfrm>
        <a:off x="75768" y="3053169"/>
        <a:ext cx="3093750" cy="720000"/>
      </dsp:txXfrm>
    </dsp:sp>
    <dsp:sp modelId="{7B345990-A9F9-4CBF-8D4C-BA3C19553975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E73872-C008-4505-8836-7A448BDF7BAC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A00B9-1EA5-46D6-AAAA-6CF2AFEC939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Stock prices are predicted to determine the future value of companies’ stock or other financial instruments that are marketed on financial exchanges.</a:t>
          </a:r>
        </a:p>
      </dsp:txBody>
      <dsp:txXfrm>
        <a:off x="3710925" y="3053169"/>
        <a:ext cx="3093750" cy="720000"/>
      </dsp:txXfrm>
    </dsp:sp>
    <dsp:sp modelId="{4290B8A0-975D-4640-98DD-F85257CC5A2B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FE5C1-5B55-4328-A61A-52A30BB90740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61CCE-5C1E-4C84-9D1A-F5F90687DB1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However, the stock market is influenced by many factors such as political events, economic conditions and traders’ expectation. </a:t>
          </a:r>
        </a:p>
      </dsp:txBody>
      <dsp:txXfrm>
        <a:off x="7346081" y="3053169"/>
        <a:ext cx="30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28210-67E4-4500-BBC7-688E43AB5121}">
      <dsp:nvSpPr>
        <dsp:cNvPr id="0" name=""/>
        <dsp:cNvSpPr/>
      </dsp:nvSpPr>
      <dsp:spPr>
        <a:xfrm>
          <a:off x="1963800" y="51300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F0521-AF6A-492B-A1BB-379D8E6DBE5B}">
      <dsp:nvSpPr>
        <dsp:cNvPr id="0" name=""/>
        <dsp:cNvSpPr/>
      </dsp:nvSpPr>
      <dsp:spPr>
        <a:xfrm>
          <a:off x="559800" y="21679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Fundamental Analysis</a:t>
          </a:r>
        </a:p>
      </dsp:txBody>
      <dsp:txXfrm>
        <a:off x="559800" y="2167992"/>
        <a:ext cx="4320000" cy="648000"/>
      </dsp:txXfrm>
    </dsp:sp>
    <dsp:sp modelId="{6C45E9A0-62BE-4B96-B277-4A6AA7E3E0D4}">
      <dsp:nvSpPr>
        <dsp:cNvPr id="0" name=""/>
        <dsp:cNvSpPr/>
      </dsp:nvSpPr>
      <dsp:spPr>
        <a:xfrm>
          <a:off x="559800" y="2882499"/>
          <a:ext cx="4320000" cy="9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Fundamental Analysis involves analyzing the company’s future profitability on the basis of its current business environment and financial performance.</a:t>
          </a:r>
        </a:p>
      </dsp:txBody>
      <dsp:txXfrm>
        <a:off x="559800" y="2882499"/>
        <a:ext cx="4320000" cy="955835"/>
      </dsp:txXfrm>
    </dsp:sp>
    <dsp:sp modelId="{6322BC51-67C7-4289-81AE-59128DDAB620}">
      <dsp:nvSpPr>
        <dsp:cNvPr id="0" name=""/>
        <dsp:cNvSpPr/>
      </dsp:nvSpPr>
      <dsp:spPr>
        <a:xfrm>
          <a:off x="7039800" y="51300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21566-490A-4A19-8885-5DFF0C5C080A}">
      <dsp:nvSpPr>
        <dsp:cNvPr id="0" name=""/>
        <dsp:cNvSpPr/>
      </dsp:nvSpPr>
      <dsp:spPr>
        <a:xfrm>
          <a:off x="5635800" y="216799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Technical Analysis</a:t>
          </a:r>
        </a:p>
      </dsp:txBody>
      <dsp:txXfrm>
        <a:off x="5635800" y="2167992"/>
        <a:ext cx="4320000" cy="648000"/>
      </dsp:txXfrm>
    </dsp:sp>
    <dsp:sp modelId="{0335A308-A53A-4593-ACB6-F40343393AB5}">
      <dsp:nvSpPr>
        <dsp:cNvPr id="0" name=""/>
        <dsp:cNvSpPr/>
      </dsp:nvSpPr>
      <dsp:spPr>
        <a:xfrm>
          <a:off x="5635800" y="2882499"/>
          <a:ext cx="4320000" cy="955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Technical Analysis, on the other hand, includes reading the charts and using statistical figures to identify the trends in the stock market.</a:t>
          </a:r>
        </a:p>
      </dsp:txBody>
      <dsp:txXfrm>
        <a:off x="5635800" y="2882499"/>
        <a:ext cx="4320000" cy="955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16968-3048-4EB3-BADE-BE91ADFBC336}">
      <dsp:nvSpPr>
        <dsp:cNvPr id="0" name=""/>
        <dsp:cNvSpPr/>
      </dsp:nvSpPr>
      <dsp:spPr>
        <a:xfrm>
          <a:off x="644851" y="998"/>
          <a:ext cx="2781421" cy="16688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Moving Average</a:t>
          </a:r>
        </a:p>
      </dsp:txBody>
      <dsp:txXfrm>
        <a:off x="644851" y="998"/>
        <a:ext cx="2781421" cy="1668852"/>
      </dsp:txXfrm>
    </dsp:sp>
    <dsp:sp modelId="{FD9F08AA-C8BE-4AED-8585-9463185442C0}">
      <dsp:nvSpPr>
        <dsp:cNvPr id="0" name=""/>
        <dsp:cNvSpPr/>
      </dsp:nvSpPr>
      <dsp:spPr>
        <a:xfrm>
          <a:off x="3704415" y="998"/>
          <a:ext cx="2781421" cy="166885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Linear Regression</a:t>
          </a:r>
        </a:p>
      </dsp:txBody>
      <dsp:txXfrm>
        <a:off x="3704415" y="998"/>
        <a:ext cx="2781421" cy="1668852"/>
      </dsp:txXfrm>
    </dsp:sp>
    <dsp:sp modelId="{FD0887C6-0547-482E-8DC4-E49C75C62B08}">
      <dsp:nvSpPr>
        <dsp:cNvPr id="0" name=""/>
        <dsp:cNvSpPr/>
      </dsp:nvSpPr>
      <dsp:spPr>
        <a:xfrm>
          <a:off x="6763978" y="998"/>
          <a:ext cx="2781421" cy="1668852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Random Forest Regression</a:t>
          </a:r>
        </a:p>
      </dsp:txBody>
      <dsp:txXfrm>
        <a:off x="6763978" y="998"/>
        <a:ext cx="2781421" cy="1668852"/>
      </dsp:txXfrm>
    </dsp:sp>
    <dsp:sp modelId="{CB88321C-DA10-4DF4-86F5-D1461A6EA4AF}">
      <dsp:nvSpPr>
        <dsp:cNvPr id="0" name=""/>
        <dsp:cNvSpPr/>
      </dsp:nvSpPr>
      <dsp:spPr>
        <a:xfrm>
          <a:off x="644851" y="1947993"/>
          <a:ext cx="2781421" cy="166885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Auto ARIMA</a:t>
          </a:r>
        </a:p>
      </dsp:txBody>
      <dsp:txXfrm>
        <a:off x="644851" y="1947993"/>
        <a:ext cx="2781421" cy="1668852"/>
      </dsp:txXfrm>
    </dsp:sp>
    <dsp:sp modelId="{BC358D6A-C8D1-4B50-872C-0F5C8D53FC50}">
      <dsp:nvSpPr>
        <dsp:cNvPr id="0" name=""/>
        <dsp:cNvSpPr/>
      </dsp:nvSpPr>
      <dsp:spPr>
        <a:xfrm>
          <a:off x="3704415" y="1947993"/>
          <a:ext cx="2781421" cy="1668852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Prophet</a:t>
          </a:r>
        </a:p>
      </dsp:txBody>
      <dsp:txXfrm>
        <a:off x="3704415" y="1947993"/>
        <a:ext cx="2781421" cy="1668852"/>
      </dsp:txXfrm>
    </dsp:sp>
    <dsp:sp modelId="{B6A35108-45D9-4EA5-943E-D0A763CE75A8}">
      <dsp:nvSpPr>
        <dsp:cNvPr id="0" name=""/>
        <dsp:cNvSpPr/>
      </dsp:nvSpPr>
      <dsp:spPr>
        <a:xfrm>
          <a:off x="6763978" y="1947993"/>
          <a:ext cx="2781421" cy="166885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Long Short Term Memory (LSTM)</a:t>
          </a:r>
        </a:p>
      </dsp:txBody>
      <dsp:txXfrm>
        <a:off x="6763978" y="1947993"/>
        <a:ext cx="2781421" cy="1668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B85898-3066-41B8-A49A-5388758A9E49}">
      <dsp:nvSpPr>
        <dsp:cNvPr id="0" name=""/>
        <dsp:cNvSpPr/>
      </dsp:nvSpPr>
      <dsp:spPr>
        <a:xfrm>
          <a:off x="4501800" y="59905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85F9A-A256-4589-A89E-382FA7E6DC88}">
      <dsp:nvSpPr>
        <dsp:cNvPr id="0" name=""/>
        <dsp:cNvSpPr/>
      </dsp:nvSpPr>
      <dsp:spPr>
        <a:xfrm>
          <a:off x="3097800" y="224664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Sentiment Analysis</a:t>
          </a:r>
        </a:p>
      </dsp:txBody>
      <dsp:txXfrm>
        <a:off x="3097800" y="2246641"/>
        <a:ext cx="4320000" cy="648000"/>
      </dsp:txXfrm>
    </dsp:sp>
    <dsp:sp modelId="{A0F90DB3-A9A4-4E5C-9A98-6DC19C8105F5}">
      <dsp:nvSpPr>
        <dsp:cNvPr id="0" name=""/>
        <dsp:cNvSpPr/>
      </dsp:nvSpPr>
      <dsp:spPr>
        <a:xfrm>
          <a:off x="3097800" y="2957706"/>
          <a:ext cx="4320000" cy="7945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took twitter sentiment analysis of last 100 tweets to see if the news is positive, negative or neutral about any company. </a:t>
          </a:r>
        </a:p>
      </dsp:txBody>
      <dsp:txXfrm>
        <a:off x="3097800" y="2957706"/>
        <a:ext cx="4320000" cy="794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72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37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0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2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6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5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1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investorinthefamily.com/value-stocks-vs-growth-stock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iagobka/HistoricalStockDataExtracti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tuzi.com/2015/06/compoundinterest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46ACC54-54ED-413B-BFB2-75A3FED47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0003" b="499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Evaluating multiple classifiers for stock price direction prediction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6740"/>
            <a:ext cx="9144000" cy="12210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Michel Ballings, Dirk Van den Poel, Nathalie </a:t>
            </a:r>
            <a:r>
              <a:rPr lang="en-US" err="1">
                <a:ea typeface="+mn-lt"/>
                <a:cs typeface="+mn-lt"/>
              </a:rPr>
              <a:t>Hespeels</a:t>
            </a:r>
            <a:r>
              <a:rPr lang="en-US">
                <a:ea typeface="+mn-lt"/>
                <a:cs typeface="+mn-lt"/>
              </a:rPr>
              <a:t>, Ruben </a:t>
            </a:r>
            <a:r>
              <a:rPr lang="en-US" err="1">
                <a:ea typeface="+mn-lt"/>
                <a:cs typeface="+mn-lt"/>
              </a:rPr>
              <a:t>Gryp</a:t>
            </a:r>
            <a:endParaRPr lang="en-US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5547E-2BEA-4D1E-8DB0-2A7A3628AB95}"/>
              </a:ext>
            </a:extLst>
          </p:cNvPr>
          <p:cNvSpPr txBox="1"/>
          <p:nvPr/>
        </p:nvSpPr>
        <p:spPr>
          <a:xfrm>
            <a:off x="9718246" y="6657945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58E81-BDDF-405C-9B17-3FFA22A7A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Citation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D74F-6A91-4050-B410-2DED06BD1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[1] Ballings, M., Poel, D. V., Hespeels, N., &amp; Gryp, R. (2015). Evaluating multiple classi-fiers for stock price direction prediction. Ex-pert Systems with Applications,42(20), 7046-7056. doi:10.1016/j.eswa.2015.05.013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945669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17751-16AD-4EBD-B1E4-9D4A2FB56604}"/>
              </a:ext>
            </a:extLst>
          </p:cNvPr>
          <p:cNvSpPr/>
          <p:nvPr/>
        </p:nvSpPr>
        <p:spPr>
          <a:xfrm>
            <a:off x="0" y="4535055"/>
            <a:ext cx="12192000" cy="2062798"/>
          </a:xfrm>
          <a:prstGeom prst="rect">
            <a:avLst/>
          </a:prstGeom>
          <a:gradFill flip="none" rotWithShape="1">
            <a:gsLst>
              <a:gs pos="16000">
                <a:schemeClr val="accent2">
                  <a:alpha val="0"/>
                </a:schemeClr>
              </a:gs>
              <a:gs pos="43000">
                <a:schemeClr val="accent1">
                  <a:alpha val="76000"/>
                </a:schemeClr>
              </a:gs>
              <a:gs pos="94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0" y="4867853"/>
            <a:ext cx="118872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>
                <a:solidFill>
                  <a:schemeClr val="bg1"/>
                </a:solidFill>
                <a:cs typeface="Arial" pitchFamily="34" charset="0"/>
              </a:rPr>
              <a:t>Stock Market Prediction</a:t>
            </a:r>
            <a:endParaRPr lang="ko-KR" altLang="en-US" sz="540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166F6B-B975-4F3C-BCF2-9971086140FB}"/>
              </a:ext>
            </a:extLst>
          </p:cNvPr>
          <p:cNvSpPr txBox="1"/>
          <p:nvPr/>
        </p:nvSpPr>
        <p:spPr>
          <a:xfrm>
            <a:off x="0" y="5783499"/>
            <a:ext cx="11887056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Akash Sindhu, Tiago Benko, Lorena Silva</a:t>
            </a:r>
            <a:r>
              <a:rPr lang="en-US" altLang="ko-KR">
                <a:solidFill>
                  <a:schemeClr val="bg1"/>
                </a:solidFill>
                <a:ea typeface="맑은 고딕"/>
                <a:cs typeface="Arial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1706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FEAF-07CD-4EB3-8377-4414562B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Introduction</a:t>
            </a:r>
            <a:endParaRPr lang="en-US"/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F2D651F5-5F92-48C8-915A-C6AC8E00D8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6499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79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D81B-D3E0-440E-B3C2-6B72952E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Stock Market Analysis </a:t>
            </a:r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EEF302E-51C4-4F5E-8E24-A561C07CF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0073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597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198F-5EFC-455B-83A6-BC9E9AEE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204" y="606564"/>
            <a:ext cx="10451592" cy="1325563"/>
          </a:xfrm>
        </p:spPr>
        <p:txBody>
          <a:bodyPr anchor="ctr">
            <a:normAutofit/>
          </a:bodyPr>
          <a:lstStyle/>
          <a:p>
            <a:r>
              <a:rPr lang="en-US">
                <a:cs typeface="Calibri Light"/>
              </a:rPr>
              <a:t>Existing methods</a:t>
            </a:r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874" y="2043803"/>
            <a:ext cx="10190252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9E14CBF7-3E03-432A-95C1-A10BAE97C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133547"/>
              </p:ext>
            </p:extLst>
          </p:nvPr>
        </p:nvGraphicFramePr>
        <p:xfrm>
          <a:off x="1000874" y="2385390"/>
          <a:ext cx="10190252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1994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4017-4D85-4A81-BB2D-BED75F92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 Collection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FA7D3-3648-4173-95C7-3B91B9302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176343"/>
              </p:ext>
            </p:extLst>
          </p:nvPr>
        </p:nvGraphicFramePr>
        <p:xfrm>
          <a:off x="780327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182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4017-4D85-4A81-BB2D-BED75F92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 Collection</a:t>
            </a:r>
            <a:endParaRPr lang="en-US"/>
          </a:p>
        </p:txBody>
      </p:sp>
      <p:pic>
        <p:nvPicPr>
          <p:cNvPr id="365" name="Picture 365">
            <a:extLst>
              <a:ext uri="{FF2B5EF4-FFF2-40B4-BE49-F238E27FC236}">
                <a16:creationId xmlns:a16="http://schemas.microsoft.com/office/drawing/2014/main" id="{49ACBAA7-CF30-44FB-8844-F8D631C66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208" y="1380110"/>
            <a:ext cx="7422266" cy="1490242"/>
          </a:xfrm>
          <a:prstGeom prst="rect">
            <a:avLst/>
          </a:prstGeom>
        </p:spPr>
      </p:pic>
      <p:sp>
        <p:nvSpPr>
          <p:cNvPr id="367" name="TextBox 366">
            <a:extLst>
              <a:ext uri="{FF2B5EF4-FFF2-40B4-BE49-F238E27FC236}">
                <a16:creationId xmlns:a16="http://schemas.microsoft.com/office/drawing/2014/main" id="{646DC005-99A8-4CAF-9AE8-C8C23CC48252}"/>
              </a:ext>
            </a:extLst>
          </p:cNvPr>
          <p:cNvSpPr txBox="1"/>
          <p:nvPr/>
        </p:nvSpPr>
        <p:spPr>
          <a:xfrm>
            <a:off x="306731" y="3634450"/>
            <a:ext cx="103728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It provides global real time and historical data for daily, weekly, monthly and intraday. 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We collected daily market data for  2941 companies dated from 2019-04-12 to the IPO date of the company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We developed a multi account data  extraction algorithm that enable us to acquire  API data at a faster pace while still using Alpha Vantage's free tier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4A6EB87-3B9A-4F5E-90C4-F1D6CA0A1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45" y="5543777"/>
            <a:ext cx="428625" cy="52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6EAC76-EB98-4322-8D4A-C1A29A26CF2C}"/>
              </a:ext>
            </a:extLst>
          </p:cNvPr>
          <p:cNvSpPr txBox="1"/>
          <p:nvPr/>
        </p:nvSpPr>
        <p:spPr>
          <a:xfrm>
            <a:off x="1748971" y="5695042"/>
            <a:ext cx="69341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  <a:hlinkClick r:id="rId4"/>
              </a:rPr>
              <a:t>https://github.com/tiagobka/HistoricalStockDataExtraction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7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4017-4D85-4A81-BB2D-BED75F92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Data Collection</a:t>
            </a:r>
            <a:endParaRPr lang="en-US"/>
          </a:p>
        </p:txBody>
      </p:sp>
      <p:pic>
        <p:nvPicPr>
          <p:cNvPr id="3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31B5E0-0F1F-4C37-84DF-F56A5D202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29" y="826294"/>
            <a:ext cx="2862147" cy="2862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C4717-F61B-4F90-82D3-50AF11178433}"/>
              </a:ext>
            </a:extLst>
          </p:cNvPr>
          <p:cNvSpPr txBox="1"/>
          <p:nvPr/>
        </p:nvSpPr>
        <p:spPr>
          <a:xfrm>
            <a:off x="2238828" y="28829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news 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F68D7-0C25-48F4-A889-D7932A017157}"/>
              </a:ext>
            </a:extLst>
          </p:cNvPr>
          <p:cNvSpPr txBox="1"/>
          <p:nvPr/>
        </p:nvSpPr>
        <p:spPr>
          <a:xfrm>
            <a:off x="866775" y="3869417"/>
            <a:ext cx="102180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News API free tier can only get news articles within a period of 1 Month.  The paid Tier Can give access to news articles for a 1 year period.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9207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8F44BC8-5BC2-465B-A0EF-6C63630DF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88" b="1"/>
          <a:stretch/>
        </p:blipFill>
        <p:spPr>
          <a:xfrm>
            <a:off x="-1" y="10"/>
            <a:ext cx="12192001" cy="4666928"/>
          </a:xfrm>
          <a:prstGeom prst="rect">
            <a:avLst/>
          </a:prstGeom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EE09A529-E47C-4634-BB98-0A9526C37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Oval 10">
            <a:extLst>
              <a:ext uri="{FF2B5EF4-FFF2-40B4-BE49-F238E27FC236}">
                <a16:creationId xmlns:a16="http://schemas.microsoft.com/office/drawing/2014/main" id="{569C1A01-6FB5-43CE-ADCC-936728AC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6267" y="4388303"/>
            <a:ext cx="824089" cy="70298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BA3CE-9B3A-4A5F-8C85-4C479FD2F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998" y="4551037"/>
            <a:ext cx="5021782" cy="150993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000000"/>
                </a:solidFill>
                <a:cs typeface="Calibri Light"/>
              </a:rPr>
              <a:t>Moving Average </a:t>
            </a:r>
            <a:endParaRPr lang="en-US" sz="400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C198-572F-4BF8-B443-15486B7E0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0247" y="4551037"/>
            <a:ext cx="4926411" cy="15099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rgbClr val="000000"/>
                </a:solidFill>
                <a:cs typeface="Calibri"/>
              </a:rPr>
              <a:t>In each subsequent steps, the predicted values are taken into consideration while removing the oldest observed value from the set.  </a:t>
            </a:r>
          </a:p>
        </p:txBody>
      </p:sp>
    </p:spTree>
    <p:extLst>
      <p:ext uri="{BB962C8B-B14F-4D97-AF65-F5344CB8AC3E}">
        <p14:creationId xmlns:p14="http://schemas.microsoft.com/office/powerpoint/2010/main" val="217065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25E0E-6E57-4C11-AD5B-1666A730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Moving Average Test</a:t>
            </a: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Result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31D82BFC-662A-4030-B23F-49796B7C7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775" y="1424932"/>
            <a:ext cx="11417835" cy="524205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36A34A2-3565-44B1-B718-D959CC810618}"/>
              </a:ext>
            </a:extLst>
          </p:cNvPr>
          <p:cNvSpPr txBox="1"/>
          <p:nvPr/>
        </p:nvSpPr>
        <p:spPr>
          <a:xfrm>
            <a:off x="878114" y="2238828"/>
            <a:ext cx="17634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 : 65.4649</a:t>
            </a:r>
          </a:p>
        </p:txBody>
      </p:sp>
    </p:spTree>
    <p:extLst>
      <p:ext uri="{BB962C8B-B14F-4D97-AF65-F5344CB8AC3E}">
        <p14:creationId xmlns:p14="http://schemas.microsoft.com/office/powerpoint/2010/main" val="295260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9784A-9B55-4AD5-962C-EBB4BEA3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Introduction </a:t>
            </a:r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9ADB5-9237-4F6F-A224-3918F6053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 authors of the paper dedicated an entire </a:t>
            </a:r>
            <a:r>
              <a:rPr lang="en-US" sz="2000" err="1">
                <a:cs typeface="Calibri"/>
              </a:rPr>
              <a:t>reserch</a:t>
            </a:r>
            <a:r>
              <a:rPr lang="en-US" sz="2000">
                <a:cs typeface="Calibri"/>
              </a:rPr>
              <a:t> to benchmark ensemble models (Random Forest, </a:t>
            </a:r>
            <a:r>
              <a:rPr lang="en-US" sz="2000" err="1">
                <a:cs typeface="Calibri"/>
              </a:rPr>
              <a:t>Adaboost</a:t>
            </a:r>
            <a:r>
              <a:rPr lang="en-US" sz="2000">
                <a:cs typeface="Calibri"/>
              </a:rPr>
              <a:t> and Kernel Factory) against single classifier models (Neural Networks, Logistic regression, Support Vector Machines and K-nearest Neighbors) in predicting stock market direction. </a:t>
            </a:r>
          </a:p>
          <a:p>
            <a:r>
              <a:rPr lang="en-US" sz="2000">
                <a:cs typeface="Calibri"/>
              </a:rPr>
              <a:t>The objective of the study was to predict stock price direction one year ahead.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cs typeface="Calibri"/>
              </a:rPr>
              <a:t>This is one of the first few studies to consider ensemble models in predicting stock prices and the author believed that ensemble models would perform better than single classifier models. </a:t>
            </a:r>
          </a:p>
          <a:p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1507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6D7C5-7565-4255-81E3-402DD9E96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r>
              <a:rPr lang="en-US" sz="3200">
                <a:solidFill>
                  <a:schemeClr val="bg1"/>
                </a:solidFill>
              </a:rPr>
              <a:t> Test Result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9EF9AAB7-FE8E-4DBB-A6D7-AAEBFE9B8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19" y="1385453"/>
            <a:ext cx="11215150" cy="5199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15136D-9AA1-463A-913E-B94853D2B0F6}"/>
              </a:ext>
            </a:extLst>
          </p:cNvPr>
          <p:cNvSpPr txBox="1"/>
          <p:nvPr/>
        </p:nvSpPr>
        <p:spPr>
          <a:xfrm>
            <a:off x="1576614" y="193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 168.21809</a:t>
            </a:r>
          </a:p>
        </p:txBody>
      </p:sp>
    </p:spTree>
    <p:extLst>
      <p:ext uri="{BB962C8B-B14F-4D97-AF65-F5344CB8AC3E}">
        <p14:creationId xmlns:p14="http://schemas.microsoft.com/office/powerpoint/2010/main" val="410224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08E79-4FA6-45E1-BF67-056F70E7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Regressor</a:t>
            </a:r>
            <a:r>
              <a:rPr lang="en-US" sz="3200">
                <a:solidFill>
                  <a:schemeClr val="bg1"/>
                </a:solidFill>
              </a:rPr>
              <a:t> Test Result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B651FD2-04A1-4DD8-86AC-E955E2442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19" y="1449847"/>
            <a:ext cx="11215150" cy="51669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D9391-64BC-4415-BCCF-D74AC282322C}"/>
              </a:ext>
            </a:extLst>
          </p:cNvPr>
          <p:cNvSpPr txBox="1"/>
          <p:nvPr/>
        </p:nvSpPr>
        <p:spPr>
          <a:xfrm>
            <a:off x="1621971" y="21027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 90.25008</a:t>
            </a:r>
          </a:p>
        </p:txBody>
      </p:sp>
    </p:spTree>
    <p:extLst>
      <p:ext uri="{BB962C8B-B14F-4D97-AF65-F5344CB8AC3E}">
        <p14:creationId xmlns:p14="http://schemas.microsoft.com/office/powerpoint/2010/main" val="2433331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5EBD6-9926-49A1-8431-483591EE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AUTO ARIMA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3D424-5798-4D5E-97FE-96C659FC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</a:rPr>
              <a:t>ARIMA stands for Auto Regression Integrated Moving Average. It is a very popular statistical method for time series forecasting.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</a:rPr>
              <a:t>It takes three parameters: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</a:rPr>
              <a:t>p (past values used for forecasting the next value.)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</a:rPr>
              <a:t>q (past forecast errors used to predict the future values.)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>
                <a:cs typeface="Calibri"/>
              </a:rPr>
              <a:t>d (order of differencing)</a:t>
            </a:r>
          </a:p>
        </p:txBody>
      </p:sp>
    </p:spTree>
    <p:extLst>
      <p:ext uri="{BB962C8B-B14F-4D97-AF65-F5344CB8AC3E}">
        <p14:creationId xmlns:p14="http://schemas.microsoft.com/office/powerpoint/2010/main" val="40462544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E924E-E16F-4E79-B30E-4BD099AD5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Auto ARIMA Test Results 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36B24CA-2AEF-4B78-9343-A8644396B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819" y="1449847"/>
            <a:ext cx="11215150" cy="5102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87A7CD-3E50-452D-AFC4-C36ED2739D3B}"/>
              </a:ext>
            </a:extLst>
          </p:cNvPr>
          <p:cNvSpPr txBox="1"/>
          <p:nvPr/>
        </p:nvSpPr>
        <p:spPr>
          <a:xfrm>
            <a:off x="1431471" y="210275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 66.180755</a:t>
            </a:r>
          </a:p>
        </p:txBody>
      </p:sp>
    </p:spTree>
    <p:extLst>
      <p:ext uri="{BB962C8B-B14F-4D97-AF65-F5344CB8AC3E}">
        <p14:creationId xmlns:p14="http://schemas.microsoft.com/office/powerpoint/2010/main" val="1088160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5EBD6-9926-49A1-8431-483591EE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LSTM (Long Short Term Memory)</a:t>
            </a:r>
            <a:endParaRPr lang="en-US" sz="32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3D424-5798-4D5E-97FE-96C659FC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LSTMs are widely used for sequence prediction problems.</a:t>
            </a:r>
          </a:p>
          <a:p>
            <a:r>
              <a:rPr lang="en-US">
                <a:cs typeface="Calibri"/>
              </a:rPr>
              <a:t>LSTM is able to store past information that is important, and forget the information that is not. </a:t>
            </a:r>
          </a:p>
          <a:p>
            <a:r>
              <a:rPr lang="en-US">
                <a:cs typeface="Calibri"/>
              </a:rPr>
              <a:t>LSTM has three gates:</a:t>
            </a:r>
          </a:p>
          <a:p>
            <a:pPr lvl="1"/>
            <a:r>
              <a:rPr lang="en-US" sz="2800" b="1">
                <a:cs typeface="Calibri"/>
              </a:rPr>
              <a:t>The input gate:</a:t>
            </a:r>
            <a:r>
              <a:rPr lang="en-US" sz="2800">
                <a:cs typeface="Calibri"/>
              </a:rPr>
              <a:t> The input gate adds information to the cell state</a:t>
            </a:r>
          </a:p>
          <a:p>
            <a:pPr lvl="1"/>
            <a:r>
              <a:rPr lang="en-US" sz="2800" b="1">
                <a:cs typeface="Calibri"/>
              </a:rPr>
              <a:t>The forget gate:</a:t>
            </a:r>
            <a:r>
              <a:rPr lang="en-US" sz="2800">
                <a:cs typeface="Calibri"/>
              </a:rPr>
              <a:t> It removes the information that is no longer required by the model</a:t>
            </a:r>
          </a:p>
          <a:p>
            <a:pPr lvl="1"/>
            <a:r>
              <a:rPr lang="en-US" sz="2800" b="1">
                <a:cs typeface="Calibri"/>
              </a:rPr>
              <a:t>The output gate: </a:t>
            </a:r>
            <a:r>
              <a:rPr lang="en-US" sz="2800">
                <a:cs typeface="Calibri"/>
              </a:rPr>
              <a:t>Output Gate at LSTM selects the information to be shown as output</a:t>
            </a:r>
          </a:p>
        </p:txBody>
      </p:sp>
    </p:spTree>
    <p:extLst>
      <p:ext uri="{BB962C8B-B14F-4D97-AF65-F5344CB8AC3E}">
        <p14:creationId xmlns:p14="http://schemas.microsoft.com/office/powerpoint/2010/main" val="482296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0195-50DD-4DDF-83F2-004CBC43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LSTM (Long Short Term Memory) Test Resut</a:t>
            </a: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1CEAAB63-3184-4686-B487-A2469B8EC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50" y="1449847"/>
            <a:ext cx="11816164" cy="5327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D6CDB5-8092-4B5C-AFCD-48688BE03EB9}"/>
              </a:ext>
            </a:extLst>
          </p:cNvPr>
          <p:cNvSpPr txBox="1"/>
          <p:nvPr/>
        </p:nvSpPr>
        <p:spPr>
          <a:xfrm>
            <a:off x="941614" y="21118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RMSE: 4.21558</a:t>
            </a:r>
          </a:p>
        </p:txBody>
      </p:sp>
    </p:spTree>
    <p:extLst>
      <p:ext uri="{BB962C8B-B14F-4D97-AF65-F5344CB8AC3E}">
        <p14:creationId xmlns:p14="http://schemas.microsoft.com/office/powerpoint/2010/main" val="3719218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5EBD6-9926-49A1-8431-483591EE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So, can we predict stock market?</a:t>
            </a:r>
          </a:p>
        </p:txBody>
      </p:sp>
      <p:pic>
        <p:nvPicPr>
          <p:cNvPr id="4" name="Picture 12" descr="A picture containing table, indoor, small&#10;&#10;Description generated with high confidence">
            <a:extLst>
              <a:ext uri="{FF2B5EF4-FFF2-40B4-BE49-F238E27FC236}">
                <a16:creationId xmlns:a16="http://schemas.microsoft.com/office/drawing/2014/main" id="{30534711-86D7-49C1-B5AE-0E5F484F4B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324" b="2699"/>
          <a:stretch/>
        </p:blipFill>
        <p:spPr>
          <a:xfrm>
            <a:off x="2189994" y="1675227"/>
            <a:ext cx="7812011" cy="43941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E25C8E-9ABF-49A8-9197-C932B0724D68}"/>
              </a:ext>
            </a:extLst>
          </p:cNvPr>
          <p:cNvSpPr txBox="1"/>
          <p:nvPr/>
        </p:nvSpPr>
        <p:spPr>
          <a:xfrm>
            <a:off x="7528251" y="5869371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010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5EBD6-9926-49A1-8431-483591EE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  <a:ea typeface="+mj-lt"/>
                <a:cs typeface="+mj-lt"/>
              </a:rPr>
              <a:t>RMSE comparision</a:t>
            </a:r>
          </a:p>
        </p:txBody>
      </p: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57705617-1BC3-41F4-B497-36E39B217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294" y="1514573"/>
            <a:ext cx="10640121" cy="515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17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5EBD6-9926-49A1-8431-483591EE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References </a:t>
            </a:r>
            <a:endParaRPr lang="en-US" sz="320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25AF4-1FC3-4A96-BB08-CD5627C90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https://github.com/rhnvrm/labeled-tweet-generator</a:t>
            </a:r>
          </a:p>
          <a:p>
            <a:r>
              <a:rPr lang="en-US">
                <a:cs typeface="Calibri"/>
              </a:rPr>
              <a:t>https://twitter-sentiment-csv.herokuapp.com/</a:t>
            </a:r>
          </a:p>
          <a:p>
            <a:r>
              <a:rPr lang="en-US">
                <a:cs typeface="Calibri"/>
              </a:rPr>
              <a:t>https://www.analyticsvidhya.com/blog/2018/10/predicting-stock-price-machine-learningnd-deep-learning-techniques-python/#comment-156405</a:t>
            </a:r>
          </a:p>
        </p:txBody>
      </p:sp>
    </p:spTree>
    <p:extLst>
      <p:ext uri="{BB962C8B-B14F-4D97-AF65-F5344CB8AC3E}">
        <p14:creationId xmlns:p14="http://schemas.microsoft.com/office/powerpoint/2010/main" val="78752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BBFCB-4D30-4BAC-84D8-5C56CF5D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Ensemble models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A7450-590F-4661-B969-EAD172600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Ensemble methods take a myriad of models into account, and average those models to produce one final model.</a:t>
            </a:r>
          </a:p>
          <a:p>
            <a:r>
              <a:rPr lang="en-US" sz="2000">
                <a:cs typeface="Calibri"/>
              </a:rPr>
              <a:t>Types of Ensemble models </a:t>
            </a:r>
            <a:endParaRPr lang="en-US"/>
          </a:p>
          <a:p>
            <a:pPr lvl="1"/>
            <a:r>
              <a:rPr lang="en-US" sz="1600" i="1" err="1">
                <a:ea typeface="+mn-lt"/>
                <a:cs typeface="+mn-lt"/>
              </a:rPr>
              <a:t>BAGG</a:t>
            </a:r>
            <a:r>
              <a:rPr lang="en-US" sz="1600" err="1">
                <a:ea typeface="+mn-lt"/>
                <a:cs typeface="+mn-lt"/>
              </a:rPr>
              <a:t>ing</a:t>
            </a:r>
            <a:r>
              <a:rPr lang="en-US" sz="1600">
                <a:ea typeface="+mn-lt"/>
                <a:cs typeface="+mn-lt"/>
              </a:rPr>
              <a:t>, or </a:t>
            </a:r>
            <a:r>
              <a:rPr lang="en-US" sz="1600" i="1">
                <a:ea typeface="+mn-lt"/>
                <a:cs typeface="+mn-lt"/>
              </a:rPr>
              <a:t>B</a:t>
            </a:r>
            <a:r>
              <a:rPr lang="en-US" sz="1600">
                <a:ea typeface="+mn-lt"/>
                <a:cs typeface="+mn-lt"/>
              </a:rPr>
              <a:t>ootstrap </a:t>
            </a:r>
            <a:r>
              <a:rPr lang="en-US" sz="1600" i="1" err="1">
                <a:ea typeface="+mn-lt"/>
                <a:cs typeface="+mn-lt"/>
              </a:rPr>
              <a:t>AGG</a:t>
            </a:r>
            <a:r>
              <a:rPr lang="en-US" sz="1600" err="1">
                <a:ea typeface="+mn-lt"/>
                <a:cs typeface="+mn-lt"/>
              </a:rPr>
              <a:t>regating</a:t>
            </a:r>
            <a:endParaRPr lang="en-US" sz="1600">
              <a:ea typeface="+mn-lt"/>
              <a:cs typeface="+mn-lt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92878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E6EFB-AA97-45F8-B763-96BD8E66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Single classifier models 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E31A-DA3B-499F-B888-DB86CA23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These models consider weights. </a:t>
            </a:r>
          </a:p>
          <a:p>
            <a:r>
              <a:rPr lang="en-US" sz="2000">
                <a:cs typeface="Calibri"/>
              </a:rPr>
              <a:t>Types of single classifier models </a:t>
            </a:r>
          </a:p>
          <a:p>
            <a:pPr lvl="1"/>
            <a:r>
              <a:rPr lang="en-US" sz="1600">
                <a:cs typeface="Calibri"/>
              </a:rPr>
              <a:t>Linear regression</a:t>
            </a:r>
          </a:p>
          <a:p>
            <a:pPr lvl="1"/>
            <a:r>
              <a:rPr lang="en-US" sz="1600">
                <a:cs typeface="Calibri"/>
              </a:rPr>
              <a:t>Support Vector machines </a:t>
            </a:r>
          </a:p>
          <a:p>
            <a:pPr lvl="1"/>
            <a:r>
              <a:rPr lang="en-US" sz="1600">
                <a:cs typeface="Calibri"/>
              </a:rPr>
              <a:t>Neural networks </a:t>
            </a:r>
          </a:p>
          <a:p>
            <a:pPr lvl="1"/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266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E6EFB-AA97-45F8-B763-96BD8E66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Data Collection 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E31A-DA3B-499F-B888-DB86CA23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For this research the authors used Amadeus Database to extract yearly financial information about 5767 European companies.</a:t>
            </a:r>
          </a:p>
          <a:p>
            <a:r>
              <a:rPr lang="en-US" sz="2000">
                <a:ea typeface="+mn-lt"/>
                <a:cs typeface="+mn-lt"/>
              </a:rPr>
              <a:t>Based on previous literature work </a:t>
            </a:r>
            <a:r>
              <a:rPr lang="en-US" sz="2000" err="1">
                <a:ea typeface="+mn-lt"/>
                <a:cs typeface="+mn-lt"/>
              </a:rPr>
              <a:t>Ballings</a:t>
            </a:r>
            <a:r>
              <a:rPr lang="en-US" sz="2000">
                <a:ea typeface="+mn-lt"/>
                <a:cs typeface="+mn-lt"/>
              </a:rPr>
              <a:t> et al used only the most important predictors for their research.</a:t>
            </a:r>
          </a:p>
          <a:p>
            <a:r>
              <a:rPr lang="en-US" sz="2000">
                <a:cs typeface="Calibri" panose="020F0502020204030204"/>
              </a:rPr>
              <a:t>Some of these important features are </a:t>
            </a:r>
            <a:r>
              <a:rPr lang="en-US" sz="2000">
                <a:ea typeface="+mn-lt"/>
                <a:cs typeface="+mn-lt"/>
              </a:rPr>
              <a:t>earnings yield, cash flow yield, book-to-market ratio, and size </a:t>
            </a:r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0705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E6EFB-AA97-45F8-B763-96BD8E66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Results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E31A-DA3B-499F-B888-DB86CA23D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Area under the receiver operating characteristic curve (AUC) is used to measure the performance.</a:t>
            </a:r>
          </a:p>
          <a:p>
            <a:r>
              <a:rPr lang="en-US" sz="2000">
                <a:ea typeface="+mn-lt"/>
                <a:cs typeface="+mn-lt"/>
              </a:rPr>
              <a:t>The results indicate that Random Forest is the top algorithm followed by Support Vector Machines, Kernel Factory, AdaBoost, Neural Networks, K-Nearest Neighbors and Logistic Regression.</a:t>
            </a:r>
          </a:p>
          <a:p>
            <a:endParaRPr lang="en-US" sz="2000">
              <a:ea typeface="+mn-lt"/>
              <a:cs typeface="+mn-lt"/>
            </a:endParaRPr>
          </a:p>
          <a:p>
            <a:endParaRPr lang="en-US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6494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15449-E7C7-4B9A-BC1C-FBC81A34E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Results 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B414DBBF-1724-40E5-BDA6-29AFBA575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567" y="2570625"/>
            <a:ext cx="5455917" cy="371002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6" descr="A close up of a map&#10;&#10;Description generated with high confidence">
            <a:extLst>
              <a:ext uri="{FF2B5EF4-FFF2-40B4-BE49-F238E27FC236}">
                <a16:creationId xmlns:a16="http://schemas.microsoft.com/office/drawing/2014/main" id="{3CF78A18-CDBD-4532-BBEC-3F971CA2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2761582"/>
            <a:ext cx="5455917" cy="332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3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4B3F2-B49F-401B-8781-CBBBBF29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Results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E87D-76A2-407C-872E-9AE9C142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In AUC we can see that RF performed better than all other algorithms. </a:t>
            </a:r>
          </a:p>
          <a:p>
            <a:r>
              <a:rPr lang="en-US" sz="2000">
                <a:cs typeface="Calibri"/>
              </a:rPr>
              <a:t>ROC curve shows us the generalizability of results. </a:t>
            </a:r>
          </a:p>
        </p:txBody>
      </p:sp>
    </p:spTree>
    <p:extLst>
      <p:ext uri="{BB962C8B-B14F-4D97-AF65-F5344CB8AC3E}">
        <p14:creationId xmlns:p14="http://schemas.microsoft.com/office/powerpoint/2010/main" val="1592709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4B3F2-B49F-401B-8781-CBBBBF29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>
                <a:cs typeface="Calibri Light"/>
              </a:rPr>
              <a:t>Key Learnings </a:t>
            </a:r>
            <a:endParaRPr lang="en-US" sz="4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E87D-76A2-407C-872E-9AE9C1422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Ensemble models are better than single classifier models when predicting the direction of stocks not the exact stock prices.</a:t>
            </a:r>
            <a:endParaRPr lang="en-US" sz="2000">
              <a:cs typeface="Calibri" panose="020F0502020204030204"/>
            </a:endParaRPr>
          </a:p>
          <a:p>
            <a:r>
              <a:rPr lang="en-US" sz="2000">
                <a:ea typeface="+mn-lt"/>
                <a:cs typeface="+mn-lt"/>
              </a:rPr>
              <a:t>AUC and ROC are a good way to differentiate between different models.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Random forest proved to be the best algorithm in finding direction of stocks.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Interquartile range (IQR), bigger the difference, bigger the deviation is and the lower the stability is.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Long term investors, apply buy and hold strategy because small changes in quotes are less important since their volumes are significantly smaller and trades are repeated less frequently.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0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Evaluating multiple classifiers for stock price direction prediction</vt:lpstr>
      <vt:lpstr>Introduction </vt:lpstr>
      <vt:lpstr>Ensemble models </vt:lpstr>
      <vt:lpstr>Single classifier models </vt:lpstr>
      <vt:lpstr>Data Collection </vt:lpstr>
      <vt:lpstr>Results</vt:lpstr>
      <vt:lpstr>Results </vt:lpstr>
      <vt:lpstr>Results </vt:lpstr>
      <vt:lpstr>Key Learnings </vt:lpstr>
      <vt:lpstr>Citation</vt:lpstr>
      <vt:lpstr>PowerPoint Presentation</vt:lpstr>
      <vt:lpstr>Introduction</vt:lpstr>
      <vt:lpstr>Stock Market Analysis </vt:lpstr>
      <vt:lpstr>Existing methods</vt:lpstr>
      <vt:lpstr>Data Collection</vt:lpstr>
      <vt:lpstr>Data Collection</vt:lpstr>
      <vt:lpstr>Data Collection</vt:lpstr>
      <vt:lpstr>Moving Average </vt:lpstr>
      <vt:lpstr>Moving Average Test Result</vt:lpstr>
      <vt:lpstr>Linear Regression Test Result</vt:lpstr>
      <vt:lpstr>Random Forest Regressor Test Result</vt:lpstr>
      <vt:lpstr>AUTO ARIMA</vt:lpstr>
      <vt:lpstr>Auto ARIMA Test Results </vt:lpstr>
      <vt:lpstr>LSTM (Long Short Term Memory)</vt:lpstr>
      <vt:lpstr>LSTM (Long Short Term Memory) Test Resut</vt:lpstr>
      <vt:lpstr>So, can we predict stock market?</vt:lpstr>
      <vt:lpstr>RMSE comparision</vt:lpstr>
      <vt:lpstr>References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2019-05-09T22:25:09Z</dcterms:modified>
</cp:coreProperties>
</file>