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14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7/12/2022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7/12/2022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7/12/2022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7/12/2022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7FF8-5C7D-4451-8145-706B78EFF781}"/>
              </a:ext>
            </a:extLst>
          </p:cNvPr>
          <p:cNvSpPr>
            <a:spLocks noGrp="1"/>
          </p:cNvSpPr>
          <p:nvPr>
            <p:ph type="ctrTitle"/>
          </p:nvPr>
        </p:nvSpPr>
        <p:spPr/>
        <p:txBody>
          <a:bodyPr/>
          <a:lstStyle/>
          <a:p>
            <a:r>
              <a:rPr lang="en-IN" dirty="0">
                <a:effectLst>
                  <a:outerShdw blurRad="38100" dist="25400" dir="5400000" algn="ctr">
                    <a:srgbClr val="6E747A">
                      <a:alpha val="43000"/>
                    </a:srgbClr>
                  </a:outerShdw>
                </a:effectLst>
              </a:rPr>
              <a:t>House Price Prediction</a:t>
            </a:r>
            <a:endParaRPr lang="en-IN" dirty="0"/>
          </a:p>
        </p:txBody>
      </p:sp>
      <p:sp>
        <p:nvSpPr>
          <p:cNvPr id="3" name="Subtitle 2">
            <a:extLst>
              <a:ext uri="{FF2B5EF4-FFF2-40B4-BE49-F238E27FC236}">
                <a16:creationId xmlns:a16="http://schemas.microsoft.com/office/drawing/2014/main" id="{E17E419B-D1B2-4AC1-A39D-99C5E901D035}"/>
              </a:ext>
            </a:extLst>
          </p:cNvPr>
          <p:cNvSpPr>
            <a:spLocks noGrp="1"/>
          </p:cNvSpPr>
          <p:nvPr>
            <p:ph type="subTitle" idx="1"/>
          </p:nvPr>
        </p:nvSpPr>
        <p:spPr>
          <a:xfrm>
            <a:off x="953814" y="4706007"/>
            <a:ext cx="8007306" cy="752960"/>
          </a:xfrm>
        </p:spPr>
        <p:txBody>
          <a:bodyPr/>
          <a:lstStyle/>
          <a:p>
            <a:r>
              <a:rPr lang="en-US" dirty="0">
                <a:solidFill>
                  <a:srgbClr val="00B0F0"/>
                </a:solidFill>
              </a:rPr>
              <a:t>Machine Learning Model</a:t>
            </a:r>
            <a:endParaRPr lang="en-IN" dirty="0">
              <a:solidFill>
                <a:srgbClr val="00B0F0"/>
              </a:solidFill>
            </a:endParaRPr>
          </a:p>
        </p:txBody>
      </p:sp>
    </p:spTree>
    <p:extLst>
      <p:ext uri="{BB962C8B-B14F-4D97-AF65-F5344CB8AC3E}">
        <p14:creationId xmlns:p14="http://schemas.microsoft.com/office/powerpoint/2010/main" val="127601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6BA406-CA72-4E0F-A5D0-C8C6118DA053}"/>
              </a:ext>
            </a:extLst>
          </p:cNvPr>
          <p:cNvSpPr/>
          <p:nvPr/>
        </p:nvSpPr>
        <p:spPr>
          <a:xfrm>
            <a:off x="417785" y="291663"/>
            <a:ext cx="11004331" cy="375552"/>
          </a:xfrm>
          <a:prstGeom prst="rect">
            <a:avLst/>
          </a:prstGeom>
        </p:spPr>
        <p:txBody>
          <a:bodyPr wrap="square">
            <a:spAutoFit/>
          </a:bodyPr>
          <a:lstStyle/>
          <a:p>
            <a:pPr>
              <a:lnSpc>
                <a:spcPct val="107000"/>
              </a:lnSpc>
              <a:spcAft>
                <a:spcPts val="800"/>
              </a:spcAft>
            </a:pPr>
            <a:r>
              <a:rPr lang="en-IN" b="1" dirty="0">
                <a:latin typeface="Calibri Light" panose="020F0302020204030204" pitchFamily="34" charset="0"/>
                <a:ea typeface="Calibri" panose="020F0502020204030204" pitchFamily="34" charset="0"/>
                <a:cs typeface="Mangal" panose="02040503050203030202" pitchFamily="18" charset="0"/>
              </a:rPr>
              <a:t>We have chosen gradient boosting regression as a best model, because this model gave us highest accuracy </a:t>
            </a:r>
            <a:endParaRPr lang="en-IN" sz="14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1459E91C-AA84-4386-8BEB-D0A553C40B5B}"/>
              </a:ext>
            </a:extLst>
          </p:cNvPr>
          <p:cNvSpPr/>
          <p:nvPr/>
        </p:nvSpPr>
        <p:spPr>
          <a:xfrm>
            <a:off x="275897" y="4280338"/>
            <a:ext cx="11248696" cy="2256323"/>
          </a:xfrm>
          <a:prstGeom prst="rect">
            <a:avLst/>
          </a:prstGeom>
        </p:spPr>
        <p:txBody>
          <a:bodyPr wrap="square">
            <a:spAutoFit/>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Model name: Gradient Boosting Regressor</a:t>
            </a:r>
            <a:endParaRPr lang="en-IN" sz="1400" dirty="0">
              <a:latin typeface="Calibri" panose="020F0502020204030204" pitchFamily="34" charset="0"/>
              <a:ea typeface="Calibri" panose="020F0502020204030204" pitchFamily="34" charset="0"/>
              <a:cs typeface="Mangal" panose="02040503050203030202"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r2 score: 0.8634</a:t>
            </a:r>
            <a:endParaRPr lang="en-IN" sz="1400" dirty="0">
              <a:latin typeface="Calibri" panose="020F0502020204030204" pitchFamily="34" charset="0"/>
              <a:ea typeface="Calibri" panose="020F0502020204030204" pitchFamily="34" charset="0"/>
              <a:cs typeface="Mangal" panose="02040503050203030202"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Mean absolute error: 17808.20</a:t>
            </a:r>
            <a:endParaRPr lang="en-IN" sz="1400" dirty="0">
              <a:latin typeface="Calibri" panose="020F0502020204030204" pitchFamily="34" charset="0"/>
              <a:ea typeface="Calibri" panose="020F0502020204030204" pitchFamily="34" charset="0"/>
              <a:cs typeface="Mangal" panose="02040503050203030202"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Mean squared error: 599725527.63</a:t>
            </a:r>
            <a:endParaRPr lang="en-IN" sz="1400" dirty="0">
              <a:latin typeface="Calibri" panose="020F0502020204030204" pitchFamily="34" charset="0"/>
              <a:ea typeface="Calibri" panose="020F0502020204030204" pitchFamily="34" charset="0"/>
              <a:cs typeface="Mangal" panose="02040503050203030202"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Root mean squared error: 24489.29</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 We got 86.34 % accuracy, which can be considers as a good accuracy for predicting the house price.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657EF9FA-614A-43AD-81BD-478965284935}"/>
              </a:ext>
            </a:extLst>
          </p:cNvPr>
          <p:cNvPicPr/>
          <p:nvPr/>
        </p:nvPicPr>
        <p:blipFill>
          <a:blip r:embed="rId2">
            <a:extLst>
              <a:ext uri="{28A0092B-C50C-407E-A947-70E740481C1C}">
                <a14:useLocalDpi xmlns:a14="http://schemas.microsoft.com/office/drawing/2010/main" val="0"/>
              </a:ext>
            </a:extLst>
          </a:blip>
          <a:stretch>
            <a:fillRect/>
          </a:stretch>
        </p:blipFill>
        <p:spPr>
          <a:xfrm>
            <a:off x="417785" y="839309"/>
            <a:ext cx="8757746" cy="3141484"/>
          </a:xfrm>
          <a:prstGeom prst="rect">
            <a:avLst/>
          </a:prstGeom>
        </p:spPr>
      </p:pic>
    </p:spTree>
    <p:extLst>
      <p:ext uri="{BB962C8B-B14F-4D97-AF65-F5344CB8AC3E}">
        <p14:creationId xmlns:p14="http://schemas.microsoft.com/office/powerpoint/2010/main" val="102901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30B198-B629-45EA-B06E-041EEC684762}"/>
              </a:ext>
            </a:extLst>
          </p:cNvPr>
          <p:cNvSpPr/>
          <p:nvPr/>
        </p:nvSpPr>
        <p:spPr>
          <a:xfrm>
            <a:off x="378372" y="645193"/>
            <a:ext cx="11430000" cy="3679918"/>
          </a:xfrm>
          <a:prstGeom prst="rect">
            <a:avLst/>
          </a:prstGeom>
        </p:spPr>
        <p:txBody>
          <a:bodyPr wrap="square">
            <a:spAutoFit/>
          </a:bodyPr>
          <a:lstStyle/>
          <a:p>
            <a:pPr>
              <a:lnSpc>
                <a:spcPct val="107000"/>
              </a:lnSpc>
              <a:spcAft>
                <a:spcPts val="1200"/>
              </a:spcAft>
            </a:pPr>
            <a:r>
              <a:rPr lang="en-IN" sz="2000" b="1" dirty="0">
                <a:latin typeface="Algerian" panose="04020705040A02060702" pitchFamily="82" charset="0"/>
                <a:ea typeface="Times New Roman" panose="02020603050405020304" pitchFamily="18" charset="0"/>
                <a:cs typeface="Mangal" panose="02040503050203030202" pitchFamily="18" charset="0"/>
              </a:rPr>
              <a:t>Conclusion-</a:t>
            </a:r>
            <a:endParaRPr lang="en-IN" dirty="0">
              <a:latin typeface="Calibri Light" panose="020F0302020204030204" pitchFamily="34" charset="0"/>
              <a:ea typeface="Times New Roman" panose="02020603050405020304" pitchFamily="18"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In this paper, we built </a:t>
            </a:r>
            <a:r>
              <a:rPr lang="en-IN" dirty="0" err="1">
                <a:latin typeface="Calibri Light" panose="020F0302020204030204" pitchFamily="34" charset="0"/>
                <a:ea typeface="Times New Roman" panose="02020603050405020304" pitchFamily="18" charset="0"/>
                <a:cs typeface="Mangal" panose="02040503050203030202" pitchFamily="18" charset="0"/>
              </a:rPr>
              <a:t>serveral</a:t>
            </a:r>
            <a:r>
              <a:rPr lang="en-IN" dirty="0">
                <a:latin typeface="Calibri Light" panose="020F0302020204030204" pitchFamily="34" charset="0"/>
                <a:ea typeface="Times New Roman" panose="02020603050405020304" pitchFamily="18" charset="0"/>
                <a:cs typeface="Mangal" panose="02040503050203030202" pitchFamily="18" charset="0"/>
              </a:rPr>
              <a:t> regression models to predict the price of some house given some of the house features. We </a:t>
            </a:r>
            <a:r>
              <a:rPr lang="en-IN" dirty="0" err="1">
                <a:latin typeface="Calibri Light" panose="020F0302020204030204" pitchFamily="34" charset="0"/>
                <a:ea typeface="Times New Roman" panose="02020603050405020304" pitchFamily="18" charset="0"/>
                <a:cs typeface="Mangal" panose="02040503050203030202" pitchFamily="18" charset="0"/>
              </a:rPr>
              <a:t>eveluated</a:t>
            </a:r>
            <a:r>
              <a:rPr lang="en-IN" dirty="0">
                <a:latin typeface="Calibri Light" panose="020F0302020204030204" pitchFamily="34" charset="0"/>
                <a:ea typeface="Times New Roman" panose="02020603050405020304" pitchFamily="18" charset="0"/>
                <a:cs typeface="Mangal" panose="02040503050203030202" pitchFamily="18" charset="0"/>
              </a:rPr>
              <a:t> and compared each model to determine the one with highest performance. We also looked at how some models rank the features according to their importance. In this paper, we followed the data science process starting with getting the data, then cleaning and </a:t>
            </a:r>
            <a:r>
              <a:rPr lang="en-IN" dirty="0" err="1">
                <a:latin typeface="Calibri Light" panose="020F0302020204030204" pitchFamily="34" charset="0"/>
                <a:ea typeface="Times New Roman" panose="02020603050405020304" pitchFamily="18" charset="0"/>
                <a:cs typeface="Mangal" panose="02040503050203030202" pitchFamily="18" charset="0"/>
              </a:rPr>
              <a:t>preprocessing</a:t>
            </a:r>
            <a:r>
              <a:rPr lang="en-IN" dirty="0">
                <a:latin typeface="Calibri Light" panose="020F0302020204030204" pitchFamily="34" charset="0"/>
                <a:ea typeface="Times New Roman" panose="02020603050405020304" pitchFamily="18" charset="0"/>
                <a:cs typeface="Mangal" panose="02040503050203030202" pitchFamily="18" charset="0"/>
              </a:rPr>
              <a:t> the data, followed by exploring the data and building models, then evaluating the results and communicating them with visualizations.</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 different cities and areas provided that they contain the same features. We also suggest that people take into consideration the features that were deemed as most important as seen in the previous section; this might help them estimate the house price better.</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9797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60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F1414E-8871-4F8B-B7DE-B83F6559C864}"/>
              </a:ext>
            </a:extLst>
          </p:cNvPr>
          <p:cNvSpPr/>
          <p:nvPr/>
        </p:nvSpPr>
        <p:spPr>
          <a:xfrm>
            <a:off x="179294" y="848101"/>
            <a:ext cx="11824447" cy="5161798"/>
          </a:xfrm>
          <a:prstGeom prst="rect">
            <a:avLst/>
          </a:prstGeom>
        </p:spPr>
        <p:txBody>
          <a:bodyPr wrap="square">
            <a:spAutoFit/>
          </a:bodyPr>
          <a:lstStyle/>
          <a:p>
            <a:pPr>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Problem Statement:  			  </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0"/>
              </a:spcAft>
            </a:pPr>
            <a:r>
              <a:rPr lang="en-IN" sz="1600" dirty="0">
                <a:latin typeface="Calibri" panose="020F0502020204030204" pitchFamily="34" charset="0"/>
                <a:ea typeface="Calibri" panose="020F0502020204030204" pitchFamily="34" charset="0"/>
                <a:cs typeface="Mangal" panose="02040503050203030202" pitchFamily="18" charset="0"/>
              </a:rPr>
              <a:t> </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Business Goal:</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800"/>
              </a:spcAft>
            </a:pPr>
            <a:r>
              <a:rPr lang="en-IN" sz="1400" dirty="0">
                <a:latin typeface="Calibri" panose="020F0502020204030204" pitchFamily="34" charset="0"/>
                <a:ea typeface="Calibri" panose="020F0502020204030204" pitchFamily="34" charset="0"/>
                <a:cs typeface="Mangal" panose="02040503050203030202" pitchFamily="18" charset="0"/>
              </a:rPr>
              <a:t> </a:t>
            </a:r>
            <a:r>
              <a:rPr lang="en-IN" dirty="0">
                <a:latin typeface="Calibri Light" panose="020F0302020204030204" pitchFamily="34" charset="0"/>
                <a:ea typeface="Calibri" panose="020F0502020204030204" pitchFamily="34" charset="0"/>
                <a:cs typeface="Mangal" panose="02040503050203030202" pitchFamily="18" charset="0"/>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0074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1109F0-7E3A-4225-8F81-FF5B89AB4442}"/>
              </a:ext>
            </a:extLst>
          </p:cNvPr>
          <p:cNvSpPr/>
          <p:nvPr/>
        </p:nvSpPr>
        <p:spPr>
          <a:xfrm>
            <a:off x="170329" y="394448"/>
            <a:ext cx="10103224" cy="2600905"/>
          </a:xfrm>
          <a:prstGeom prst="rect">
            <a:avLst/>
          </a:prstGeom>
        </p:spPr>
        <p:txBody>
          <a:bodyPr wrap="square">
            <a:spAutoFit/>
          </a:bodyPr>
          <a:lstStyle/>
          <a:p>
            <a:pPr>
              <a:lnSpc>
                <a:spcPct val="107000"/>
              </a:lnSpc>
              <a:spcAft>
                <a:spcPts val="800"/>
              </a:spcAft>
            </a:pPr>
            <a:r>
              <a:rPr lang="en-IN" sz="3200" dirty="0">
                <a:solidFill>
                  <a:srgbClr val="202124"/>
                </a:solidFill>
                <a:latin typeface="Arial" panose="020B0604020202020204" pitchFamily="34" charset="0"/>
                <a:ea typeface="Calibri" panose="020F0502020204030204" pitchFamily="34" charset="0"/>
                <a:cs typeface="Mangal" panose="02040503050203030202" pitchFamily="18" charset="0"/>
              </a:rPr>
              <a:t>Exploratory data analysis</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1 </a:t>
            </a:r>
            <a:r>
              <a:rPr lang="en-IN" dirty="0">
                <a:solidFill>
                  <a:srgbClr val="202124"/>
                </a:solidFill>
                <a:latin typeface="Calibri" panose="020F0502020204030204" pitchFamily="34" charset="0"/>
                <a:ea typeface="Calibri" panose="020F0502020204030204" pitchFamily="34" charset="0"/>
                <a:cs typeface="Calibri" panose="020F0502020204030204" pitchFamily="34" charset="0"/>
              </a:rPr>
              <a:t>Univariate analysis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202124"/>
                </a:solidFill>
                <a:latin typeface="Calibri" panose="020F0502020204030204" pitchFamily="34" charset="0"/>
                <a:ea typeface="Calibri" panose="020F0502020204030204" pitchFamily="34" charset="0"/>
                <a:cs typeface="Calibri" panose="020F0502020204030204" pitchFamily="34" charset="0"/>
              </a:rPr>
              <a:t>2.Bivariate analysis</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202124"/>
                </a:solidFill>
                <a:latin typeface="Calibri" panose="020F0502020204030204" pitchFamily="34" charset="0"/>
                <a:ea typeface="Calibri" panose="020F0502020204030204" pitchFamily="34" charset="0"/>
                <a:cs typeface="Calibri" panose="020F0502020204030204" pitchFamily="34" charset="0"/>
              </a:rPr>
              <a:t>3. Checking Outliers</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202124"/>
                </a:solidFill>
                <a:latin typeface="Calibri" panose="020F0502020204030204" pitchFamily="34" charset="0"/>
                <a:ea typeface="Calibri" panose="020F0502020204030204" pitchFamily="34" charset="0"/>
                <a:cs typeface="Calibri" panose="020F0502020204030204" pitchFamily="34" charset="0"/>
              </a:rPr>
              <a:t>4. Checking Skewness</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202124"/>
                </a:solidFill>
                <a:latin typeface="Calibri" panose="020F0502020204030204" pitchFamily="34" charset="0"/>
                <a:ea typeface="Calibri" panose="020F0502020204030204" pitchFamily="34" charset="0"/>
                <a:cs typeface="Calibri" panose="020F0502020204030204" pitchFamily="34" charset="0"/>
              </a:rPr>
              <a:t>5.Checking Correlation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3">
            <a:extLst>
              <a:ext uri="{FF2B5EF4-FFF2-40B4-BE49-F238E27FC236}">
                <a16:creationId xmlns:a16="http://schemas.microsoft.com/office/drawing/2014/main" id="{3A4182CB-D22F-4C65-9BEA-33CE1F470A99}"/>
              </a:ext>
            </a:extLst>
          </p:cNvPr>
          <p:cNvSpPr/>
          <p:nvPr/>
        </p:nvSpPr>
        <p:spPr>
          <a:xfrm>
            <a:off x="251012" y="3241224"/>
            <a:ext cx="6922911" cy="407035"/>
          </a:xfrm>
          <a:prstGeom prst="rect">
            <a:avLst/>
          </a:prstGeom>
        </p:spPr>
        <p:txBody>
          <a:bodyPr wrap="square">
            <a:spAutoFit/>
          </a:bodyPr>
          <a:lstStyle/>
          <a:p>
            <a:pPr>
              <a:lnSpc>
                <a:spcPct val="107000"/>
              </a:lnSpc>
              <a:spcAft>
                <a:spcPts val="800"/>
              </a:spcAft>
            </a:pPr>
            <a:r>
              <a:rPr lang="en-IN" sz="2000" b="1" dirty="0">
                <a:latin typeface="Algerian" panose="04020705040A02060702" pitchFamily="82" charset="0"/>
                <a:ea typeface="Calibri" panose="020F0502020204030204" pitchFamily="34" charset="0"/>
                <a:cs typeface="Calibri" panose="020F0502020204030204" pitchFamily="34" charset="0"/>
              </a:rPr>
              <a:t>1 </a:t>
            </a:r>
            <a:r>
              <a:rPr lang="en-IN" sz="2000" b="1" dirty="0">
                <a:solidFill>
                  <a:srgbClr val="202124"/>
                </a:solidFill>
                <a:latin typeface="Algerian" panose="04020705040A02060702" pitchFamily="82" charset="0"/>
                <a:ea typeface="Calibri" panose="020F0502020204030204" pitchFamily="34" charset="0"/>
                <a:cs typeface="Calibri" panose="020F0502020204030204" pitchFamily="34" charset="0"/>
              </a:rPr>
              <a:t>Univariate analysis</a:t>
            </a:r>
            <a:r>
              <a:rPr lang="en-IN" dirty="0">
                <a:solidFill>
                  <a:srgbClr val="202124"/>
                </a:solidFill>
                <a:latin typeface="Calibri" panose="020F0502020204030204" pitchFamily="34" charset="0"/>
                <a:ea typeface="Calibri" panose="020F0502020204030204" pitchFamily="34" charset="0"/>
                <a:cs typeface="Calibri" panose="020F0502020204030204" pitchFamily="34" charset="0"/>
              </a:rPr>
              <a:t> </a:t>
            </a:r>
            <a:endParaRPr lang="en-IN" sz="1400" dirty="0">
              <a:latin typeface="Calibri" panose="020F0502020204030204" pitchFamily="34" charset="0"/>
              <a:ea typeface="Calibri" panose="020F0502020204030204" pitchFamily="34" charset="0"/>
              <a:cs typeface="Mangal" panose="02040503050203030202" pitchFamily="18" charset="0"/>
            </a:endParaRPr>
          </a:p>
        </p:txBody>
      </p:sp>
      <p:sp>
        <p:nvSpPr>
          <p:cNvPr id="5" name="Rectangle 4">
            <a:extLst>
              <a:ext uri="{FF2B5EF4-FFF2-40B4-BE49-F238E27FC236}">
                <a16:creationId xmlns:a16="http://schemas.microsoft.com/office/drawing/2014/main" id="{FF54BD5A-486D-4117-93BA-14A1D0838184}"/>
              </a:ext>
            </a:extLst>
          </p:cNvPr>
          <p:cNvSpPr/>
          <p:nvPr/>
        </p:nvSpPr>
        <p:spPr>
          <a:xfrm>
            <a:off x="251013" y="4296102"/>
            <a:ext cx="11537576" cy="2011256"/>
          </a:xfrm>
          <a:prstGeom prst="rect">
            <a:avLst/>
          </a:prstGeom>
        </p:spPr>
        <p:txBody>
          <a:bodyPr wrap="square">
            <a:spAutoFit/>
          </a:bodyPr>
          <a:lstStyle/>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 In the </a:t>
            </a:r>
            <a:r>
              <a:rPr lang="en-IN" dirty="0" err="1">
                <a:latin typeface="Calibri Light" panose="020F0302020204030204" pitchFamily="34" charset="0"/>
                <a:ea typeface="Times New Roman" panose="02020603050405020304" pitchFamily="18" charset="0"/>
                <a:cs typeface="Mangal" panose="02040503050203030202" pitchFamily="18" charset="0"/>
              </a:rPr>
              <a:t>MSSUbClass</a:t>
            </a:r>
            <a:r>
              <a:rPr lang="en-IN" dirty="0">
                <a:latin typeface="Calibri Light" panose="020F0302020204030204" pitchFamily="34" charset="0"/>
                <a:ea typeface="Times New Roman" panose="02020603050405020304" pitchFamily="18" charset="0"/>
                <a:cs typeface="Mangal" panose="02040503050203030202" pitchFamily="18" charset="0"/>
              </a:rPr>
              <a:t> column the STORY 1946 &amp; NEWER ALL STYLES type house(20) is present highest number of times in the column, The counting of 2-STORY 1946 &amp; NEWER house(60) is also high, rest all the house types are less present and having less number of counts.</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2) If we see the </a:t>
            </a:r>
            <a:r>
              <a:rPr lang="en-IN" dirty="0" err="1">
                <a:latin typeface="Calibri Light" panose="020F0302020204030204" pitchFamily="34" charset="0"/>
                <a:ea typeface="Times New Roman" panose="02020603050405020304" pitchFamily="18" charset="0"/>
                <a:cs typeface="Mangal" panose="02040503050203030202" pitchFamily="18" charset="0"/>
              </a:rPr>
              <a:t>MSZoning</a:t>
            </a:r>
            <a:r>
              <a:rPr lang="en-IN" dirty="0">
                <a:latin typeface="Calibri Light" panose="020F0302020204030204" pitchFamily="34" charset="0"/>
                <a:ea typeface="Times New Roman" panose="02020603050405020304" pitchFamily="18" charset="0"/>
                <a:cs typeface="Mangal" panose="02040503050203030202" pitchFamily="18" charset="0"/>
              </a:rPr>
              <a:t> column, we will find that most of the houses has been built in </a:t>
            </a:r>
            <a:r>
              <a:rPr lang="en-IN" dirty="0" err="1">
                <a:latin typeface="Calibri Light" panose="020F0302020204030204" pitchFamily="34" charset="0"/>
                <a:ea typeface="Times New Roman" panose="02020603050405020304" pitchFamily="18" charset="0"/>
                <a:cs typeface="Mangal" panose="02040503050203030202" pitchFamily="18" charset="0"/>
              </a:rPr>
              <a:t>ths</a:t>
            </a:r>
            <a:r>
              <a:rPr lang="en-IN" dirty="0">
                <a:latin typeface="Calibri Light" panose="020F0302020204030204" pitchFamily="34" charset="0"/>
                <a:ea typeface="Times New Roman" panose="02020603050405020304" pitchFamily="18" charset="0"/>
                <a:cs typeface="Mangal" panose="02040503050203030202" pitchFamily="18" charset="0"/>
              </a:rPr>
              <a:t> Residential Low Density(RL) Zoning and very less houses are build in the Agriculture, Commercial, Floating Village Residential, Industrial, Residential </a:t>
            </a:r>
            <a:r>
              <a:rPr lang="en-IN" dirty="0" err="1">
                <a:latin typeface="Calibri Light" panose="020F0302020204030204" pitchFamily="34" charset="0"/>
                <a:ea typeface="Times New Roman" panose="02020603050405020304" pitchFamily="18" charset="0"/>
                <a:cs typeface="Mangal" panose="02040503050203030202" pitchFamily="18" charset="0"/>
              </a:rPr>
              <a:t>High,Density</a:t>
            </a:r>
            <a:r>
              <a:rPr lang="en-IN" dirty="0">
                <a:latin typeface="Calibri Light" panose="020F0302020204030204" pitchFamily="34" charset="0"/>
                <a:ea typeface="Times New Roman" panose="02020603050405020304" pitchFamily="18" charset="0"/>
                <a:cs typeface="Mangal" panose="02040503050203030202" pitchFamily="18" charset="0"/>
              </a:rPr>
              <a:t>, Residential Low Density Park and Residential Medium Density </a:t>
            </a:r>
            <a:r>
              <a:rPr lang="en-IN" dirty="0" err="1">
                <a:latin typeface="Calibri Light" panose="020F0302020204030204" pitchFamily="34" charset="0"/>
                <a:ea typeface="Times New Roman" panose="02020603050405020304" pitchFamily="18" charset="0"/>
                <a:cs typeface="Mangal" panose="02040503050203030202" pitchFamily="18" charset="0"/>
              </a:rPr>
              <a:t>MSzoning</a:t>
            </a:r>
            <a:r>
              <a:rPr lang="en-IN" dirty="0">
                <a:latin typeface="Calibri Light" panose="020F0302020204030204" pitchFamily="34" charset="0"/>
                <a:ea typeface="Times New Roman" panose="02020603050405020304" pitchFamily="18" charset="0"/>
                <a:cs typeface="Mangal" panose="02040503050203030202" pitchFamily="18" charset="0"/>
              </a:rPr>
              <a:t>.</a:t>
            </a:r>
            <a:endParaRPr lang="en-IN"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4229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07190A-CFC2-4267-800A-2675EE478FB4}"/>
              </a:ext>
            </a:extLst>
          </p:cNvPr>
          <p:cNvSpPr/>
          <p:nvPr/>
        </p:nvSpPr>
        <p:spPr>
          <a:xfrm>
            <a:off x="66675" y="266700"/>
            <a:ext cx="12011025" cy="6040693"/>
          </a:xfrm>
          <a:prstGeom prst="rect">
            <a:avLst/>
          </a:prstGeom>
        </p:spPr>
        <p:txBody>
          <a:bodyPr wrap="square">
            <a:spAutoFit/>
          </a:bodyPr>
          <a:lstStyle/>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4) In our data plenty of the house's </a:t>
            </a:r>
            <a:r>
              <a:rPr lang="en-IN" dirty="0" err="1">
                <a:latin typeface="Calibri Light" panose="020F0302020204030204" pitchFamily="34" charset="0"/>
                <a:ea typeface="Times New Roman" panose="02020603050405020304" pitchFamily="18" charset="0"/>
                <a:cs typeface="Mangal" panose="02040503050203030202" pitchFamily="18" charset="0"/>
              </a:rPr>
              <a:t>landcontour</a:t>
            </a:r>
            <a:r>
              <a:rPr lang="en-IN" dirty="0">
                <a:latin typeface="Calibri Light" panose="020F0302020204030204" pitchFamily="34" charset="0"/>
                <a:ea typeface="Times New Roman" panose="02020603050405020304" pitchFamily="18" charset="0"/>
                <a:cs typeface="Mangal" panose="02040503050203030202" pitchFamily="18" charset="0"/>
              </a:rPr>
              <a:t> are </a:t>
            </a:r>
            <a:r>
              <a:rPr lang="en-IN" dirty="0" err="1">
                <a:latin typeface="Calibri Light" panose="020F0302020204030204" pitchFamily="34" charset="0"/>
                <a:ea typeface="Times New Roman" panose="02020603050405020304" pitchFamily="18" charset="0"/>
                <a:cs typeface="Mangal" panose="02040503050203030202" pitchFamily="18" charset="0"/>
              </a:rPr>
              <a:t>Lvl</a:t>
            </a:r>
            <a:r>
              <a:rPr lang="en-IN" dirty="0">
                <a:latin typeface="Calibri Light" panose="020F0302020204030204" pitchFamily="34" charset="0"/>
                <a:ea typeface="Times New Roman" panose="02020603050405020304" pitchFamily="18" charset="0"/>
                <a:cs typeface="Mangal" panose="02040503050203030202" pitchFamily="18" charset="0"/>
              </a:rPr>
              <a:t>(Near Flat/Level) and </a:t>
            </a:r>
            <a:r>
              <a:rPr lang="en-IN" dirty="0" err="1">
                <a:latin typeface="Calibri Light" panose="020F0302020204030204" pitchFamily="34" charset="0"/>
                <a:ea typeface="Times New Roman" panose="02020603050405020304" pitchFamily="18" charset="0"/>
                <a:cs typeface="Mangal" panose="02040503050203030202" pitchFamily="18" charset="0"/>
              </a:rPr>
              <a:t>bnk</a:t>
            </a:r>
            <a:r>
              <a:rPr lang="en-IN" dirty="0">
                <a:latin typeface="Calibri Light" panose="020F0302020204030204" pitchFamily="34" charset="0"/>
                <a:ea typeface="Times New Roman" panose="02020603050405020304" pitchFamily="18" charset="0"/>
                <a:cs typeface="Mangal" panose="02040503050203030202" pitchFamily="18" charset="0"/>
              </a:rPr>
              <a:t>(Banked), HLS(Hillside) and Low(Depression) type </a:t>
            </a:r>
            <a:r>
              <a:rPr lang="en-IN" dirty="0" err="1">
                <a:latin typeface="Calibri Light" panose="020F0302020204030204" pitchFamily="34" charset="0"/>
                <a:ea typeface="Times New Roman" panose="02020603050405020304" pitchFamily="18" charset="0"/>
                <a:cs typeface="Mangal" panose="02040503050203030202" pitchFamily="18" charset="0"/>
              </a:rPr>
              <a:t>landcounter</a:t>
            </a:r>
            <a:r>
              <a:rPr lang="en-IN" dirty="0">
                <a:latin typeface="Calibri Light" panose="020F0302020204030204" pitchFamily="34" charset="0"/>
                <a:ea typeface="Times New Roman" panose="02020603050405020304" pitchFamily="18" charset="0"/>
                <a:cs typeface="Mangal" panose="02040503050203030202" pitchFamily="18" charset="0"/>
              </a:rPr>
              <a:t> are very less.</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5) Lot configuration is the one of the most important factor for deciding the house </a:t>
            </a:r>
            <a:r>
              <a:rPr lang="en-IN" dirty="0" err="1">
                <a:latin typeface="Calibri Light" panose="020F0302020204030204" pitchFamily="34" charset="0"/>
                <a:ea typeface="Times New Roman" panose="02020603050405020304" pitchFamily="18" charset="0"/>
                <a:cs typeface="Mangal" panose="02040503050203030202" pitchFamily="18" charset="0"/>
              </a:rPr>
              <a:t>price.Due</a:t>
            </a:r>
            <a:r>
              <a:rPr lang="en-IN" dirty="0">
                <a:latin typeface="Calibri Light" panose="020F0302020204030204" pitchFamily="34" charset="0"/>
                <a:ea typeface="Times New Roman" panose="02020603050405020304" pitchFamily="18" charset="0"/>
                <a:cs typeface="Mangal" panose="02040503050203030202" pitchFamily="18" charset="0"/>
              </a:rPr>
              <a:t> to less </a:t>
            </a:r>
            <a:r>
              <a:rPr lang="en-IN" dirty="0" err="1">
                <a:latin typeface="Calibri Light" panose="020F0302020204030204" pitchFamily="34" charset="0"/>
                <a:ea typeface="Times New Roman" panose="02020603050405020304" pitchFamily="18" charset="0"/>
                <a:cs typeface="Mangal" panose="02040503050203030202" pitchFamily="18" charset="0"/>
              </a:rPr>
              <a:t>avilibility</a:t>
            </a:r>
            <a:r>
              <a:rPr lang="en-IN" dirty="0">
                <a:latin typeface="Calibri Light" panose="020F0302020204030204" pitchFamily="34" charset="0"/>
                <a:ea typeface="Times New Roman" panose="02020603050405020304" pitchFamily="18" charset="0"/>
                <a:cs typeface="Mangal" panose="02040503050203030202" pitchFamily="18" charset="0"/>
              </a:rPr>
              <a:t> of frontage on 2 and 3 side property and high supply of insight and corner lot the houses are built inside in most of the cases and very less houses are built in FR2 and FR3 configuration.</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6) Around 570 houses are one story, having same </a:t>
            </a:r>
            <a:r>
              <a:rPr lang="en-IN" dirty="0" err="1">
                <a:latin typeface="Calibri Light" panose="020F0302020204030204" pitchFamily="34" charset="0"/>
                <a:ea typeface="Times New Roman" panose="02020603050405020304" pitchFamily="18" charset="0"/>
                <a:cs typeface="Mangal" panose="02040503050203030202" pitchFamily="18" charset="0"/>
              </a:rPr>
              <a:t>housestyle</a:t>
            </a:r>
            <a:r>
              <a:rPr lang="en-IN" dirty="0">
                <a:latin typeface="Calibri Light" panose="020F0302020204030204" pitchFamily="34" charset="0"/>
                <a:ea typeface="Times New Roman" panose="02020603050405020304" pitchFamily="18" charset="0"/>
                <a:cs typeface="Mangal" panose="02040503050203030202" pitchFamily="18" charset="0"/>
              </a:rPr>
              <a:t>, 370 houses are One and one-half story building </a:t>
            </a:r>
            <a:r>
              <a:rPr lang="en-IN" dirty="0" err="1">
                <a:latin typeface="Calibri Light" panose="020F0302020204030204" pitchFamily="34" charset="0"/>
                <a:ea typeface="Times New Roman" panose="02020603050405020304" pitchFamily="18" charset="0"/>
                <a:cs typeface="Mangal" panose="02040503050203030202" pitchFamily="18" charset="0"/>
              </a:rPr>
              <a:t>wherin</a:t>
            </a:r>
            <a:r>
              <a:rPr lang="en-IN" dirty="0">
                <a:latin typeface="Calibri Light" panose="020F0302020204030204" pitchFamily="34" charset="0"/>
                <a:ea typeface="Times New Roman" panose="02020603050405020304" pitchFamily="18" charset="0"/>
                <a:cs typeface="Mangal" panose="02040503050203030202" pitchFamily="18" charset="0"/>
              </a:rPr>
              <a:t> 2nd </a:t>
            </a:r>
            <a:r>
              <a:rPr lang="en-IN" dirty="0" err="1">
                <a:latin typeface="Calibri Light" panose="020F0302020204030204" pitchFamily="34" charset="0"/>
                <a:ea typeface="Times New Roman" panose="02020603050405020304" pitchFamily="18" charset="0"/>
                <a:cs typeface="Mangal" panose="02040503050203030202" pitchFamily="18" charset="0"/>
              </a:rPr>
              <a:t>levelis</a:t>
            </a:r>
            <a:r>
              <a:rPr lang="en-IN" dirty="0">
                <a:latin typeface="Calibri Light" panose="020F0302020204030204" pitchFamily="34" charset="0"/>
                <a:ea typeface="Times New Roman" panose="02020603050405020304" pitchFamily="18" charset="0"/>
                <a:cs typeface="Mangal" panose="02040503050203030202" pitchFamily="18" charset="0"/>
              </a:rPr>
              <a:t> finished reflects different </a:t>
            </a:r>
            <a:r>
              <a:rPr lang="en-IN" dirty="0" err="1">
                <a:latin typeface="Calibri Light" panose="020F0302020204030204" pitchFamily="34" charset="0"/>
                <a:ea typeface="Times New Roman" panose="02020603050405020304" pitchFamily="18" charset="0"/>
                <a:cs typeface="Mangal" panose="02040503050203030202" pitchFamily="18" charset="0"/>
              </a:rPr>
              <a:t>housestyle</a:t>
            </a:r>
            <a:r>
              <a:rPr lang="en-IN" dirty="0">
                <a:latin typeface="Calibri Light" panose="020F0302020204030204" pitchFamily="34" charset="0"/>
                <a:ea typeface="Times New Roman" panose="02020603050405020304" pitchFamily="18" charset="0"/>
                <a:cs typeface="Mangal" panose="02040503050203030202" pitchFamily="18" charset="0"/>
              </a:rPr>
              <a:t>, approximately 30 houses are Split Foyers, 20 are One and one-half story wherein 2nd level is finished. 40 around houses are Split Level house. Rest of the </a:t>
            </a:r>
            <a:r>
              <a:rPr lang="en-IN" dirty="0" err="1">
                <a:latin typeface="Calibri Light" panose="020F0302020204030204" pitchFamily="34" charset="0"/>
                <a:ea typeface="Times New Roman" panose="02020603050405020304" pitchFamily="18" charset="0"/>
                <a:cs typeface="Mangal" panose="02040503050203030202" pitchFamily="18" charset="0"/>
              </a:rPr>
              <a:t>housestyles</a:t>
            </a:r>
            <a:r>
              <a:rPr lang="en-IN" dirty="0">
                <a:latin typeface="Calibri Light" panose="020F0302020204030204" pitchFamily="34" charset="0"/>
                <a:ea typeface="Times New Roman" panose="02020603050405020304" pitchFamily="18" charset="0"/>
                <a:cs typeface="Mangal" panose="02040503050203030202" pitchFamily="18" charset="0"/>
              </a:rPr>
              <a:t> which are very less in numbers are Two and one-half </a:t>
            </a:r>
            <a:r>
              <a:rPr lang="en-IN" dirty="0" err="1">
                <a:latin typeface="Calibri Light" panose="020F0302020204030204" pitchFamily="34" charset="0"/>
                <a:ea typeface="Times New Roman" panose="02020603050405020304" pitchFamily="18" charset="0"/>
                <a:cs typeface="Mangal" panose="02040503050203030202" pitchFamily="18" charset="0"/>
              </a:rPr>
              <a:t>storys</a:t>
            </a:r>
            <a:r>
              <a:rPr lang="en-IN" dirty="0">
                <a:latin typeface="Calibri Light" panose="020F0302020204030204" pitchFamily="34" charset="0"/>
                <a:ea typeface="Times New Roman" panose="02020603050405020304" pitchFamily="18" charset="0"/>
                <a:cs typeface="Mangal" panose="02040503050203030202" pitchFamily="18" charset="0"/>
              </a:rPr>
              <a:t> wherein 2nd level is finished in some and unfinished in others.</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7) More than 800 houses have gable roof, 200 around have hip roof and very small number has got flat roofs.</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8) Approximately 1130 houses are </a:t>
            </a:r>
            <a:r>
              <a:rPr lang="en-IN" dirty="0" err="1">
                <a:latin typeface="Calibri Light" panose="020F0302020204030204" pitchFamily="34" charset="0"/>
                <a:ea typeface="Times New Roman" panose="02020603050405020304" pitchFamily="18" charset="0"/>
                <a:cs typeface="Mangal" panose="02040503050203030202" pitchFamily="18" charset="0"/>
              </a:rPr>
              <a:t>bulit</a:t>
            </a:r>
            <a:r>
              <a:rPr lang="en-IN" dirty="0">
                <a:latin typeface="Calibri Light" panose="020F0302020204030204" pitchFamily="34" charset="0"/>
                <a:ea typeface="Times New Roman" panose="02020603050405020304" pitchFamily="18" charset="0"/>
                <a:cs typeface="Mangal" panose="02040503050203030202" pitchFamily="18" charset="0"/>
              </a:rPr>
              <a:t> of using Standard (Composite) Shingle, and 10 of Gravel &amp; Ta, less than 10 are made up of using wood Shakes and Wood Shingles.</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9) Condition of the material of 1000 houses is Average/Typical, of 180 houses is good and approximately 30 around houses are in fine condition.</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10) 500 </a:t>
            </a:r>
            <a:r>
              <a:rPr lang="en-IN" dirty="0" err="1">
                <a:latin typeface="Calibri Light" panose="020F0302020204030204" pitchFamily="34" charset="0"/>
                <a:ea typeface="Times New Roman" panose="02020603050405020304" pitchFamily="18" charset="0"/>
                <a:cs typeface="Mangal" panose="02040503050203030202" pitchFamily="18" charset="0"/>
              </a:rPr>
              <a:t>houses's</a:t>
            </a:r>
            <a:r>
              <a:rPr lang="en-IN" dirty="0">
                <a:latin typeface="Calibri Light" panose="020F0302020204030204" pitchFamily="34" charset="0"/>
                <a:ea typeface="Times New Roman" panose="02020603050405020304" pitchFamily="18" charset="0"/>
                <a:cs typeface="Mangal" panose="02040503050203030202" pitchFamily="18" charset="0"/>
              </a:rPr>
              <a:t> foundation is made up of Cinder Block and another 500 around houses' foundation is made up of Poured </a:t>
            </a:r>
            <a:r>
              <a:rPr lang="en-IN" dirty="0" err="1">
                <a:latin typeface="Calibri Light" panose="020F0302020204030204" pitchFamily="34" charset="0"/>
                <a:ea typeface="Times New Roman" panose="02020603050405020304" pitchFamily="18" charset="0"/>
                <a:cs typeface="Mangal" panose="02040503050203030202" pitchFamily="18" charset="0"/>
              </a:rPr>
              <a:t>Contrete</a:t>
            </a:r>
            <a:r>
              <a:rPr lang="en-IN" dirty="0">
                <a:latin typeface="Calibri Light" panose="020F0302020204030204" pitchFamily="34" charset="0"/>
                <a:ea typeface="Times New Roman" panose="02020603050405020304" pitchFamily="18" charset="0"/>
                <a:cs typeface="Mangal" panose="02040503050203030202" pitchFamily="18" charset="0"/>
              </a:rPr>
              <a:t>. Foundation of 100 houses are build of Brick &amp; Tile. A few numbers are there which are made up of slab, stones and wood.</a:t>
            </a:r>
            <a:endParaRPr lang="en-IN"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50961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42C4F6-D69E-4C9E-89D4-EA46EF554CD4}"/>
              </a:ext>
            </a:extLst>
          </p:cNvPr>
          <p:cNvSpPr/>
          <p:nvPr/>
        </p:nvSpPr>
        <p:spPr>
          <a:xfrm>
            <a:off x="85725" y="209550"/>
            <a:ext cx="11934825" cy="5447966"/>
          </a:xfrm>
          <a:prstGeom prst="rect">
            <a:avLst/>
          </a:prstGeom>
        </p:spPr>
        <p:txBody>
          <a:bodyPr wrap="square">
            <a:spAutoFit/>
          </a:bodyPr>
          <a:lstStyle/>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11) 60 basements are with good living </a:t>
            </a:r>
            <a:r>
              <a:rPr lang="en-IN" dirty="0" err="1">
                <a:latin typeface="Calibri Light" panose="020F0302020204030204" pitchFamily="34" charset="0"/>
                <a:ea typeface="Times New Roman" panose="02020603050405020304" pitchFamily="18" charset="0"/>
                <a:cs typeface="Mangal" panose="02040503050203030202" pitchFamily="18" charset="0"/>
              </a:rPr>
              <a:t>quraters</a:t>
            </a:r>
            <a:r>
              <a:rPr lang="en-IN" dirty="0">
                <a:latin typeface="Calibri Light" panose="020F0302020204030204" pitchFamily="34" charset="0"/>
                <a:ea typeface="Times New Roman" panose="02020603050405020304" pitchFamily="18" charset="0"/>
                <a:cs typeface="Mangal" panose="02040503050203030202" pitchFamily="18" charset="0"/>
              </a:rPr>
              <a:t>, 110 are with average rest room, more than 350 are unfinished, </a:t>
            </a:r>
            <a:r>
              <a:rPr lang="en-IN" dirty="0" err="1">
                <a:latin typeface="Calibri Light" panose="020F0302020204030204" pitchFamily="34" charset="0"/>
                <a:ea typeface="Times New Roman" panose="02020603050405020304" pitchFamily="18" charset="0"/>
                <a:cs typeface="Mangal" panose="02040503050203030202" pitchFamily="18" charset="0"/>
              </a:rPr>
              <a:t>approxamtely</a:t>
            </a:r>
            <a:r>
              <a:rPr lang="en-IN" dirty="0">
                <a:latin typeface="Calibri Light" panose="020F0302020204030204" pitchFamily="34" charset="0"/>
                <a:ea typeface="Times New Roman" panose="02020603050405020304" pitchFamily="18" charset="0"/>
                <a:cs typeface="Mangal" panose="02040503050203030202" pitchFamily="18" charset="0"/>
              </a:rPr>
              <a:t> 120 are with Below Average Living Quarters, around 320 are with Good Living Quarters, and 160 </a:t>
            </a:r>
            <a:r>
              <a:rPr lang="en-IN" dirty="0" err="1">
                <a:latin typeface="Calibri Light" panose="020F0302020204030204" pitchFamily="34" charset="0"/>
                <a:ea typeface="Times New Roman" panose="02020603050405020304" pitchFamily="18" charset="0"/>
                <a:cs typeface="Mangal" panose="02040503050203030202" pitchFamily="18" charset="0"/>
              </a:rPr>
              <a:t>aroud</a:t>
            </a:r>
            <a:r>
              <a:rPr lang="en-IN" dirty="0">
                <a:latin typeface="Calibri Light" panose="020F0302020204030204" pitchFamily="34" charset="0"/>
                <a:ea typeface="Times New Roman" panose="02020603050405020304" pitchFamily="18" charset="0"/>
                <a:cs typeface="Mangal" panose="02040503050203030202" pitchFamily="18" charset="0"/>
              </a:rPr>
              <a:t> are with Average Living Quarters.</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12) More than 1000 basement areas are </a:t>
            </a:r>
            <a:r>
              <a:rPr lang="en-IN" dirty="0" err="1">
                <a:latin typeface="Calibri Light" panose="020F0302020204030204" pitchFamily="34" charset="0"/>
                <a:ea typeface="Times New Roman" panose="02020603050405020304" pitchFamily="18" charset="0"/>
                <a:cs typeface="Mangal" panose="02040503050203030202" pitchFamily="18" charset="0"/>
              </a:rPr>
              <a:t>Unfinshed</a:t>
            </a:r>
            <a:r>
              <a:rPr lang="en-IN" dirty="0">
                <a:latin typeface="Calibri Light" panose="020F0302020204030204" pitchFamily="34" charset="0"/>
                <a:ea typeface="Times New Roman" panose="02020603050405020304" pitchFamily="18" charset="0"/>
                <a:cs typeface="Mangal" panose="02040503050203030202" pitchFamily="18" charset="0"/>
              </a:rPr>
              <a:t>. 50 around numbers of basements have Average Rec Room and Low Quality. 50 around basements have Good Living Quarters, and Average Living Quarters, also little number of </a:t>
            </a:r>
            <a:r>
              <a:rPr lang="en-IN" dirty="0" err="1">
                <a:latin typeface="Calibri Light" panose="020F0302020204030204" pitchFamily="34" charset="0"/>
                <a:ea typeface="Times New Roman" panose="02020603050405020304" pitchFamily="18" charset="0"/>
                <a:cs typeface="Mangal" panose="02040503050203030202" pitchFamily="18" charset="0"/>
              </a:rPr>
              <a:t>basemnets</a:t>
            </a:r>
            <a:r>
              <a:rPr lang="en-IN" dirty="0">
                <a:latin typeface="Calibri Light" panose="020F0302020204030204" pitchFamily="34" charset="0"/>
                <a:ea typeface="Times New Roman" panose="02020603050405020304" pitchFamily="18" charset="0"/>
                <a:cs typeface="Mangal" panose="02040503050203030202" pitchFamily="18" charset="0"/>
              </a:rPr>
              <a:t> have Below Average Living Quarters.</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13) </a:t>
            </a:r>
            <a:r>
              <a:rPr lang="en-IN" dirty="0" err="1">
                <a:latin typeface="Calibri Light" panose="020F0302020204030204" pitchFamily="34" charset="0"/>
                <a:ea typeface="Times New Roman" panose="02020603050405020304" pitchFamily="18" charset="0"/>
                <a:cs typeface="Mangal" panose="02040503050203030202" pitchFamily="18" charset="0"/>
              </a:rPr>
              <a:t>Approxately</a:t>
            </a:r>
            <a:r>
              <a:rPr lang="en-IN" dirty="0">
                <a:latin typeface="Calibri Light" panose="020F0302020204030204" pitchFamily="34" charset="0"/>
                <a:ea typeface="Times New Roman" panose="02020603050405020304" pitchFamily="18" charset="0"/>
                <a:cs typeface="Mangal" panose="02040503050203030202" pitchFamily="18" charset="0"/>
              </a:rPr>
              <a:t> 1150 numbers have Gas forced warm air furnace, while the houses that </a:t>
            </a:r>
            <a:r>
              <a:rPr lang="en-IN" dirty="0" err="1">
                <a:latin typeface="Calibri Light" panose="020F0302020204030204" pitchFamily="34" charset="0"/>
                <a:ea typeface="Times New Roman" panose="02020603050405020304" pitchFamily="18" charset="0"/>
                <a:cs typeface="Mangal" panose="02040503050203030202" pitchFamily="18" charset="0"/>
              </a:rPr>
              <a:t>haveGas</a:t>
            </a:r>
            <a:r>
              <a:rPr lang="en-IN" dirty="0">
                <a:latin typeface="Calibri Light" panose="020F0302020204030204" pitchFamily="34" charset="0"/>
                <a:ea typeface="Times New Roman" panose="02020603050405020304" pitchFamily="18" charset="0"/>
                <a:cs typeface="Mangal" panose="02040503050203030202" pitchFamily="18" charset="0"/>
              </a:rPr>
              <a:t> hot water or steam heat are negligible.</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14) More than 1000 houses have Standard Circuit Breakers &amp; Romex. The houses that have Fuse Box over 60 AMP and all Romex wiring (Average) and 60 AMP Fuse Box and mostly Romex wiring (Fair) are very little in number.</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15) In most of the houses (around 750) garage is </a:t>
            </a:r>
            <a:r>
              <a:rPr lang="en-IN" dirty="0" err="1">
                <a:latin typeface="Calibri Light" panose="020F0302020204030204" pitchFamily="34" charset="0"/>
                <a:ea typeface="Times New Roman" panose="02020603050405020304" pitchFamily="18" charset="0"/>
                <a:cs typeface="Mangal" panose="02040503050203030202" pitchFamily="18" charset="0"/>
              </a:rPr>
              <a:t>attched</a:t>
            </a:r>
            <a:r>
              <a:rPr lang="en-IN" dirty="0">
                <a:latin typeface="Calibri Light" panose="020F0302020204030204" pitchFamily="34" charset="0"/>
                <a:ea typeface="Times New Roman" panose="02020603050405020304" pitchFamily="18" charset="0"/>
                <a:cs typeface="Mangal" panose="02040503050203030202" pitchFamily="18" charset="0"/>
              </a:rPr>
              <a:t> and in 300 </a:t>
            </a:r>
            <a:r>
              <a:rPr lang="en-IN" dirty="0" err="1">
                <a:latin typeface="Calibri Light" panose="020F0302020204030204" pitchFamily="34" charset="0"/>
                <a:ea typeface="Times New Roman" panose="02020603050405020304" pitchFamily="18" charset="0"/>
                <a:cs typeface="Mangal" panose="02040503050203030202" pitchFamily="18" charset="0"/>
              </a:rPr>
              <a:t>aroud</a:t>
            </a:r>
            <a:r>
              <a:rPr lang="en-IN" dirty="0">
                <a:latin typeface="Calibri Light" panose="020F0302020204030204" pitchFamily="34" charset="0"/>
                <a:ea typeface="Times New Roman" panose="02020603050405020304" pitchFamily="18" charset="0"/>
                <a:cs typeface="Mangal" panose="02040503050203030202" pitchFamily="18" charset="0"/>
              </a:rPr>
              <a:t> houses garage is </a:t>
            </a:r>
            <a:r>
              <a:rPr lang="en-IN" dirty="0" err="1">
                <a:latin typeface="Calibri Light" panose="020F0302020204030204" pitchFamily="34" charset="0"/>
                <a:ea typeface="Times New Roman" panose="02020603050405020304" pitchFamily="18" charset="0"/>
                <a:cs typeface="Mangal" panose="02040503050203030202" pitchFamily="18" charset="0"/>
              </a:rPr>
              <a:t>detched</a:t>
            </a:r>
            <a:r>
              <a:rPr lang="en-IN" dirty="0">
                <a:latin typeface="Calibri Light" panose="020F0302020204030204" pitchFamily="34" charset="0"/>
                <a:ea typeface="Times New Roman" panose="02020603050405020304" pitchFamily="18" charset="0"/>
                <a:cs typeface="Mangal" panose="02040503050203030202" pitchFamily="18" charset="0"/>
              </a:rPr>
              <a:t>.</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16) Around 570 houses' </a:t>
            </a:r>
            <a:r>
              <a:rPr lang="en-IN" dirty="0" err="1">
                <a:latin typeface="Calibri Light" panose="020F0302020204030204" pitchFamily="34" charset="0"/>
                <a:ea typeface="Times New Roman" panose="02020603050405020304" pitchFamily="18" charset="0"/>
                <a:cs typeface="Mangal" panose="02040503050203030202" pitchFamily="18" charset="0"/>
              </a:rPr>
              <a:t>kicthens</a:t>
            </a:r>
            <a:r>
              <a:rPr lang="en-IN" dirty="0">
                <a:latin typeface="Calibri Light" panose="020F0302020204030204" pitchFamily="34" charset="0"/>
                <a:ea typeface="Times New Roman" panose="02020603050405020304" pitchFamily="18" charset="0"/>
                <a:cs typeface="Mangal" panose="02040503050203030202" pitchFamily="18" charset="0"/>
              </a:rPr>
              <a:t> are typical average. 460 are good. 90 has got Excellent quality and very less are left with fair quality.</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dirty="0">
                <a:latin typeface="Calibri Light" panose="020F0302020204030204" pitchFamily="34" charset="0"/>
                <a:ea typeface="Times New Roman" panose="02020603050405020304" pitchFamily="18" charset="0"/>
                <a:cs typeface="Mangal" panose="02040503050203030202" pitchFamily="18" charset="0"/>
              </a:rPr>
              <a:t>17) Warranty Deed - Conventional is very high in numbers, the Homes that just constructed and sold, are less in numbers. Around 30 houses are being sold though Court Officer Deed/Estate, while other sale types are negligible in numbers.</a:t>
            </a:r>
            <a:endParaRPr lang="en-IN"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0470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9CC84E-8DF9-41D3-A984-38B120B28EEE}"/>
              </a:ext>
            </a:extLst>
          </p:cNvPr>
          <p:cNvSpPr/>
          <p:nvPr/>
        </p:nvSpPr>
        <p:spPr>
          <a:xfrm>
            <a:off x="228600" y="323850"/>
            <a:ext cx="6849143" cy="407035"/>
          </a:xfrm>
          <a:prstGeom prst="rect">
            <a:avLst/>
          </a:prstGeom>
        </p:spPr>
        <p:txBody>
          <a:bodyPr wrap="square">
            <a:spAutoFit/>
          </a:bodyPr>
          <a:lstStyle/>
          <a:p>
            <a:pPr>
              <a:lnSpc>
                <a:spcPct val="107000"/>
              </a:lnSpc>
              <a:spcAft>
                <a:spcPts val="800"/>
              </a:spcAft>
            </a:pPr>
            <a:r>
              <a:rPr lang="en-IN" sz="2000" b="1" dirty="0">
                <a:solidFill>
                  <a:srgbClr val="202124"/>
                </a:solidFill>
                <a:latin typeface="Algerian" panose="04020705040A02060702" pitchFamily="82" charset="0"/>
                <a:ea typeface="Calibri" panose="020F0502020204030204" pitchFamily="34" charset="0"/>
                <a:cs typeface="Calibri" panose="020F0502020204030204" pitchFamily="34" charset="0"/>
              </a:rPr>
              <a:t>2.Bivariate analysis</a:t>
            </a:r>
            <a:endParaRPr lang="en-IN" sz="2000" b="1" dirty="0">
              <a:latin typeface="Algerian" panose="04020705040A02060702" pitchFamily="82" charset="0"/>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8C299363-3E42-4876-9EA7-94A830BC5B27}"/>
              </a:ext>
            </a:extLst>
          </p:cNvPr>
          <p:cNvSpPr/>
          <p:nvPr/>
        </p:nvSpPr>
        <p:spPr>
          <a:xfrm>
            <a:off x="228600" y="1362074"/>
            <a:ext cx="11439525" cy="5016758"/>
          </a:xfrm>
          <a:prstGeom prst="rect">
            <a:avLst/>
          </a:prstGeom>
        </p:spPr>
        <p:txBody>
          <a:bodyPr wrap="square">
            <a:spAutoFit/>
          </a:bodyPr>
          <a:lstStyle/>
          <a:p>
            <a:pPr>
              <a:spcAft>
                <a:spcPts val="1200"/>
              </a:spcAft>
            </a:pPr>
            <a:r>
              <a:rPr lang="en-IN" dirty="0">
                <a:latin typeface="Calibri Light" panose="020F0302020204030204" pitchFamily="34" charset="0"/>
                <a:ea typeface="Times New Roman" panose="02020603050405020304" pitchFamily="18" charset="0"/>
              </a:rPr>
              <a:t>1) </a:t>
            </a:r>
            <a:r>
              <a:rPr lang="en-IN" dirty="0" err="1">
                <a:latin typeface="Calibri Light" panose="020F0302020204030204" pitchFamily="34" charset="0"/>
                <a:ea typeface="Times New Roman" panose="02020603050405020304" pitchFamily="18" charset="0"/>
              </a:rPr>
              <a:t>HouseStyle</a:t>
            </a:r>
            <a:r>
              <a:rPr lang="en-IN" dirty="0">
                <a:latin typeface="Calibri Light" panose="020F0302020204030204" pitchFamily="34" charset="0"/>
                <a:ea typeface="Times New Roman" panose="02020603050405020304" pitchFamily="18" charset="0"/>
              </a:rPr>
              <a:t> and </a:t>
            </a:r>
            <a:r>
              <a:rPr lang="en-IN" dirty="0" err="1">
                <a:latin typeface="Calibri Light" panose="020F0302020204030204" pitchFamily="34" charset="0"/>
                <a:ea typeface="Times New Roman" panose="02020603050405020304" pitchFamily="18" charset="0"/>
              </a:rPr>
              <a:t>LandSlpoe</a:t>
            </a:r>
            <a:r>
              <a:rPr lang="en-IN" dirty="0">
                <a:latin typeface="Calibri Light" panose="020F0302020204030204" pitchFamily="34" charset="0"/>
                <a:ea typeface="Times New Roman" panose="02020603050405020304" pitchFamily="18" charset="0"/>
              </a:rPr>
              <a:t>- Gentle slope land is the common most slope, present in all the house style.</a:t>
            </a:r>
            <a:endParaRPr lang="en-IN" sz="2000" dirty="0">
              <a:latin typeface="Times New Roman" panose="02020603050405020304" pitchFamily="18" charset="0"/>
              <a:ea typeface="Times New Roman" panose="02020603050405020304" pitchFamily="18" charset="0"/>
            </a:endParaRPr>
          </a:p>
          <a:p>
            <a:pPr>
              <a:spcAft>
                <a:spcPts val="1200"/>
              </a:spcAft>
            </a:pPr>
            <a:r>
              <a:rPr lang="en-IN" dirty="0">
                <a:latin typeface="Calibri Light" panose="020F0302020204030204" pitchFamily="34" charset="0"/>
                <a:ea typeface="Times New Roman" panose="02020603050405020304" pitchFamily="18" charset="0"/>
              </a:rPr>
              <a:t>2) Foundation and Garage type- In the cinder block and poured </a:t>
            </a:r>
            <a:r>
              <a:rPr lang="en-IN" dirty="0" err="1">
                <a:latin typeface="Calibri Light" panose="020F0302020204030204" pitchFamily="34" charset="0"/>
                <a:ea typeface="Times New Roman" panose="02020603050405020304" pitchFamily="18" charset="0"/>
              </a:rPr>
              <a:t>contrete</a:t>
            </a:r>
            <a:r>
              <a:rPr lang="en-IN" dirty="0">
                <a:latin typeface="Calibri Light" panose="020F0302020204030204" pitchFamily="34" charset="0"/>
                <a:ea typeface="Times New Roman" panose="02020603050405020304" pitchFamily="18" charset="0"/>
              </a:rPr>
              <a:t> type </a:t>
            </a:r>
            <a:r>
              <a:rPr lang="en-IN" dirty="0" err="1">
                <a:latin typeface="Calibri Light" panose="020F0302020204030204" pitchFamily="34" charset="0"/>
                <a:ea typeface="Times New Roman" panose="02020603050405020304" pitchFamily="18" charset="0"/>
              </a:rPr>
              <a:t>fundation</a:t>
            </a:r>
            <a:r>
              <a:rPr lang="en-IN" dirty="0">
                <a:latin typeface="Calibri Light" panose="020F0302020204030204" pitchFamily="34" charset="0"/>
                <a:ea typeface="Times New Roman" panose="02020603050405020304" pitchFamily="18" charset="0"/>
              </a:rPr>
              <a:t> </a:t>
            </a:r>
            <a:r>
              <a:rPr lang="en-IN" dirty="0" err="1">
                <a:latin typeface="Calibri Light" panose="020F0302020204030204" pitchFamily="34" charset="0"/>
                <a:ea typeface="Times New Roman" panose="02020603050405020304" pitchFamily="18" charset="0"/>
              </a:rPr>
              <a:t>attched</a:t>
            </a:r>
            <a:r>
              <a:rPr lang="en-IN" dirty="0">
                <a:latin typeface="Calibri Light" panose="020F0302020204030204" pitchFamily="34" charset="0"/>
                <a:ea typeface="Times New Roman" panose="02020603050405020304" pitchFamily="18" charset="0"/>
              </a:rPr>
              <a:t> garage is being used in high amount and then </a:t>
            </a:r>
            <a:r>
              <a:rPr lang="en-IN" dirty="0" err="1">
                <a:latin typeface="Calibri Light" panose="020F0302020204030204" pitchFamily="34" charset="0"/>
                <a:ea typeface="Times New Roman" panose="02020603050405020304" pitchFamily="18" charset="0"/>
              </a:rPr>
              <a:t>detched</a:t>
            </a:r>
            <a:r>
              <a:rPr lang="en-IN" dirty="0">
                <a:latin typeface="Calibri Light" panose="020F0302020204030204" pitchFamily="34" charset="0"/>
                <a:ea typeface="Times New Roman" panose="02020603050405020304" pitchFamily="18" charset="0"/>
              </a:rPr>
              <a:t> </a:t>
            </a:r>
            <a:r>
              <a:rPr lang="en-IN" dirty="0" err="1">
                <a:latin typeface="Calibri Light" panose="020F0302020204030204" pitchFamily="34" charset="0"/>
                <a:ea typeface="Times New Roman" panose="02020603050405020304" pitchFamily="18" charset="0"/>
              </a:rPr>
              <a:t>garage.In</a:t>
            </a:r>
            <a:r>
              <a:rPr lang="en-IN" dirty="0">
                <a:latin typeface="Calibri Light" panose="020F0302020204030204" pitchFamily="34" charset="0"/>
                <a:ea typeface="Times New Roman" panose="02020603050405020304" pitchFamily="18" charset="0"/>
              </a:rPr>
              <a:t> the Brick &amp; Tile type foundation </a:t>
            </a:r>
            <a:r>
              <a:rPr lang="en-IN" dirty="0" err="1">
                <a:latin typeface="Calibri Light" panose="020F0302020204030204" pitchFamily="34" charset="0"/>
                <a:ea typeface="Times New Roman" panose="02020603050405020304" pitchFamily="18" charset="0"/>
              </a:rPr>
              <a:t>detched</a:t>
            </a:r>
            <a:r>
              <a:rPr lang="en-IN" dirty="0">
                <a:latin typeface="Calibri Light" panose="020F0302020204030204" pitchFamily="34" charset="0"/>
                <a:ea typeface="Times New Roman" panose="02020603050405020304" pitchFamily="18" charset="0"/>
              </a:rPr>
              <a:t> garage is being used in high amount and other garage is </a:t>
            </a:r>
            <a:r>
              <a:rPr lang="en-IN" dirty="0" err="1">
                <a:latin typeface="Calibri Light" panose="020F0302020204030204" pitchFamily="34" charset="0"/>
                <a:ea typeface="Times New Roman" panose="02020603050405020304" pitchFamily="18" charset="0"/>
              </a:rPr>
              <a:t>uesd</a:t>
            </a:r>
            <a:r>
              <a:rPr lang="en-IN" dirty="0">
                <a:latin typeface="Calibri Light" panose="020F0302020204030204" pitchFamily="34" charset="0"/>
                <a:ea typeface="Times New Roman" panose="02020603050405020304" pitchFamily="18" charset="0"/>
              </a:rPr>
              <a:t> in very less amount.</a:t>
            </a:r>
            <a:endParaRPr lang="en-IN" sz="2000" dirty="0">
              <a:latin typeface="Times New Roman" panose="02020603050405020304" pitchFamily="18" charset="0"/>
              <a:ea typeface="Times New Roman" panose="02020603050405020304" pitchFamily="18" charset="0"/>
            </a:endParaRPr>
          </a:p>
          <a:p>
            <a:pPr>
              <a:spcAft>
                <a:spcPts val="1200"/>
              </a:spcAft>
            </a:pPr>
            <a:r>
              <a:rPr lang="en-IN" dirty="0">
                <a:latin typeface="Calibri Light" panose="020F0302020204030204" pitchFamily="34" charset="0"/>
                <a:ea typeface="Times New Roman" panose="02020603050405020304" pitchFamily="18" charset="0"/>
              </a:rPr>
              <a:t>3) </a:t>
            </a:r>
            <a:r>
              <a:rPr lang="en-IN" dirty="0" err="1">
                <a:latin typeface="Calibri Light" panose="020F0302020204030204" pitchFamily="34" charset="0"/>
                <a:ea typeface="Times New Roman" panose="02020603050405020304" pitchFamily="18" charset="0"/>
              </a:rPr>
              <a:t>MSZoning</a:t>
            </a:r>
            <a:r>
              <a:rPr lang="en-IN" dirty="0">
                <a:latin typeface="Calibri Light" panose="020F0302020204030204" pitchFamily="34" charset="0"/>
                <a:ea typeface="Times New Roman" panose="02020603050405020304" pitchFamily="18" charset="0"/>
              </a:rPr>
              <a:t> and </a:t>
            </a:r>
            <a:r>
              <a:rPr lang="en-IN" dirty="0" err="1">
                <a:latin typeface="Calibri Light" panose="020F0302020204030204" pitchFamily="34" charset="0"/>
                <a:ea typeface="Times New Roman" panose="02020603050405020304" pitchFamily="18" charset="0"/>
              </a:rPr>
              <a:t>LotShape</a:t>
            </a:r>
            <a:r>
              <a:rPr lang="en-IN" dirty="0">
                <a:latin typeface="Calibri Light" panose="020F0302020204030204" pitchFamily="34" charset="0"/>
                <a:ea typeface="Times New Roman" panose="02020603050405020304" pitchFamily="18" charset="0"/>
              </a:rPr>
              <a:t>- in the Residential Low Density Zone the lot shape is regular type in most of the cases and then Slightly irregular lot shape has been built, Moderately Irregular and Irregular lot shape is used in few number of houses only. In the conclusion regular type lot shape is found in all the available </a:t>
            </a:r>
            <a:r>
              <a:rPr lang="en-IN" dirty="0" err="1">
                <a:latin typeface="Calibri Light" panose="020F0302020204030204" pitchFamily="34" charset="0"/>
                <a:ea typeface="Times New Roman" panose="02020603050405020304" pitchFamily="18" charset="0"/>
              </a:rPr>
              <a:t>Mszoning</a:t>
            </a:r>
            <a:r>
              <a:rPr lang="en-IN" dirty="0">
                <a:latin typeface="Calibri Light" panose="020F0302020204030204" pitchFamily="34" charset="0"/>
                <a:ea typeface="Times New Roman" panose="02020603050405020304" pitchFamily="18" charset="0"/>
              </a:rPr>
              <a:t>.</a:t>
            </a:r>
            <a:endParaRPr lang="en-IN" sz="2000" dirty="0">
              <a:latin typeface="Times New Roman" panose="02020603050405020304" pitchFamily="18" charset="0"/>
              <a:ea typeface="Times New Roman" panose="02020603050405020304" pitchFamily="18" charset="0"/>
            </a:endParaRPr>
          </a:p>
          <a:p>
            <a:pPr>
              <a:spcAft>
                <a:spcPts val="1200"/>
              </a:spcAft>
            </a:pPr>
            <a:r>
              <a:rPr lang="en-IN" dirty="0">
                <a:latin typeface="Calibri Light" panose="020F0302020204030204" pitchFamily="34" charset="0"/>
                <a:ea typeface="Times New Roman" panose="02020603050405020304" pitchFamily="18" charset="0"/>
              </a:rPr>
              <a:t>4) </a:t>
            </a:r>
            <a:r>
              <a:rPr lang="en-IN" dirty="0" err="1">
                <a:latin typeface="Calibri Light" panose="020F0302020204030204" pitchFamily="34" charset="0"/>
                <a:ea typeface="Times New Roman" panose="02020603050405020304" pitchFamily="18" charset="0"/>
              </a:rPr>
              <a:t>PoolQC</a:t>
            </a:r>
            <a:r>
              <a:rPr lang="en-IN" dirty="0">
                <a:latin typeface="Calibri Light" panose="020F0302020204030204" pitchFamily="34" charset="0"/>
                <a:ea typeface="Times New Roman" panose="02020603050405020304" pitchFamily="18" charset="0"/>
              </a:rPr>
              <a:t> and Sale type- When good pool quality is good, house sale type is Warranty Deed-Conventional(WD) and higher in numbers, rest all the sale type is very less.</a:t>
            </a:r>
            <a:endParaRPr lang="en-IN" sz="2000" dirty="0">
              <a:latin typeface="Times New Roman" panose="02020603050405020304" pitchFamily="18" charset="0"/>
              <a:ea typeface="Times New Roman" panose="02020603050405020304" pitchFamily="18" charset="0"/>
            </a:endParaRPr>
          </a:p>
          <a:p>
            <a:pPr>
              <a:spcAft>
                <a:spcPts val="1200"/>
              </a:spcAft>
            </a:pPr>
            <a:r>
              <a:rPr lang="en-IN" dirty="0">
                <a:latin typeface="Calibri Light" panose="020F0302020204030204" pitchFamily="34" charset="0"/>
                <a:ea typeface="Times New Roman" panose="02020603050405020304" pitchFamily="18" charset="0"/>
              </a:rPr>
              <a:t>5) </a:t>
            </a:r>
            <a:r>
              <a:rPr lang="en-IN" dirty="0" err="1">
                <a:latin typeface="Calibri Light" panose="020F0302020204030204" pitchFamily="34" charset="0"/>
                <a:ea typeface="Times New Roman" panose="02020603050405020304" pitchFamily="18" charset="0"/>
              </a:rPr>
              <a:t>LotShape</a:t>
            </a:r>
            <a:r>
              <a:rPr lang="en-IN" dirty="0">
                <a:latin typeface="Calibri Light" panose="020F0302020204030204" pitchFamily="34" charset="0"/>
                <a:ea typeface="Times New Roman" panose="02020603050405020304" pitchFamily="18" charset="0"/>
              </a:rPr>
              <a:t> and </a:t>
            </a:r>
            <a:r>
              <a:rPr lang="en-IN" dirty="0" err="1">
                <a:latin typeface="Calibri Light" panose="020F0302020204030204" pitchFamily="34" charset="0"/>
                <a:ea typeface="Times New Roman" panose="02020603050405020304" pitchFamily="18" charset="0"/>
              </a:rPr>
              <a:t>GarageQual</a:t>
            </a:r>
            <a:r>
              <a:rPr lang="en-IN" dirty="0">
                <a:latin typeface="Calibri Light" panose="020F0302020204030204" pitchFamily="34" charset="0"/>
                <a:ea typeface="Times New Roman" panose="02020603050405020304" pitchFamily="18" charset="0"/>
              </a:rPr>
              <a:t>- Typical/Average garage quality is higher in all type of lot shape, In the Moderately Irregular, Irregular lot shape only Typical/Average lot shape is </a:t>
            </a:r>
            <a:r>
              <a:rPr lang="en-IN" dirty="0" err="1">
                <a:latin typeface="Calibri Light" panose="020F0302020204030204" pitchFamily="34" charset="0"/>
                <a:ea typeface="Times New Roman" panose="02020603050405020304" pitchFamily="18" charset="0"/>
              </a:rPr>
              <a:t>avilable</a:t>
            </a:r>
            <a:r>
              <a:rPr lang="en-IN" dirty="0">
                <a:latin typeface="Calibri Light" panose="020F0302020204030204" pitchFamily="34" charset="0"/>
                <a:ea typeface="Times New Roman" panose="02020603050405020304" pitchFamily="18" charset="0"/>
              </a:rPr>
              <a:t> and in the regular lot shape, garage quality fair and good is </a:t>
            </a:r>
            <a:r>
              <a:rPr lang="en-IN" dirty="0" err="1">
                <a:latin typeface="Calibri Light" panose="020F0302020204030204" pitchFamily="34" charset="0"/>
                <a:ea typeface="Times New Roman" panose="02020603050405020304" pitchFamily="18" charset="0"/>
              </a:rPr>
              <a:t>avilabe</a:t>
            </a:r>
            <a:r>
              <a:rPr lang="en-IN" dirty="0">
                <a:latin typeface="Calibri Light" panose="020F0302020204030204" pitchFamily="34" charset="0"/>
                <a:ea typeface="Times New Roman" panose="02020603050405020304" pitchFamily="18" charset="0"/>
              </a:rPr>
              <a:t> but in the negligible amount and again Typical/Average garage quality is higher in regular lot shape.</a:t>
            </a:r>
            <a:endParaRPr lang="en-IN" sz="2000" dirty="0">
              <a:latin typeface="Times New Roman" panose="02020603050405020304" pitchFamily="18" charset="0"/>
              <a:ea typeface="Times New Roman" panose="02020603050405020304" pitchFamily="18" charset="0"/>
            </a:endParaRPr>
          </a:p>
          <a:p>
            <a:pPr>
              <a:spcAft>
                <a:spcPts val="600"/>
              </a:spcAft>
            </a:pPr>
            <a:r>
              <a:rPr lang="en-IN" dirty="0">
                <a:latin typeface="Calibri Light" panose="020F0302020204030204" pitchFamily="34" charset="0"/>
                <a:ea typeface="Times New Roman" panose="02020603050405020304" pitchFamily="18" charset="0"/>
              </a:rPr>
              <a:t>6) </a:t>
            </a:r>
            <a:r>
              <a:rPr lang="en-IN" dirty="0" err="1">
                <a:latin typeface="Calibri Light" panose="020F0302020204030204" pitchFamily="34" charset="0"/>
                <a:ea typeface="Times New Roman" panose="02020603050405020304" pitchFamily="18" charset="0"/>
              </a:rPr>
              <a:t>MSZoning</a:t>
            </a:r>
            <a:r>
              <a:rPr lang="en-IN" dirty="0">
                <a:latin typeface="Calibri Light" panose="020F0302020204030204" pitchFamily="34" charset="0"/>
                <a:ea typeface="Times New Roman" panose="02020603050405020304" pitchFamily="18" charset="0"/>
              </a:rPr>
              <a:t> and Fence- In the Residential Low Density Zone, Minimum Privacy fence is </a:t>
            </a:r>
            <a:r>
              <a:rPr lang="en-IN" dirty="0" err="1">
                <a:latin typeface="Calibri Light" panose="020F0302020204030204" pitchFamily="34" charset="0"/>
                <a:ea typeface="Times New Roman" panose="02020603050405020304" pitchFamily="18" charset="0"/>
              </a:rPr>
              <a:t>avilable</a:t>
            </a:r>
            <a:r>
              <a:rPr lang="en-IN" dirty="0">
                <a:latin typeface="Calibri Light" panose="020F0302020204030204" pitchFamily="34" charset="0"/>
                <a:ea typeface="Times New Roman" panose="02020603050405020304" pitchFamily="18" charset="0"/>
              </a:rPr>
              <a:t> in huge amount and very less availability of good privacy, good wood and minimum wood type fencing And </a:t>
            </a:r>
            <a:r>
              <a:rPr lang="en-IN" dirty="0" err="1">
                <a:latin typeface="Calibri Light" panose="020F0302020204030204" pitchFamily="34" charset="0"/>
                <a:ea typeface="Times New Roman" panose="02020603050405020304" pitchFamily="18" charset="0"/>
              </a:rPr>
              <a:t>alos</a:t>
            </a:r>
            <a:r>
              <a:rPr lang="en-IN" dirty="0">
                <a:latin typeface="Calibri Light" panose="020F0302020204030204" pitchFamily="34" charset="0"/>
                <a:ea typeface="Times New Roman" panose="02020603050405020304" pitchFamily="18" charset="0"/>
              </a:rPr>
              <a:t> we can say that in all the zoning </a:t>
            </a:r>
            <a:r>
              <a:rPr lang="en-IN" dirty="0" err="1">
                <a:latin typeface="Calibri Light" panose="020F0302020204030204" pitchFamily="34" charset="0"/>
                <a:ea typeface="Times New Roman" panose="02020603050405020304" pitchFamily="18" charset="0"/>
              </a:rPr>
              <a:t>mimimum</a:t>
            </a:r>
            <a:r>
              <a:rPr lang="en-IN" dirty="0">
                <a:latin typeface="Calibri Light" panose="020F0302020204030204" pitchFamily="34" charset="0"/>
                <a:ea typeface="Times New Roman" panose="02020603050405020304" pitchFamily="18" charset="0"/>
              </a:rPr>
              <a:t> privacy type fence is present.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577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43F809-18D3-45D5-9D9D-421A96B6D7BF}"/>
              </a:ext>
            </a:extLst>
          </p:cNvPr>
          <p:cNvSpPr/>
          <p:nvPr/>
        </p:nvSpPr>
        <p:spPr>
          <a:xfrm>
            <a:off x="110359" y="165538"/>
            <a:ext cx="7010537" cy="407035"/>
          </a:xfrm>
          <a:prstGeom prst="rect">
            <a:avLst/>
          </a:prstGeom>
        </p:spPr>
        <p:txBody>
          <a:bodyPr wrap="square">
            <a:spAutoFit/>
          </a:bodyPr>
          <a:lstStyle/>
          <a:p>
            <a:pPr>
              <a:lnSpc>
                <a:spcPct val="107000"/>
              </a:lnSpc>
              <a:spcAft>
                <a:spcPts val="800"/>
              </a:spcAft>
            </a:pPr>
            <a:r>
              <a:rPr lang="en-IN" sz="2000" b="1" dirty="0">
                <a:solidFill>
                  <a:srgbClr val="202124"/>
                </a:solidFill>
                <a:latin typeface="Algerian" panose="04020705040A02060702" pitchFamily="82" charset="0"/>
                <a:ea typeface="Calibri" panose="020F0502020204030204" pitchFamily="34" charset="0"/>
                <a:cs typeface="Calibri" panose="020F0502020204030204" pitchFamily="34" charset="0"/>
              </a:rPr>
              <a:t>3. Checking Outliers</a:t>
            </a:r>
            <a:endParaRPr lang="en-IN" sz="2000" b="1" dirty="0">
              <a:latin typeface="Algerian" panose="04020705040A02060702" pitchFamily="82" charset="0"/>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4E4EA475-5963-48ED-99B7-70C73DD6CEC6}"/>
              </a:ext>
            </a:extLst>
          </p:cNvPr>
          <p:cNvSpPr/>
          <p:nvPr/>
        </p:nvSpPr>
        <p:spPr>
          <a:xfrm>
            <a:off x="402020" y="827738"/>
            <a:ext cx="10846676" cy="4701352"/>
          </a:xfrm>
          <a:prstGeom prst="rect">
            <a:avLst/>
          </a:prstGeom>
        </p:spPr>
        <p:txBody>
          <a:bodyPr wrap="square">
            <a:spAutoFit/>
          </a:bodyPr>
          <a:lstStyle/>
          <a:p>
            <a:pPr>
              <a:lnSpc>
                <a:spcPct val="107000"/>
              </a:lnSpc>
              <a:spcAft>
                <a:spcPts val="0"/>
              </a:spcAft>
            </a:pP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1) In Our dataset some columns have outliers, As we can see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LotFrontage</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column the mean is 68.97 and standard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daviation</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is 22.83 and also the maximum value is 313 means the data are highly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spreded</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therefor the chances of outliers are present.</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1200"/>
              </a:spcBef>
              <a:spcAft>
                <a:spcPts val="0"/>
              </a:spcAft>
            </a:pP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2) Similarly in the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LotArea</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mean is 10484 and the standard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daviation</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is 8957 and the maximum values is 164660, shows that outliers are present in this column.</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1200"/>
              </a:spcBef>
              <a:spcAft>
                <a:spcPts val="0"/>
              </a:spcAft>
            </a:pP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3) In the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MasVnrArea</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column and BsmtFinSF2 column outliers are present. mean is 101.69 and max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vlaue</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is 1600 for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Masvnrarea</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mean is 46.64 and max is 1474 for BsmtFinSF2</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1200"/>
              </a:spcBef>
              <a:spcAft>
                <a:spcPts val="0"/>
              </a:spcAft>
            </a:pP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WHich</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shows the data are highly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spreded</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in these column.</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1200"/>
              </a:spcBef>
              <a:spcAft>
                <a:spcPts val="0"/>
              </a:spcAft>
            </a:pP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4) In the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GrLivArea</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column mean is 1525 and std is 528 and max values is 1795, these data shows that outliers can be present in this columns.</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1200"/>
              </a:spcBef>
              <a:spcAft>
                <a:spcPts val="0"/>
              </a:spcAft>
            </a:pP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5) 1stFlrSF column and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GrLivArea</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column have the high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diffrence</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between mean and maximum values Mean is 1169 and standard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daviation</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is 391 for 1stflrSF Mean is 1525 and standard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daviation</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is 528 for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GrLivArea</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Above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reult</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shows that the data are highly </a:t>
            </a:r>
            <a:r>
              <a:rPr lang="en-IN" dirty="0" err="1">
                <a:solidFill>
                  <a:srgbClr val="000000"/>
                </a:solidFill>
                <a:latin typeface="Calibri Light" panose="020F0302020204030204" pitchFamily="34" charset="0"/>
                <a:ea typeface="Times New Roman" panose="02020603050405020304" pitchFamily="18" charset="0"/>
                <a:cs typeface="Mangal" panose="02040503050203030202" pitchFamily="18" charset="0"/>
              </a:rPr>
              <a:t>spreded</a:t>
            </a:r>
            <a:r>
              <a:rPr lang="en-IN"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 in these column.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5261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DA5E8D-2DB3-4128-B711-782FA111D3AA}"/>
              </a:ext>
            </a:extLst>
          </p:cNvPr>
          <p:cNvSpPr/>
          <p:nvPr/>
        </p:nvSpPr>
        <p:spPr>
          <a:xfrm>
            <a:off x="197069" y="189187"/>
            <a:ext cx="11832021" cy="2790829"/>
          </a:xfrm>
          <a:prstGeom prst="rect">
            <a:avLst/>
          </a:prstGeom>
        </p:spPr>
        <p:txBody>
          <a:bodyPr wrap="square">
            <a:spAutoFit/>
          </a:bodyPr>
          <a:lstStyle/>
          <a:p>
            <a:pPr>
              <a:lnSpc>
                <a:spcPct val="107000"/>
              </a:lnSpc>
              <a:spcBef>
                <a:spcPts val="1200"/>
              </a:spcBef>
              <a:spcAft>
                <a:spcPts val="0"/>
              </a:spcAft>
            </a:pPr>
            <a:r>
              <a:rPr lang="en-IN" sz="2000" b="1" dirty="0">
                <a:solidFill>
                  <a:srgbClr val="000000"/>
                </a:solidFill>
                <a:latin typeface="Algerian" panose="04020705040A02060702" pitchFamily="82" charset="0"/>
                <a:ea typeface="Times New Roman" panose="02020603050405020304" pitchFamily="18" charset="0"/>
                <a:cs typeface="Mangal" panose="02040503050203030202" pitchFamily="18" charset="0"/>
              </a:rPr>
              <a:t>4. Checking skewness</a:t>
            </a:r>
            <a:endParaRPr lang="en-IN" sz="2000" b="1" dirty="0">
              <a:latin typeface="Algerian" panose="04020705040A02060702" pitchFamily="82"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In our dataset Some column showing skewness</a:t>
            </a:r>
            <a:endParaRPr lang="en-IN"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1) In </a:t>
            </a:r>
            <a:r>
              <a:rPr lang="en-IN" dirty="0" err="1">
                <a:latin typeface="Calibri Light" panose="020F0302020204030204" pitchFamily="34" charset="0"/>
                <a:ea typeface="Calibri" panose="020F0502020204030204" pitchFamily="34" charset="0"/>
                <a:cs typeface="Mangal" panose="02040503050203030202" pitchFamily="18" charset="0"/>
              </a:rPr>
              <a:t>Miscval</a:t>
            </a:r>
            <a:r>
              <a:rPr lang="en-IN" dirty="0">
                <a:latin typeface="Calibri Light" panose="020F0302020204030204" pitchFamily="34" charset="0"/>
                <a:ea typeface="Calibri" panose="020F0502020204030204" pitchFamily="34" charset="0"/>
                <a:cs typeface="Mangal" panose="02040503050203030202" pitchFamily="18" charset="0"/>
              </a:rPr>
              <a:t>(23.06), </a:t>
            </a:r>
            <a:r>
              <a:rPr lang="en-IN" dirty="0" err="1">
                <a:latin typeface="Calibri Light" panose="020F0302020204030204" pitchFamily="34" charset="0"/>
                <a:ea typeface="Calibri" panose="020F0502020204030204" pitchFamily="34" charset="0"/>
                <a:cs typeface="Mangal" panose="02040503050203030202" pitchFamily="18" charset="0"/>
              </a:rPr>
              <a:t>PoolArea</a:t>
            </a:r>
            <a:r>
              <a:rPr lang="en-IN" dirty="0">
                <a:latin typeface="Calibri Light" panose="020F0302020204030204" pitchFamily="34" charset="0"/>
                <a:ea typeface="Calibri" panose="020F0502020204030204" pitchFamily="34" charset="0"/>
                <a:cs typeface="Mangal" panose="02040503050203030202" pitchFamily="18" charset="0"/>
              </a:rPr>
              <a:t>(13.24),</a:t>
            </a:r>
            <a:r>
              <a:rPr lang="en-IN" dirty="0" err="1">
                <a:latin typeface="Calibri Light" panose="020F0302020204030204" pitchFamily="34" charset="0"/>
                <a:ea typeface="Calibri" panose="020F0502020204030204" pitchFamily="34" charset="0"/>
                <a:cs typeface="Mangal" panose="02040503050203030202" pitchFamily="18" charset="0"/>
              </a:rPr>
              <a:t>LotArea</a:t>
            </a:r>
            <a:r>
              <a:rPr lang="en-IN" dirty="0">
                <a:latin typeface="Calibri Light" panose="020F0302020204030204" pitchFamily="34" charset="0"/>
                <a:ea typeface="Calibri" panose="020F0502020204030204" pitchFamily="34" charset="0"/>
                <a:cs typeface="Mangal" panose="02040503050203030202" pitchFamily="18" charset="0"/>
              </a:rPr>
              <a:t>(10.65), </a:t>
            </a:r>
            <a:r>
              <a:rPr lang="en-IN" dirty="0" err="1">
                <a:latin typeface="Calibri Light" panose="020F0302020204030204" pitchFamily="34" charset="0"/>
                <a:ea typeface="Calibri" panose="020F0502020204030204" pitchFamily="34" charset="0"/>
                <a:cs typeface="Mangal" panose="02040503050203030202" pitchFamily="18" charset="0"/>
              </a:rPr>
              <a:t>LowQualFinSF</a:t>
            </a:r>
            <a:r>
              <a:rPr lang="en-IN" dirty="0">
                <a:latin typeface="Calibri Light" panose="020F0302020204030204" pitchFamily="34" charset="0"/>
                <a:ea typeface="Calibri" panose="020F0502020204030204" pitchFamily="34" charset="0"/>
                <a:cs typeface="Mangal" panose="02040503050203030202" pitchFamily="18" charset="0"/>
              </a:rPr>
              <a:t>(8.66) and 3SsnPorch(9.77) columns high skewness is present means the data are not equally distributed.</a:t>
            </a:r>
            <a:endParaRPr lang="en-IN"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2) In the </a:t>
            </a:r>
            <a:r>
              <a:rPr lang="en-IN" dirty="0" err="1">
                <a:latin typeface="Calibri Light" panose="020F0302020204030204" pitchFamily="34" charset="0"/>
                <a:ea typeface="Calibri" panose="020F0502020204030204" pitchFamily="34" charset="0"/>
                <a:cs typeface="Mangal" panose="02040503050203030202" pitchFamily="18" charset="0"/>
              </a:rPr>
              <a:t>ScreenPorch</a:t>
            </a:r>
            <a:r>
              <a:rPr lang="en-IN" dirty="0">
                <a:latin typeface="Calibri Light" panose="020F0302020204030204" pitchFamily="34" charset="0"/>
                <a:ea typeface="Calibri" panose="020F0502020204030204" pitchFamily="34" charset="0"/>
                <a:cs typeface="Mangal" panose="02040503050203030202" pitchFamily="18" charset="0"/>
              </a:rPr>
              <a:t>(4.10), </a:t>
            </a:r>
            <a:r>
              <a:rPr lang="en-IN" dirty="0" err="1">
                <a:latin typeface="Calibri Light" panose="020F0302020204030204" pitchFamily="34" charset="0"/>
                <a:ea typeface="Calibri" panose="020F0502020204030204" pitchFamily="34" charset="0"/>
                <a:cs typeface="Mangal" panose="02040503050203030202" pitchFamily="18" charset="0"/>
              </a:rPr>
              <a:t>EnclosedPorch</a:t>
            </a:r>
            <a:r>
              <a:rPr lang="en-IN" dirty="0">
                <a:latin typeface="Calibri Light" panose="020F0302020204030204" pitchFamily="34" charset="0"/>
                <a:ea typeface="Calibri" panose="020F0502020204030204" pitchFamily="34" charset="0"/>
                <a:cs typeface="Mangal" panose="02040503050203030202" pitchFamily="18" charset="0"/>
              </a:rPr>
              <a:t>(3.04),</a:t>
            </a:r>
            <a:r>
              <a:rPr lang="en-IN" dirty="0" err="1">
                <a:latin typeface="Calibri Light" panose="020F0302020204030204" pitchFamily="34" charset="0"/>
                <a:ea typeface="Calibri" panose="020F0502020204030204" pitchFamily="34" charset="0"/>
                <a:cs typeface="Mangal" panose="02040503050203030202" pitchFamily="18" charset="0"/>
              </a:rPr>
              <a:t>OpenPorchSF</a:t>
            </a:r>
            <a:r>
              <a:rPr lang="en-IN" dirty="0">
                <a:latin typeface="Calibri Light" panose="020F0302020204030204" pitchFamily="34" charset="0"/>
                <a:ea typeface="Calibri" panose="020F0502020204030204" pitchFamily="34" charset="0"/>
                <a:cs typeface="Mangal" panose="02040503050203030202" pitchFamily="18" charset="0"/>
              </a:rPr>
              <a:t>(2.41), </a:t>
            </a:r>
            <a:r>
              <a:rPr lang="en-IN" dirty="0" err="1">
                <a:latin typeface="Calibri Light" panose="020F0302020204030204" pitchFamily="34" charset="0"/>
                <a:ea typeface="Calibri" panose="020F0502020204030204" pitchFamily="34" charset="0"/>
                <a:cs typeface="Mangal" panose="02040503050203030202" pitchFamily="18" charset="0"/>
              </a:rPr>
              <a:t>kitchenAbvgr</a:t>
            </a:r>
            <a:r>
              <a:rPr lang="en-IN" dirty="0">
                <a:latin typeface="Calibri Light" panose="020F0302020204030204" pitchFamily="34" charset="0"/>
                <a:ea typeface="Calibri" panose="020F0502020204030204" pitchFamily="34" charset="0"/>
                <a:cs typeface="Mangal" panose="02040503050203030202" pitchFamily="18" charset="0"/>
              </a:rPr>
              <a:t>(4.36), </a:t>
            </a:r>
            <a:r>
              <a:rPr lang="en-IN" dirty="0" err="1">
                <a:latin typeface="Calibri Light" panose="020F0302020204030204" pitchFamily="34" charset="0"/>
                <a:ea typeface="Calibri" panose="020F0502020204030204" pitchFamily="34" charset="0"/>
                <a:cs typeface="Mangal" panose="02040503050203030202" pitchFamily="18" charset="0"/>
              </a:rPr>
              <a:t>BsmtHalfBath</a:t>
            </a:r>
            <a:r>
              <a:rPr lang="en-IN" dirty="0">
                <a:latin typeface="Calibri Light" panose="020F0302020204030204" pitchFamily="34" charset="0"/>
                <a:ea typeface="Calibri" panose="020F0502020204030204" pitchFamily="34" charset="0"/>
                <a:cs typeface="Mangal" panose="02040503050203030202" pitchFamily="18" charset="0"/>
              </a:rPr>
              <a:t>(4.26) and BsmtFinSF2(4.36) columns skewed data is present.</a:t>
            </a:r>
            <a:endParaRPr lang="en-IN"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3) </a:t>
            </a:r>
            <a:r>
              <a:rPr lang="en-IN" dirty="0" err="1">
                <a:latin typeface="Calibri Light" panose="020F0302020204030204" pitchFamily="34" charset="0"/>
                <a:ea typeface="Calibri" panose="020F0502020204030204" pitchFamily="34" charset="0"/>
                <a:cs typeface="Mangal" panose="02040503050203030202" pitchFamily="18" charset="0"/>
              </a:rPr>
              <a:t>MSSubClass</a:t>
            </a:r>
            <a:r>
              <a:rPr lang="en-IN" dirty="0">
                <a:latin typeface="Calibri Light" panose="020F0302020204030204" pitchFamily="34" charset="0"/>
                <a:ea typeface="Calibri" panose="020F0502020204030204" pitchFamily="34" charset="0"/>
                <a:cs typeface="Mangal" panose="02040503050203030202" pitchFamily="18" charset="0"/>
              </a:rPr>
              <a:t>(1.42), </a:t>
            </a:r>
            <a:r>
              <a:rPr lang="en-IN" dirty="0" err="1">
                <a:latin typeface="Calibri Light" panose="020F0302020204030204" pitchFamily="34" charset="0"/>
                <a:ea typeface="Calibri" panose="020F0502020204030204" pitchFamily="34" charset="0"/>
                <a:cs typeface="Mangal" panose="02040503050203030202" pitchFamily="18" charset="0"/>
              </a:rPr>
              <a:t>LotFrontage</a:t>
            </a:r>
            <a:r>
              <a:rPr lang="en-IN" dirty="0">
                <a:latin typeface="Calibri Light" panose="020F0302020204030204" pitchFamily="34" charset="0"/>
                <a:ea typeface="Calibri" panose="020F0502020204030204" pitchFamily="34" charset="0"/>
                <a:cs typeface="Mangal" panose="02040503050203030202" pitchFamily="18" charset="0"/>
              </a:rPr>
              <a:t>(2.81), </a:t>
            </a:r>
            <a:r>
              <a:rPr lang="en-IN" dirty="0" err="1">
                <a:latin typeface="Calibri Light" panose="020F0302020204030204" pitchFamily="34" charset="0"/>
                <a:ea typeface="Calibri" panose="020F0502020204030204" pitchFamily="34" charset="0"/>
                <a:cs typeface="Mangal" panose="02040503050203030202" pitchFamily="18" charset="0"/>
              </a:rPr>
              <a:t>MasVnrArea</a:t>
            </a:r>
            <a:r>
              <a:rPr lang="en-IN" dirty="0">
                <a:latin typeface="Calibri Light" panose="020F0302020204030204" pitchFamily="34" charset="0"/>
                <a:ea typeface="Calibri" panose="020F0502020204030204" pitchFamily="34" charset="0"/>
                <a:cs typeface="Mangal" panose="02040503050203030202" pitchFamily="18" charset="0"/>
              </a:rPr>
              <a:t>(2.83), BsmtFinSF1(1.87), </a:t>
            </a:r>
            <a:r>
              <a:rPr lang="en-IN" dirty="0" err="1">
                <a:latin typeface="Calibri Light" panose="020F0302020204030204" pitchFamily="34" charset="0"/>
                <a:ea typeface="Calibri" panose="020F0502020204030204" pitchFamily="34" charset="0"/>
                <a:cs typeface="Mangal" panose="02040503050203030202" pitchFamily="18" charset="0"/>
              </a:rPr>
              <a:t>TotalBsmtSF</a:t>
            </a:r>
            <a:r>
              <a:rPr lang="en-IN" dirty="0">
                <a:latin typeface="Calibri Light" panose="020F0302020204030204" pitchFamily="34" charset="0"/>
                <a:ea typeface="Calibri" panose="020F0502020204030204" pitchFamily="34" charset="0"/>
                <a:cs typeface="Mangal" panose="02040503050203030202" pitchFamily="18" charset="0"/>
              </a:rPr>
              <a:t>(1.74) and 1stFlrSF(1.51) columns have skewed data, means in these columns the data are not equally distributed.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D7A45232-9E01-4945-943B-615D1D954809}"/>
              </a:ext>
            </a:extLst>
          </p:cNvPr>
          <p:cNvSpPr/>
          <p:nvPr/>
        </p:nvSpPr>
        <p:spPr>
          <a:xfrm>
            <a:off x="283780" y="3176752"/>
            <a:ext cx="6965838" cy="407035"/>
          </a:xfrm>
          <a:prstGeom prst="rect">
            <a:avLst/>
          </a:prstGeom>
        </p:spPr>
        <p:txBody>
          <a:bodyPr wrap="square">
            <a:spAutoFit/>
          </a:bodyPr>
          <a:lstStyle/>
          <a:p>
            <a:pPr>
              <a:lnSpc>
                <a:spcPct val="107000"/>
              </a:lnSpc>
              <a:spcAft>
                <a:spcPts val="800"/>
              </a:spcAft>
            </a:pPr>
            <a:r>
              <a:rPr lang="en-IN" sz="2000" b="1" dirty="0">
                <a:solidFill>
                  <a:srgbClr val="202124"/>
                </a:solidFill>
                <a:latin typeface="Algerian" panose="04020705040A02060702" pitchFamily="82" charset="0"/>
                <a:ea typeface="Calibri" panose="020F0502020204030204" pitchFamily="34" charset="0"/>
                <a:cs typeface="Calibri" panose="020F0502020204030204" pitchFamily="34" charset="0"/>
              </a:rPr>
              <a:t>5.Checking Correlation</a:t>
            </a:r>
            <a:endParaRPr lang="en-IN" sz="2000" b="1" dirty="0">
              <a:latin typeface="Algerian" panose="04020705040A02060702" pitchFamily="82" charset="0"/>
              <a:ea typeface="Calibri" panose="020F0502020204030204" pitchFamily="34" charset="0"/>
              <a:cs typeface="Mangal" panose="02040503050203030202" pitchFamily="18" charset="0"/>
            </a:endParaRPr>
          </a:p>
        </p:txBody>
      </p:sp>
      <p:sp>
        <p:nvSpPr>
          <p:cNvPr id="6" name="Rectangle 5">
            <a:extLst>
              <a:ext uri="{FF2B5EF4-FFF2-40B4-BE49-F238E27FC236}">
                <a16:creationId xmlns:a16="http://schemas.microsoft.com/office/drawing/2014/main" id="{3D78016E-943D-4355-B5A9-09CBA90D2283}"/>
              </a:ext>
            </a:extLst>
          </p:cNvPr>
          <p:cNvSpPr/>
          <p:nvPr/>
        </p:nvSpPr>
        <p:spPr>
          <a:xfrm>
            <a:off x="370490" y="3780522"/>
            <a:ext cx="11537730" cy="2769284"/>
          </a:xfrm>
          <a:prstGeom prst="rect">
            <a:avLst/>
          </a:prstGeom>
        </p:spPr>
        <p:txBody>
          <a:bodyPr wrap="square">
            <a:spAutoFit/>
          </a:bodyPr>
          <a:lstStyle/>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 Most of the columns are making positive correlation with the target variable excluding </a:t>
            </a:r>
            <a:r>
              <a:rPr lang="en-IN" dirty="0" err="1">
                <a:latin typeface="Calibri Light" panose="020F0302020204030204" pitchFamily="34" charset="0"/>
                <a:ea typeface="Times New Roman" panose="02020603050405020304" pitchFamily="18" charset="0"/>
                <a:cs typeface="Mangal" panose="02040503050203030202" pitchFamily="18" charset="0"/>
              </a:rPr>
              <a:t>kitchenAbvGr</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EnclodesPorch</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OverallCond</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YrSold</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LowQualfinSF</a:t>
            </a:r>
            <a:r>
              <a:rPr lang="en-IN" dirty="0">
                <a:latin typeface="Calibri Light" panose="020F0302020204030204" pitchFamily="34" charset="0"/>
                <a:ea typeface="Times New Roman" panose="02020603050405020304" pitchFamily="18" charset="0"/>
                <a:cs typeface="Mangal" panose="02040503050203030202" pitchFamily="18" charset="0"/>
              </a:rPr>
              <a:t> and </a:t>
            </a:r>
            <a:r>
              <a:rPr lang="en-IN" dirty="0" err="1">
                <a:latin typeface="Calibri Light" panose="020F0302020204030204" pitchFamily="34" charset="0"/>
                <a:ea typeface="Times New Roman" panose="02020603050405020304" pitchFamily="18" charset="0"/>
                <a:cs typeface="Mangal" panose="02040503050203030202" pitchFamily="18" charset="0"/>
              </a:rPr>
              <a:t>MiscVal</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MiscVal</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bsmtHalfBath</a:t>
            </a:r>
            <a:r>
              <a:rPr lang="en-IN" dirty="0">
                <a:latin typeface="Calibri Light" panose="020F0302020204030204" pitchFamily="34" charset="0"/>
                <a:ea typeface="Times New Roman" panose="02020603050405020304" pitchFamily="18" charset="0"/>
                <a:cs typeface="Mangal" panose="02040503050203030202" pitchFamily="18" charset="0"/>
              </a:rPr>
              <a:t> and BsmtFinSF2 columns have zero correlation with target variable.</a:t>
            </a:r>
            <a:endParaRPr lang="en-IN" dirty="0">
              <a:latin typeface="Calibri" panose="020F0502020204030204" pitchFamily="34" charset="0"/>
              <a:ea typeface="Calibri" panose="020F0502020204030204" pitchFamily="34" charset="0"/>
              <a:cs typeface="Mangal" panose="02040503050203030202" pitchFamily="18" charset="0"/>
            </a:endParaRPr>
          </a:p>
          <a:p>
            <a:pPr marR="304800">
              <a:lnSpc>
                <a:spcPct val="107000"/>
              </a:lnSpc>
              <a:spcBef>
                <a:spcPts val="18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latin typeface="Calibri Light" panose="020F0302020204030204" pitchFamily="34" charset="0"/>
                <a:ea typeface="Times New Roman" panose="02020603050405020304" pitchFamily="18" charset="0"/>
                <a:cs typeface="Mangal" panose="02040503050203030202" pitchFamily="18" charset="0"/>
              </a:rPr>
              <a:t>OverallQual</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GrLivArea</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Garagecars</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TotalBSmtSf</a:t>
            </a:r>
            <a:r>
              <a:rPr lang="en-IN" dirty="0">
                <a:latin typeface="Calibri Light" panose="020F0302020204030204" pitchFamily="34" charset="0"/>
                <a:ea typeface="Times New Roman" panose="02020603050405020304" pitchFamily="18" charset="0"/>
                <a:cs typeface="Mangal" panose="02040503050203030202" pitchFamily="18" charset="0"/>
              </a:rPr>
              <a:t> and 1stFlrsf columns making highly positive correlation with </a:t>
            </a:r>
            <a:r>
              <a:rPr lang="en-IN" dirty="0" err="1">
                <a:latin typeface="Calibri Light" panose="020F0302020204030204" pitchFamily="34" charset="0"/>
                <a:ea typeface="Times New Roman" panose="02020603050405020304" pitchFamily="18" charset="0"/>
                <a:cs typeface="Mangal" panose="02040503050203030202" pitchFamily="18" charset="0"/>
              </a:rPr>
              <a:t>sale_price</a:t>
            </a:r>
            <a:r>
              <a:rPr lang="en-IN" dirty="0">
                <a:latin typeface="Calibri Light" panose="020F0302020204030204" pitchFamily="34" charset="0"/>
                <a:ea typeface="Times New Roman" panose="02020603050405020304" pitchFamily="18" charset="0"/>
                <a:cs typeface="Mangal" panose="02040503050203030202" pitchFamily="18" charset="0"/>
              </a:rPr>
              <a:t> target column, which can be considered as a strong bond, means if any of these column increases, sale price is also increases.</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2) The house price is higher in 2-STORY 1946 &amp; NEWER and 1-STORY 1946 &amp; NEWER ALL STYLES type </a:t>
            </a:r>
            <a:r>
              <a:rPr lang="en-IN" dirty="0" err="1">
                <a:latin typeface="Calibri Light" panose="020F0302020204030204" pitchFamily="34" charset="0"/>
                <a:ea typeface="Times New Roman" panose="02020603050405020304" pitchFamily="18" charset="0"/>
                <a:cs typeface="Mangal" panose="02040503050203030202" pitchFamily="18" charset="0"/>
              </a:rPr>
              <a:t>MSsubclass</a:t>
            </a:r>
            <a:r>
              <a:rPr lang="en-IN" dirty="0">
                <a:latin typeface="Calibri Light" panose="020F0302020204030204" pitchFamily="34" charset="0"/>
                <a:ea typeface="Times New Roman" panose="02020603050405020304" pitchFamily="18" charset="0"/>
                <a:cs typeface="Mangal" panose="02040503050203030202" pitchFamily="18" charset="0"/>
              </a:rPr>
              <a:t>.</a:t>
            </a:r>
            <a:endParaRPr lang="en-IN"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1476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97026E-390C-4CDD-BD98-91AC9B19F57A}"/>
              </a:ext>
            </a:extLst>
          </p:cNvPr>
          <p:cNvSpPr/>
          <p:nvPr/>
        </p:nvSpPr>
        <p:spPr>
          <a:xfrm>
            <a:off x="114300" y="228599"/>
            <a:ext cx="11938438" cy="6656246"/>
          </a:xfrm>
          <a:prstGeom prst="rect">
            <a:avLst/>
          </a:prstGeom>
        </p:spPr>
        <p:txBody>
          <a:bodyPr wrap="square">
            <a:spAutoFit/>
          </a:bodyPr>
          <a:lstStyle/>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3) The price is average in 2-STORY 1945 &amp; OLDER, 2-1/2 STORY ALL AGES, SPLIT OR MULTI-LEVEL, SPLIT FOYER, DUPLEX - ALL STYLES AND AGES type </a:t>
            </a:r>
            <a:r>
              <a:rPr lang="en-IN" dirty="0" err="1">
                <a:latin typeface="Calibri Light" panose="020F0302020204030204" pitchFamily="34" charset="0"/>
                <a:ea typeface="Times New Roman" panose="02020603050405020304" pitchFamily="18" charset="0"/>
                <a:cs typeface="Mangal" panose="02040503050203030202" pitchFamily="18" charset="0"/>
              </a:rPr>
              <a:t>MSsubclass</a:t>
            </a:r>
            <a:r>
              <a:rPr lang="en-IN" dirty="0">
                <a:latin typeface="Calibri Light" panose="020F0302020204030204" pitchFamily="34" charset="0"/>
                <a:ea typeface="Times New Roman" panose="02020603050405020304" pitchFamily="18" charset="0"/>
                <a:cs typeface="Mangal" panose="02040503050203030202" pitchFamily="18" charset="0"/>
              </a:rPr>
              <a:t>. </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4) House price are very less in PUD - MULTILEVEL - INCL SPLIT LEV/FOYER, 1-1/2 STORY - UNFINISHED ALL AGES type </a:t>
            </a:r>
            <a:r>
              <a:rPr lang="en-IN" dirty="0" err="1">
                <a:latin typeface="Calibri Light" panose="020F0302020204030204" pitchFamily="34" charset="0"/>
                <a:ea typeface="Times New Roman" panose="02020603050405020304" pitchFamily="18" charset="0"/>
                <a:cs typeface="Mangal" panose="02040503050203030202" pitchFamily="18" charset="0"/>
              </a:rPr>
              <a:t>MSsubclass</a:t>
            </a:r>
            <a:r>
              <a:rPr lang="en-IN" dirty="0">
                <a:latin typeface="Calibri Light" panose="020F0302020204030204" pitchFamily="34" charset="0"/>
                <a:ea typeface="Times New Roman" panose="02020603050405020304" pitchFamily="18" charset="0"/>
                <a:cs typeface="Mangal" panose="02040503050203030202" pitchFamily="18" charset="0"/>
              </a:rPr>
              <a:t>.</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5) House prices are very high in gentle </a:t>
            </a:r>
            <a:r>
              <a:rPr lang="en-IN" dirty="0" err="1">
                <a:latin typeface="Calibri Light" panose="020F0302020204030204" pitchFamily="34" charset="0"/>
                <a:ea typeface="Times New Roman" panose="02020603050405020304" pitchFamily="18" charset="0"/>
                <a:cs typeface="Mangal" panose="02040503050203030202" pitchFamily="18" charset="0"/>
              </a:rPr>
              <a:t>slpoe</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avg</a:t>
            </a:r>
            <a:r>
              <a:rPr lang="en-IN" dirty="0">
                <a:latin typeface="Calibri Light" panose="020F0302020204030204" pitchFamily="34" charset="0"/>
                <a:ea typeface="Times New Roman" panose="02020603050405020304" pitchFamily="18" charset="0"/>
                <a:cs typeface="Mangal" panose="02040503050203030202" pitchFamily="18" charset="0"/>
              </a:rPr>
              <a:t> in moderate and less in severe slope.</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6) House price are very high in Slightly irregular </a:t>
            </a:r>
            <a:r>
              <a:rPr lang="en-IN" dirty="0" err="1">
                <a:latin typeface="Calibri Light" panose="020F0302020204030204" pitchFamily="34" charset="0"/>
                <a:ea typeface="Times New Roman" panose="02020603050405020304" pitchFamily="18" charset="0"/>
                <a:cs typeface="Mangal" panose="02040503050203030202" pitchFamily="18" charset="0"/>
              </a:rPr>
              <a:t>lotshape</a:t>
            </a:r>
            <a:r>
              <a:rPr lang="en-IN" dirty="0">
                <a:latin typeface="Calibri Light" panose="020F0302020204030204" pitchFamily="34" charset="0"/>
                <a:ea typeface="Times New Roman" panose="02020603050405020304" pitchFamily="18" charset="0"/>
                <a:cs typeface="Mangal" panose="02040503050203030202" pitchFamily="18" charset="0"/>
              </a:rPr>
              <a:t>, average in regular and Moderately Irregular and very less in Irregular.</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7) House price are very high when we talk about 2 story and 1 story house and avg.-less in rest house type.</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8) House prices are high when the houses are built with gable and hip style and very less when it is built with flat, shed, gambrel and </a:t>
            </a:r>
            <a:r>
              <a:rPr lang="en-IN" dirty="0" err="1">
                <a:latin typeface="Calibri Light" panose="020F0302020204030204" pitchFamily="34" charset="0"/>
                <a:ea typeface="Times New Roman" panose="02020603050405020304" pitchFamily="18" charset="0"/>
                <a:cs typeface="Mangal" panose="02040503050203030202" pitchFamily="18" charset="0"/>
              </a:rPr>
              <a:t>mansaed</a:t>
            </a:r>
            <a:r>
              <a:rPr lang="en-IN" dirty="0">
                <a:latin typeface="Calibri Light" panose="020F0302020204030204" pitchFamily="34" charset="0"/>
                <a:ea typeface="Times New Roman" panose="02020603050405020304" pitchFamily="18" charset="0"/>
                <a:cs typeface="Mangal" panose="02040503050203030202" pitchFamily="18" charset="0"/>
              </a:rPr>
              <a:t> type.</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9) House prices are very high when we make the foundation with poured </a:t>
            </a:r>
            <a:r>
              <a:rPr lang="en-IN" dirty="0" err="1">
                <a:latin typeface="Calibri Light" panose="020F0302020204030204" pitchFamily="34" charset="0"/>
                <a:ea typeface="Times New Roman" panose="02020603050405020304" pitchFamily="18" charset="0"/>
                <a:cs typeface="Mangal" panose="02040503050203030202" pitchFamily="18" charset="0"/>
              </a:rPr>
              <a:t>contrete</a:t>
            </a:r>
            <a:r>
              <a:rPr lang="en-IN" dirty="0">
                <a:latin typeface="Calibri Light" panose="020F0302020204030204" pitchFamily="34" charset="0"/>
                <a:ea typeface="Times New Roman" panose="02020603050405020304" pitchFamily="18" charset="0"/>
                <a:cs typeface="Mangal" panose="02040503050203030202" pitchFamily="18" charset="0"/>
              </a:rPr>
              <a:t>, </a:t>
            </a:r>
            <a:r>
              <a:rPr lang="en-IN" dirty="0" err="1">
                <a:latin typeface="Calibri Light" panose="020F0302020204030204" pitchFamily="34" charset="0"/>
                <a:ea typeface="Times New Roman" panose="02020603050405020304" pitchFamily="18" charset="0"/>
                <a:cs typeface="Mangal" panose="02040503050203030202" pitchFamily="18" charset="0"/>
              </a:rPr>
              <a:t>avg</a:t>
            </a:r>
            <a:r>
              <a:rPr lang="en-IN" dirty="0">
                <a:latin typeface="Calibri Light" panose="020F0302020204030204" pitchFamily="34" charset="0"/>
                <a:ea typeface="Times New Roman" panose="02020603050405020304" pitchFamily="18" charset="0"/>
                <a:cs typeface="Mangal" panose="02040503050203030202" pitchFamily="18" charset="0"/>
              </a:rPr>
              <a:t> in Cinder block &amp; Brick-Tile and less in stone, slab and wood.</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10) When the </a:t>
            </a:r>
            <a:r>
              <a:rPr lang="en-IN" dirty="0" err="1">
                <a:latin typeface="Calibri Light" panose="020F0302020204030204" pitchFamily="34" charset="0"/>
                <a:ea typeface="Times New Roman" panose="02020603050405020304" pitchFamily="18" charset="0"/>
                <a:cs typeface="Mangal" panose="02040503050203030202" pitchFamily="18" charset="0"/>
              </a:rPr>
              <a:t>GarageArea</a:t>
            </a:r>
            <a:r>
              <a:rPr lang="en-IN" dirty="0">
                <a:latin typeface="Calibri Light" panose="020F0302020204030204" pitchFamily="34" charset="0"/>
                <a:ea typeface="Times New Roman" panose="02020603050405020304" pitchFamily="18" charset="0"/>
                <a:cs typeface="Mangal" panose="02040503050203030202" pitchFamily="18" charset="0"/>
              </a:rPr>
              <a:t> is increasing simultaneously Sale price of house is increasing, means both are directly </a:t>
            </a:r>
            <a:r>
              <a:rPr lang="en-IN" dirty="0" err="1">
                <a:latin typeface="Calibri Light" panose="020F0302020204030204" pitchFamily="34" charset="0"/>
                <a:ea typeface="Times New Roman" panose="02020603050405020304" pitchFamily="18" charset="0"/>
                <a:cs typeface="Mangal" panose="02040503050203030202" pitchFamily="18" charset="0"/>
              </a:rPr>
              <a:t>praportional</a:t>
            </a:r>
            <a:r>
              <a:rPr lang="en-IN" dirty="0">
                <a:latin typeface="Calibri Light" panose="020F0302020204030204" pitchFamily="34" charset="0"/>
                <a:ea typeface="Times New Roman" panose="02020603050405020304" pitchFamily="18" charset="0"/>
                <a:cs typeface="Mangal" panose="02040503050203030202" pitchFamily="18" charset="0"/>
              </a:rPr>
              <a:t> to each other.</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11) House prices are high when the quality of kitchen is Excellent and good.</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200"/>
              </a:spcAft>
            </a:pPr>
            <a:r>
              <a:rPr lang="en-IN" dirty="0">
                <a:latin typeface="Calibri Light" panose="020F0302020204030204" pitchFamily="34" charset="0"/>
                <a:ea typeface="Times New Roman" panose="02020603050405020304" pitchFamily="18" charset="0"/>
                <a:cs typeface="Mangal" panose="02040503050203030202" pitchFamily="18" charset="0"/>
              </a:rPr>
              <a:t>12) When we see the relation between year built and </a:t>
            </a:r>
            <a:r>
              <a:rPr lang="en-IN" dirty="0" err="1">
                <a:latin typeface="Calibri Light" panose="020F0302020204030204" pitchFamily="34" charset="0"/>
                <a:ea typeface="Times New Roman" panose="02020603050405020304" pitchFamily="18" charset="0"/>
                <a:cs typeface="Mangal" panose="02040503050203030202" pitchFamily="18" charset="0"/>
              </a:rPr>
              <a:t>saleprice</a:t>
            </a:r>
            <a:r>
              <a:rPr lang="en-IN" dirty="0">
                <a:latin typeface="Calibri Light" panose="020F0302020204030204" pitchFamily="34" charset="0"/>
                <a:ea typeface="Times New Roman" panose="02020603050405020304" pitchFamily="18" charset="0"/>
                <a:cs typeface="Mangal" panose="02040503050203030202" pitchFamily="18" charset="0"/>
              </a:rPr>
              <a:t>, We </a:t>
            </a:r>
            <a:r>
              <a:rPr lang="en-IN" dirty="0" err="1">
                <a:latin typeface="Calibri Light" panose="020F0302020204030204" pitchFamily="34" charset="0"/>
                <a:ea typeface="Times New Roman" panose="02020603050405020304" pitchFamily="18" charset="0"/>
                <a:cs typeface="Mangal" panose="02040503050203030202" pitchFamily="18" charset="0"/>
              </a:rPr>
              <a:t>foun</a:t>
            </a:r>
            <a:r>
              <a:rPr lang="en-IN" dirty="0">
                <a:latin typeface="Calibri Light" panose="020F0302020204030204" pitchFamily="34" charset="0"/>
                <a:ea typeface="Times New Roman" panose="02020603050405020304" pitchFamily="18" charset="0"/>
                <a:cs typeface="Mangal" panose="02040503050203030202" pitchFamily="18" charset="0"/>
              </a:rPr>
              <a:t> that most of the houses are started to built from 1920 but initially the prices was less but we see the price pattern it started to raise from 1990.</a:t>
            </a: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600"/>
              </a:spcAft>
            </a:pPr>
            <a:r>
              <a:rPr lang="en-IN" dirty="0">
                <a:latin typeface="Calibri Light" panose="020F0302020204030204" pitchFamily="34" charset="0"/>
                <a:ea typeface="Times New Roman" panose="02020603050405020304" pitchFamily="18" charset="0"/>
                <a:cs typeface="Mangal" panose="02040503050203030202" pitchFamily="18" charset="0"/>
              </a:rPr>
              <a:t>13) </a:t>
            </a:r>
            <a:r>
              <a:rPr lang="en-IN" dirty="0" err="1">
                <a:latin typeface="Calibri Light" panose="020F0302020204030204" pitchFamily="34" charset="0"/>
                <a:ea typeface="Times New Roman" panose="02020603050405020304" pitchFamily="18" charset="0"/>
                <a:cs typeface="Mangal" panose="02040503050203030202" pitchFamily="18" charset="0"/>
              </a:rPr>
              <a:t>Totalbasment</a:t>
            </a:r>
            <a:r>
              <a:rPr lang="en-IN" dirty="0">
                <a:latin typeface="Calibri Light" panose="020F0302020204030204" pitchFamily="34" charset="0"/>
                <a:ea typeface="Times New Roman" panose="02020603050405020304" pitchFamily="18" charset="0"/>
                <a:cs typeface="Mangal" panose="02040503050203030202" pitchFamily="18" charset="0"/>
              </a:rPr>
              <a:t> surface and the total price are directly </a:t>
            </a:r>
            <a:r>
              <a:rPr lang="en-IN" dirty="0" err="1">
                <a:latin typeface="Calibri Light" panose="020F0302020204030204" pitchFamily="34" charset="0"/>
                <a:ea typeface="Times New Roman" panose="02020603050405020304" pitchFamily="18" charset="0"/>
                <a:cs typeface="Mangal" panose="02040503050203030202" pitchFamily="18" charset="0"/>
              </a:rPr>
              <a:t>praportional</a:t>
            </a:r>
            <a:r>
              <a:rPr lang="en-IN" dirty="0">
                <a:latin typeface="Calibri Light" panose="020F0302020204030204" pitchFamily="34" charset="0"/>
                <a:ea typeface="Times New Roman" panose="02020603050405020304" pitchFamily="18" charset="0"/>
                <a:cs typeface="Mangal" panose="02040503050203030202" pitchFamily="18" charset="0"/>
              </a:rPr>
              <a:t> to each other, if one increases another will also increases.</a:t>
            </a:r>
            <a:endParaRPr lang="en-IN"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50128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30</TotalTime>
  <Words>2001</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Calibri Light</vt:lpstr>
      <vt:lpstr>Rockwell</vt:lpstr>
      <vt:lpstr>Rockwell Condensed</vt:lpstr>
      <vt:lpstr>Times New Roman</vt:lpstr>
      <vt:lpstr>Wingdings</vt:lpstr>
      <vt:lpstr>Wood Type</vt:lpstr>
      <vt:lpstr>House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Kanjwani</dc:creator>
  <cp:lastModifiedBy>Akash Kanjwani</cp:lastModifiedBy>
  <cp:revision>4</cp:revision>
  <dcterms:created xsi:type="dcterms:W3CDTF">2022-07-12T12:25:20Z</dcterms:created>
  <dcterms:modified xsi:type="dcterms:W3CDTF">2022-07-12T12:56:15Z</dcterms:modified>
</cp:coreProperties>
</file>