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7/23/2022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7/23/2022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7/23/2022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7/23/2022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cars24.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1A29-F072-42F2-A1CC-0FB39D237265}"/>
              </a:ext>
            </a:extLst>
          </p:cNvPr>
          <p:cNvSpPr>
            <a:spLocks noGrp="1"/>
          </p:cNvSpPr>
          <p:nvPr>
            <p:ph type="ctrTitle"/>
          </p:nvPr>
        </p:nvSpPr>
        <p:spPr/>
        <p:txBody>
          <a:bodyPr/>
          <a:lstStyle/>
          <a:p>
            <a:r>
              <a:rPr lang="en-US" dirty="0"/>
              <a:t>Car Price Prediction</a:t>
            </a:r>
            <a:endParaRPr lang="en-IN" dirty="0"/>
          </a:p>
        </p:txBody>
      </p:sp>
      <p:sp>
        <p:nvSpPr>
          <p:cNvPr id="3" name="Subtitle 2">
            <a:extLst>
              <a:ext uri="{FF2B5EF4-FFF2-40B4-BE49-F238E27FC236}">
                <a16:creationId xmlns:a16="http://schemas.microsoft.com/office/drawing/2014/main" id="{07420D1E-A591-487D-A4A3-B94BBD0B85A3}"/>
              </a:ext>
            </a:extLst>
          </p:cNvPr>
          <p:cNvSpPr>
            <a:spLocks noGrp="1"/>
          </p:cNvSpPr>
          <p:nvPr>
            <p:ph type="subTitle" idx="1"/>
          </p:nvPr>
        </p:nvSpPr>
        <p:spPr/>
        <p:txBody>
          <a:bodyPr/>
          <a:lstStyle/>
          <a:p>
            <a:r>
              <a:rPr lang="en-US" sz="3200" b="1" dirty="0">
                <a:solidFill>
                  <a:srgbClr val="00B0F0"/>
                </a:solidFill>
                <a:latin typeface="Algerian" panose="04020705040A02060702" pitchFamily="82" charset="0"/>
              </a:rPr>
              <a:t>Akash Kanjwani</a:t>
            </a:r>
          </a:p>
          <a:p>
            <a:endParaRPr lang="en-IN" dirty="0"/>
          </a:p>
        </p:txBody>
      </p:sp>
    </p:spTree>
    <p:extLst>
      <p:ext uri="{BB962C8B-B14F-4D97-AF65-F5344CB8AC3E}">
        <p14:creationId xmlns:p14="http://schemas.microsoft.com/office/powerpoint/2010/main" val="276730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4D144AB-422E-4E61-B7A2-7727FDE3E2A6}"/>
              </a:ext>
            </a:extLst>
          </p:cNvPr>
          <p:cNvSpPr/>
          <p:nvPr/>
        </p:nvSpPr>
        <p:spPr>
          <a:xfrm>
            <a:off x="198783" y="612909"/>
            <a:ext cx="11839491" cy="2266646"/>
          </a:xfrm>
          <a:prstGeom prst="rect">
            <a:avLst/>
          </a:prstGeom>
        </p:spPr>
        <p:txBody>
          <a:bodyPr wrap="square">
            <a:spAutoFit/>
          </a:bodyPr>
          <a:lstStyle/>
          <a:p>
            <a:pPr>
              <a:lnSpc>
                <a:spcPct val="107000"/>
              </a:lnSpc>
              <a:spcAft>
                <a:spcPts val="800"/>
              </a:spcAft>
            </a:pPr>
            <a:r>
              <a:rPr lang="en-IN" sz="1400" b="1" dirty="0">
                <a:latin typeface="Calibri" panose="020F0502020204030204" pitchFamily="34" charset="0"/>
                <a:ea typeface="Calibri" panose="020F0502020204030204" pitchFamily="34" charset="0"/>
                <a:cs typeface="Mangal" panose="02040503050203030202" pitchFamily="18" charset="0"/>
              </a:rPr>
              <a:t>Model/s Development and Evaluation</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dirty="0">
                <a:latin typeface="Calibri" panose="020F0502020204030204" pitchFamily="34" charset="0"/>
                <a:ea typeface="Calibri" panose="020F0502020204030204" pitchFamily="34" charset="0"/>
                <a:cs typeface="Mangal" panose="02040503050203030202" pitchFamily="18" charset="0"/>
              </a:rPr>
              <a:t> </a:t>
            </a:r>
          </a:p>
          <a:p>
            <a:r>
              <a:rPr lang="en-IN" sz="1400" dirty="0">
                <a:latin typeface="Mangal" panose="02040503050203030202" pitchFamily="18" charset="0"/>
                <a:ea typeface="Calibri" panose="020F0502020204030204" pitchFamily="34" charset="0"/>
              </a:rPr>
              <a:t>Approaches Firstly it is import to know about which type of modelling we are going to construct, For this problem we used regression models because our target variable is numerical type and we had to predict the house prices. When we go for regression we have to use some metrics like </a:t>
            </a:r>
            <a:r>
              <a:rPr lang="en-IN" sz="1400" dirty="0" err="1">
                <a:latin typeface="Mangal" panose="02040503050203030202" pitchFamily="18" charset="0"/>
                <a:ea typeface="Calibri" panose="020F0502020204030204" pitchFamily="34" charset="0"/>
              </a:rPr>
              <a:t>mean_squared_error</a:t>
            </a:r>
            <a:r>
              <a:rPr lang="en-IN" sz="1400" dirty="0">
                <a:latin typeface="Mangal" panose="02040503050203030202" pitchFamily="18" charset="0"/>
                <a:ea typeface="Calibri" panose="020F0502020204030204" pitchFamily="34" charset="0"/>
              </a:rPr>
              <a:t>, </a:t>
            </a:r>
            <a:r>
              <a:rPr lang="en-IN" sz="1400" dirty="0" err="1">
                <a:latin typeface="Mangal" panose="02040503050203030202" pitchFamily="18" charset="0"/>
                <a:ea typeface="Calibri" panose="020F0502020204030204" pitchFamily="34" charset="0"/>
              </a:rPr>
              <a:t>mean_absolute_error</a:t>
            </a:r>
            <a:r>
              <a:rPr lang="en-IN" sz="1400" dirty="0">
                <a:latin typeface="Mangal" panose="02040503050203030202" pitchFamily="18" charset="0"/>
                <a:ea typeface="Calibri" panose="020F0502020204030204" pitchFamily="34" charset="0"/>
              </a:rPr>
              <a:t>, r2_score In order to do this work we have to find out the best random state by which we can achieve good accuracy. Then we split our data set into the train part and test part using train test split. When we done with the modelling we have to use cross validation for real accuracy(without underfitting and overfitting). </a:t>
            </a:r>
            <a:r>
              <a:rPr lang="en-IN" sz="1400" dirty="0" err="1">
                <a:latin typeface="Mangal" panose="02040503050203030202" pitchFamily="18" charset="0"/>
                <a:ea typeface="Calibri" panose="020F0502020204030204" pitchFamily="34" charset="0"/>
              </a:rPr>
              <a:t>Hyperpameter</a:t>
            </a:r>
            <a:r>
              <a:rPr lang="en-IN" sz="1400" dirty="0">
                <a:latin typeface="Mangal" panose="02040503050203030202" pitchFamily="18" charset="0"/>
                <a:ea typeface="Calibri" panose="020F0502020204030204" pitchFamily="34" charset="0"/>
              </a:rPr>
              <a:t> is must for increasing the model accuracy in order to build good model for this we use Grid search cv. We followed all the above approaches to build our Machine learning model.</a:t>
            </a:r>
            <a:endParaRPr lang="en-IN" sz="1400" dirty="0"/>
          </a:p>
        </p:txBody>
      </p:sp>
      <p:sp>
        <p:nvSpPr>
          <p:cNvPr id="6" name="Rectangle 5">
            <a:extLst>
              <a:ext uri="{FF2B5EF4-FFF2-40B4-BE49-F238E27FC236}">
                <a16:creationId xmlns:a16="http://schemas.microsoft.com/office/drawing/2014/main" id="{3579A228-2AED-42C2-87D9-DD526B10E409}"/>
              </a:ext>
            </a:extLst>
          </p:cNvPr>
          <p:cNvSpPr/>
          <p:nvPr/>
        </p:nvSpPr>
        <p:spPr>
          <a:xfrm>
            <a:off x="272716" y="2991853"/>
            <a:ext cx="8871284" cy="3387851"/>
          </a:xfrm>
          <a:prstGeom prst="rect">
            <a:avLst/>
          </a:prstGeom>
        </p:spPr>
        <p:txBody>
          <a:bodyPr wrap="square">
            <a:spAutoFit/>
          </a:bodyPr>
          <a:lstStyle/>
          <a:p>
            <a:pPr>
              <a:lnSpc>
                <a:spcPct val="107000"/>
              </a:lnSpc>
              <a:spcAft>
                <a:spcPts val="800"/>
              </a:spcAft>
            </a:pPr>
            <a:r>
              <a:rPr lang="en-IN" sz="2800" b="1" dirty="0">
                <a:latin typeface="Calibri" panose="020F0502020204030204" pitchFamily="34" charset="0"/>
                <a:ea typeface="Calibri" panose="020F0502020204030204" pitchFamily="34" charset="0"/>
                <a:cs typeface="Calibri" panose="020F0502020204030204" pitchFamily="34" charset="0"/>
              </a:rPr>
              <a:t>Algorithms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Calibri" panose="020F0502020204030204" pitchFamily="34" charset="0"/>
                <a:ea typeface="Calibri" panose="020F0502020204030204" pitchFamily="34" charset="0"/>
                <a:cs typeface="Mangal" panose="02040503050203030202" pitchFamily="18" charset="0"/>
              </a:rPr>
              <a:t>• </a:t>
            </a:r>
            <a:r>
              <a:rPr lang="en-IN" sz="1000" dirty="0">
                <a:latin typeface="Mangal" panose="02040503050203030202" pitchFamily="18" charset="0"/>
                <a:ea typeface="Calibri" panose="020F0502020204030204" pitchFamily="34" charset="0"/>
                <a:cs typeface="Mangal" panose="02040503050203030202" pitchFamily="18" charset="0"/>
              </a:rPr>
              <a:t>Linear Regression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Times New Roman" panose="02020603050405020304" pitchFamily="18" charset="0"/>
                <a:ea typeface="Calibri" panose="020F0502020204030204" pitchFamily="34" charset="0"/>
                <a:cs typeface="Mangal" panose="02040503050203030202" pitchFamily="18" charset="0"/>
              </a:rPr>
              <a:t>•</a:t>
            </a:r>
            <a:r>
              <a:rPr lang="en-IN" sz="1000" dirty="0">
                <a:latin typeface="Mangal" panose="02040503050203030202" pitchFamily="18" charset="0"/>
                <a:ea typeface="Calibri" panose="020F0502020204030204" pitchFamily="34" charset="0"/>
                <a:cs typeface="Mangal" panose="02040503050203030202" pitchFamily="18" charset="0"/>
              </a:rPr>
              <a:t> Decision Tree Regressor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Times New Roman" panose="02020603050405020304" pitchFamily="18" charset="0"/>
                <a:ea typeface="Calibri" panose="020F0502020204030204" pitchFamily="34" charset="0"/>
                <a:cs typeface="Mangal" panose="02040503050203030202" pitchFamily="18" charset="0"/>
              </a:rPr>
              <a:t>•</a:t>
            </a:r>
            <a:r>
              <a:rPr lang="en-IN" sz="1000" dirty="0">
                <a:latin typeface="Mangal" panose="02040503050203030202" pitchFamily="18" charset="0"/>
                <a:ea typeface="Calibri" panose="020F0502020204030204" pitchFamily="34" charset="0"/>
                <a:cs typeface="Mangal" panose="02040503050203030202" pitchFamily="18" charset="0"/>
              </a:rPr>
              <a:t> </a:t>
            </a:r>
            <a:r>
              <a:rPr lang="en-IN" sz="1000" dirty="0" err="1">
                <a:latin typeface="Mangal" panose="02040503050203030202" pitchFamily="18" charset="0"/>
                <a:ea typeface="Calibri" panose="020F0502020204030204" pitchFamily="34" charset="0"/>
                <a:cs typeface="Mangal" panose="02040503050203030202" pitchFamily="18" charset="0"/>
              </a:rPr>
              <a:t>KNeighbors</a:t>
            </a:r>
            <a:r>
              <a:rPr lang="en-IN" sz="1000" dirty="0">
                <a:latin typeface="Mangal" panose="02040503050203030202" pitchFamily="18" charset="0"/>
                <a:ea typeface="Calibri" panose="020F0502020204030204" pitchFamily="34" charset="0"/>
                <a:cs typeface="Mangal" panose="02040503050203030202" pitchFamily="18" charset="0"/>
              </a:rPr>
              <a:t> Regressor</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Times New Roman" panose="02020603050405020304" pitchFamily="18" charset="0"/>
                <a:ea typeface="Calibri" panose="020F0502020204030204" pitchFamily="34" charset="0"/>
                <a:cs typeface="Mangal" panose="02040503050203030202" pitchFamily="18" charset="0"/>
              </a:rPr>
              <a:t>•</a:t>
            </a:r>
            <a:r>
              <a:rPr lang="en-IN" sz="1000" dirty="0">
                <a:latin typeface="Mangal" panose="02040503050203030202" pitchFamily="18" charset="0"/>
                <a:ea typeface="Calibri" panose="020F0502020204030204" pitchFamily="34" charset="0"/>
                <a:cs typeface="Mangal" panose="02040503050203030202" pitchFamily="18" charset="0"/>
              </a:rPr>
              <a:t> Support Vector Regressor </a:t>
            </a:r>
            <a:endParaRPr lang="en-IN" sz="1000"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en-IN" sz="1000" dirty="0">
                <a:latin typeface="Cambria" panose="02040503050406030204" pitchFamily="18" charset="0"/>
                <a:ea typeface="Calibri" panose="020F0502020204030204" pitchFamily="34" charset="0"/>
                <a:cs typeface="Mangal" panose="02040503050203030202" pitchFamily="18" charset="0"/>
              </a:rPr>
              <a:t>Ridge regressor</a:t>
            </a:r>
            <a:endParaRPr lang="en-IN" sz="1000" dirty="0">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000" dirty="0">
                <a:latin typeface="Cambria" panose="02040503050406030204" pitchFamily="18" charset="0"/>
                <a:ea typeface="Calibri" panose="020F0502020204030204" pitchFamily="34" charset="0"/>
                <a:cs typeface="Mangal" panose="02040503050203030202" pitchFamily="18" charset="0"/>
              </a:rPr>
              <a:t>Lasso regressor</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a:latin typeface="Mangal" panose="02040503050203030202" pitchFamily="18" charset="0"/>
                <a:ea typeface="Calibri" panose="020F0502020204030204" pitchFamily="34" charset="0"/>
                <a:cs typeface="Mangal" panose="02040503050203030202" pitchFamily="18" charset="0"/>
              </a:rPr>
              <a:t>For Bagging and boosting: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Times New Roman" panose="02020603050405020304" pitchFamily="18" charset="0"/>
                <a:ea typeface="Calibri" panose="020F0502020204030204" pitchFamily="34" charset="0"/>
                <a:cs typeface="Mangal" panose="02040503050203030202" pitchFamily="18" charset="0"/>
              </a:rPr>
              <a:t>•</a:t>
            </a:r>
            <a:r>
              <a:rPr lang="en-IN" sz="1000" dirty="0">
                <a:latin typeface="Mangal" panose="02040503050203030202" pitchFamily="18" charset="0"/>
                <a:ea typeface="Calibri" panose="020F0502020204030204" pitchFamily="34" charset="0"/>
                <a:cs typeface="Mangal" panose="02040503050203030202" pitchFamily="18" charset="0"/>
              </a:rPr>
              <a:t> Random Forest </a:t>
            </a:r>
            <a:r>
              <a:rPr lang="en-IN" sz="1000" dirty="0" err="1">
                <a:latin typeface="Mangal" panose="02040503050203030202" pitchFamily="18" charset="0"/>
                <a:ea typeface="Calibri" panose="020F0502020204030204" pitchFamily="34" charset="0"/>
                <a:cs typeface="Mangal" panose="02040503050203030202" pitchFamily="18" charset="0"/>
              </a:rPr>
              <a:t>Regresssor</a:t>
            </a:r>
            <a:r>
              <a:rPr lang="en-IN" sz="1000" dirty="0">
                <a:latin typeface="Mangal" panose="02040503050203030202" pitchFamily="18" charset="0"/>
                <a:ea typeface="Calibri" panose="020F0502020204030204" pitchFamily="34" charset="0"/>
                <a:cs typeface="Mangal" panose="02040503050203030202" pitchFamily="18" charset="0"/>
              </a:rPr>
              <a:t>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Times New Roman" panose="02020603050405020304" pitchFamily="18" charset="0"/>
                <a:ea typeface="Calibri" panose="020F0502020204030204" pitchFamily="34" charset="0"/>
                <a:cs typeface="Mangal" panose="02040503050203030202" pitchFamily="18" charset="0"/>
              </a:rPr>
              <a:t>•</a:t>
            </a:r>
            <a:r>
              <a:rPr lang="en-IN" sz="1000" dirty="0">
                <a:latin typeface="Mangal" panose="02040503050203030202" pitchFamily="18" charset="0"/>
                <a:ea typeface="Calibri" panose="020F0502020204030204" pitchFamily="34" charset="0"/>
                <a:cs typeface="Mangal" panose="02040503050203030202" pitchFamily="18" charset="0"/>
              </a:rPr>
              <a:t> Gradient </a:t>
            </a:r>
            <a:r>
              <a:rPr lang="en-IN" sz="1000" dirty="0" err="1">
                <a:latin typeface="Mangal" panose="02040503050203030202" pitchFamily="18" charset="0"/>
                <a:ea typeface="Calibri" panose="020F0502020204030204" pitchFamily="34" charset="0"/>
                <a:cs typeface="Mangal" panose="02040503050203030202" pitchFamily="18" charset="0"/>
              </a:rPr>
              <a:t>Bossting</a:t>
            </a:r>
            <a:r>
              <a:rPr lang="en-IN" sz="1000" dirty="0">
                <a:latin typeface="Mangal" panose="02040503050203030202" pitchFamily="18" charset="0"/>
                <a:ea typeface="Calibri" panose="020F0502020204030204" pitchFamily="34" charset="0"/>
                <a:cs typeface="Mangal" panose="02040503050203030202" pitchFamily="18" charset="0"/>
              </a:rPr>
              <a:t> Regressor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Times New Roman" panose="02020603050405020304" pitchFamily="18" charset="0"/>
                <a:ea typeface="Calibri" panose="020F0502020204030204" pitchFamily="34" charset="0"/>
                <a:cs typeface="Mangal" panose="02040503050203030202" pitchFamily="18" charset="0"/>
              </a:rPr>
              <a:t>•</a:t>
            </a:r>
            <a:r>
              <a:rPr lang="en-IN" sz="1000" dirty="0">
                <a:latin typeface="Mangal" panose="02040503050203030202" pitchFamily="18" charset="0"/>
                <a:ea typeface="Calibri" panose="020F0502020204030204" pitchFamily="34" charset="0"/>
                <a:cs typeface="Mangal" panose="02040503050203030202" pitchFamily="18" charset="0"/>
              </a:rPr>
              <a:t> AdaBoost Regressor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Calibri" panose="020F0502020204030204" pitchFamily="34" charset="0"/>
                <a:ea typeface="Calibri" panose="020F0502020204030204" pitchFamily="34" charset="0"/>
                <a:cs typeface="Mangal" panose="02040503050203030202" pitchFamily="18" charset="0"/>
              </a:rPr>
              <a:t>• </a:t>
            </a:r>
            <a:r>
              <a:rPr lang="en-IN" sz="1000" dirty="0" err="1">
                <a:latin typeface="Mangal" panose="02040503050203030202" pitchFamily="18" charset="0"/>
                <a:ea typeface="Calibri" panose="020F0502020204030204" pitchFamily="34" charset="0"/>
                <a:cs typeface="Mangal" panose="02040503050203030202" pitchFamily="18" charset="0"/>
              </a:rPr>
              <a:t>XgBoost</a:t>
            </a:r>
            <a:r>
              <a:rPr lang="en-IN" sz="1000" dirty="0">
                <a:latin typeface="Mangal" panose="02040503050203030202" pitchFamily="18" charset="0"/>
                <a:ea typeface="Calibri" panose="020F0502020204030204" pitchFamily="34" charset="0"/>
                <a:cs typeface="Mangal" panose="02040503050203030202" pitchFamily="18" charset="0"/>
              </a:rPr>
              <a:t> Regressor</a:t>
            </a:r>
            <a:endParaRPr lang="en-IN" sz="1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82197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C0760A-DCE2-4EB9-9ED6-BB3DAA9D9DFE}"/>
              </a:ext>
            </a:extLst>
          </p:cNvPr>
          <p:cNvPicPr/>
          <p:nvPr/>
        </p:nvPicPr>
        <p:blipFill>
          <a:blip r:embed="rId2">
            <a:extLst>
              <a:ext uri="{28A0092B-C50C-407E-A947-70E740481C1C}">
                <a14:useLocalDpi xmlns:a14="http://schemas.microsoft.com/office/drawing/2010/main" val="0"/>
              </a:ext>
            </a:extLst>
          </a:blip>
          <a:stretch>
            <a:fillRect/>
          </a:stretch>
        </p:blipFill>
        <p:spPr>
          <a:xfrm>
            <a:off x="184483" y="160421"/>
            <a:ext cx="11742821" cy="2550695"/>
          </a:xfrm>
          <a:prstGeom prst="rect">
            <a:avLst/>
          </a:prstGeom>
        </p:spPr>
      </p:pic>
    </p:spTree>
    <p:extLst>
      <p:ext uri="{BB962C8B-B14F-4D97-AF65-F5344CB8AC3E}">
        <p14:creationId xmlns:p14="http://schemas.microsoft.com/office/powerpoint/2010/main" val="391865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52CB92-51C2-4194-8D5B-184FE695D99B}"/>
              </a:ext>
            </a:extLst>
          </p:cNvPr>
          <p:cNvPicPr/>
          <p:nvPr/>
        </p:nvPicPr>
        <p:blipFill>
          <a:blip r:embed="rId2">
            <a:extLst>
              <a:ext uri="{28A0092B-C50C-407E-A947-70E740481C1C}">
                <a14:useLocalDpi xmlns:a14="http://schemas.microsoft.com/office/drawing/2010/main" val="0"/>
              </a:ext>
            </a:extLst>
          </a:blip>
          <a:stretch>
            <a:fillRect/>
          </a:stretch>
        </p:blipFill>
        <p:spPr>
          <a:xfrm>
            <a:off x="208547" y="457199"/>
            <a:ext cx="11454064" cy="5919537"/>
          </a:xfrm>
          <a:prstGeom prst="rect">
            <a:avLst/>
          </a:prstGeom>
        </p:spPr>
      </p:pic>
    </p:spTree>
    <p:extLst>
      <p:ext uri="{BB962C8B-B14F-4D97-AF65-F5344CB8AC3E}">
        <p14:creationId xmlns:p14="http://schemas.microsoft.com/office/powerpoint/2010/main" val="4039347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A4542D-1637-4181-B650-429D5940F571}"/>
              </a:ext>
            </a:extLst>
          </p:cNvPr>
          <p:cNvPicPr/>
          <p:nvPr/>
        </p:nvPicPr>
        <p:blipFill>
          <a:blip r:embed="rId2">
            <a:extLst>
              <a:ext uri="{28A0092B-C50C-407E-A947-70E740481C1C}">
                <a14:useLocalDpi xmlns:a14="http://schemas.microsoft.com/office/drawing/2010/main" val="0"/>
              </a:ext>
            </a:extLst>
          </a:blip>
          <a:stretch>
            <a:fillRect/>
          </a:stretch>
        </p:blipFill>
        <p:spPr>
          <a:xfrm>
            <a:off x="286247" y="516835"/>
            <a:ext cx="11290852" cy="5876014"/>
          </a:xfrm>
          <a:prstGeom prst="rect">
            <a:avLst/>
          </a:prstGeom>
        </p:spPr>
      </p:pic>
    </p:spTree>
    <p:extLst>
      <p:ext uri="{BB962C8B-B14F-4D97-AF65-F5344CB8AC3E}">
        <p14:creationId xmlns:p14="http://schemas.microsoft.com/office/powerpoint/2010/main" val="3956336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1221A6-855F-4349-8924-FF341A5E55B1}"/>
              </a:ext>
            </a:extLst>
          </p:cNvPr>
          <p:cNvPicPr/>
          <p:nvPr/>
        </p:nvPicPr>
        <p:blipFill>
          <a:blip r:embed="rId2">
            <a:extLst>
              <a:ext uri="{28A0092B-C50C-407E-A947-70E740481C1C}">
                <a14:useLocalDpi xmlns:a14="http://schemas.microsoft.com/office/drawing/2010/main" val="0"/>
              </a:ext>
            </a:extLst>
          </a:blip>
          <a:stretch>
            <a:fillRect/>
          </a:stretch>
        </p:blipFill>
        <p:spPr>
          <a:xfrm>
            <a:off x="310101" y="318052"/>
            <a:ext cx="11012556" cy="5987332"/>
          </a:xfrm>
          <a:prstGeom prst="rect">
            <a:avLst/>
          </a:prstGeom>
        </p:spPr>
      </p:pic>
    </p:spTree>
    <p:extLst>
      <p:ext uri="{BB962C8B-B14F-4D97-AF65-F5344CB8AC3E}">
        <p14:creationId xmlns:p14="http://schemas.microsoft.com/office/powerpoint/2010/main" val="681837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76B850-27F4-4832-AEA4-D76D2E848F7A}"/>
              </a:ext>
            </a:extLst>
          </p:cNvPr>
          <p:cNvPicPr/>
          <p:nvPr/>
        </p:nvPicPr>
        <p:blipFill>
          <a:blip r:embed="rId2">
            <a:extLst>
              <a:ext uri="{28A0092B-C50C-407E-A947-70E740481C1C}">
                <a14:useLocalDpi xmlns:a14="http://schemas.microsoft.com/office/drawing/2010/main" val="0"/>
              </a:ext>
            </a:extLst>
          </a:blip>
          <a:stretch>
            <a:fillRect/>
          </a:stretch>
        </p:blipFill>
        <p:spPr>
          <a:xfrm>
            <a:off x="445273" y="333955"/>
            <a:ext cx="10893287" cy="6090699"/>
          </a:xfrm>
          <a:prstGeom prst="rect">
            <a:avLst/>
          </a:prstGeom>
        </p:spPr>
      </p:pic>
    </p:spTree>
    <p:extLst>
      <p:ext uri="{BB962C8B-B14F-4D97-AF65-F5344CB8AC3E}">
        <p14:creationId xmlns:p14="http://schemas.microsoft.com/office/powerpoint/2010/main" val="1116319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8FC127-51EF-47F0-845B-3DC67B609626}"/>
              </a:ext>
            </a:extLst>
          </p:cNvPr>
          <p:cNvPicPr/>
          <p:nvPr/>
        </p:nvPicPr>
        <p:blipFill>
          <a:blip r:embed="rId2">
            <a:extLst>
              <a:ext uri="{28A0092B-C50C-407E-A947-70E740481C1C}">
                <a14:useLocalDpi xmlns:a14="http://schemas.microsoft.com/office/drawing/2010/main" val="0"/>
              </a:ext>
            </a:extLst>
          </a:blip>
          <a:stretch>
            <a:fillRect/>
          </a:stretch>
        </p:blipFill>
        <p:spPr>
          <a:xfrm>
            <a:off x="214685" y="381663"/>
            <a:ext cx="11259047" cy="5907819"/>
          </a:xfrm>
          <a:prstGeom prst="rect">
            <a:avLst/>
          </a:prstGeom>
        </p:spPr>
      </p:pic>
    </p:spTree>
    <p:extLst>
      <p:ext uri="{BB962C8B-B14F-4D97-AF65-F5344CB8AC3E}">
        <p14:creationId xmlns:p14="http://schemas.microsoft.com/office/powerpoint/2010/main" val="916056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FFABF2-FD82-4F14-B106-2F2BEBAA49E1}"/>
              </a:ext>
            </a:extLst>
          </p:cNvPr>
          <p:cNvPicPr/>
          <p:nvPr/>
        </p:nvPicPr>
        <p:blipFill>
          <a:blip r:embed="rId2">
            <a:extLst>
              <a:ext uri="{28A0092B-C50C-407E-A947-70E740481C1C}">
                <a14:useLocalDpi xmlns:a14="http://schemas.microsoft.com/office/drawing/2010/main" val="0"/>
              </a:ext>
            </a:extLst>
          </a:blip>
          <a:stretch>
            <a:fillRect/>
          </a:stretch>
        </p:blipFill>
        <p:spPr>
          <a:xfrm>
            <a:off x="310101" y="477077"/>
            <a:ext cx="11219290" cy="6003235"/>
          </a:xfrm>
          <a:prstGeom prst="rect">
            <a:avLst/>
          </a:prstGeom>
        </p:spPr>
      </p:pic>
    </p:spTree>
    <p:extLst>
      <p:ext uri="{BB962C8B-B14F-4D97-AF65-F5344CB8AC3E}">
        <p14:creationId xmlns:p14="http://schemas.microsoft.com/office/powerpoint/2010/main" val="1055609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31FA22-8681-445B-8682-C43BCF587FEE}"/>
              </a:ext>
            </a:extLst>
          </p:cNvPr>
          <p:cNvPicPr/>
          <p:nvPr/>
        </p:nvPicPr>
        <p:blipFill>
          <a:blip r:embed="rId2">
            <a:extLst>
              <a:ext uri="{28A0092B-C50C-407E-A947-70E740481C1C}">
                <a14:useLocalDpi xmlns:a14="http://schemas.microsoft.com/office/drawing/2010/main" val="0"/>
              </a:ext>
            </a:extLst>
          </a:blip>
          <a:stretch>
            <a:fillRect/>
          </a:stretch>
        </p:blipFill>
        <p:spPr>
          <a:xfrm>
            <a:off x="190831" y="349857"/>
            <a:ext cx="11298804" cy="6098651"/>
          </a:xfrm>
          <a:prstGeom prst="rect">
            <a:avLst/>
          </a:prstGeom>
        </p:spPr>
      </p:pic>
    </p:spTree>
    <p:extLst>
      <p:ext uri="{BB962C8B-B14F-4D97-AF65-F5344CB8AC3E}">
        <p14:creationId xmlns:p14="http://schemas.microsoft.com/office/powerpoint/2010/main" val="208529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208501-28E1-4179-A681-32F0687FF95C}"/>
              </a:ext>
            </a:extLst>
          </p:cNvPr>
          <p:cNvPicPr/>
          <p:nvPr/>
        </p:nvPicPr>
        <p:blipFill>
          <a:blip r:embed="rId2">
            <a:extLst>
              <a:ext uri="{28A0092B-C50C-407E-A947-70E740481C1C}">
                <a14:useLocalDpi xmlns:a14="http://schemas.microsoft.com/office/drawing/2010/main" val="0"/>
              </a:ext>
            </a:extLst>
          </a:blip>
          <a:stretch>
            <a:fillRect/>
          </a:stretch>
        </p:blipFill>
        <p:spPr>
          <a:xfrm>
            <a:off x="174928" y="389614"/>
            <a:ext cx="11068215" cy="6233823"/>
          </a:xfrm>
          <a:prstGeom prst="rect">
            <a:avLst/>
          </a:prstGeom>
        </p:spPr>
      </p:pic>
    </p:spTree>
    <p:extLst>
      <p:ext uri="{BB962C8B-B14F-4D97-AF65-F5344CB8AC3E}">
        <p14:creationId xmlns:p14="http://schemas.microsoft.com/office/powerpoint/2010/main" val="322773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F74AF8-C80A-4339-AF8F-8C6B87E02C1B}"/>
              </a:ext>
            </a:extLst>
          </p:cNvPr>
          <p:cNvSpPr/>
          <p:nvPr/>
        </p:nvSpPr>
        <p:spPr>
          <a:xfrm>
            <a:off x="667910" y="931842"/>
            <a:ext cx="10670650" cy="4717317"/>
          </a:xfrm>
          <a:prstGeom prst="rect">
            <a:avLst/>
          </a:prstGeom>
        </p:spPr>
        <p:txBody>
          <a:bodyPr wrap="square">
            <a:spAutoFit/>
          </a:bodyPr>
          <a:lstStyle/>
          <a:p>
            <a:pPr algn="ctr">
              <a:lnSpc>
                <a:spcPct val="107000"/>
              </a:lnSpc>
              <a:spcAft>
                <a:spcPts val="800"/>
              </a:spcAft>
            </a:pPr>
            <a:r>
              <a:rPr lang="en-IN" sz="2800" b="1" dirty="0">
                <a:latin typeface="Calibri" panose="020F0502020204030204" pitchFamily="34" charset="0"/>
                <a:ea typeface="Calibri" panose="020F0502020204030204" pitchFamily="34" charset="0"/>
                <a:cs typeface="Mangal" panose="02040503050203030202" pitchFamily="18" charset="0"/>
              </a:rPr>
              <a:t>ACKNOWLEDGMENT</a:t>
            </a:r>
            <a:endParaRPr lang="en-IN" sz="1400" dirty="0">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During the process of completing this project, I have referred following materials for which I owe them great gratitude. </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228600" algn="ct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1.Data collection- Using Web scraping tool i.e. Selenium</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228600" algn="ct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2. Car24.com for collecting the data </a:t>
            </a:r>
            <a:r>
              <a:rPr lang="en-IN" u="sng" dirty="0">
                <a:solidFill>
                  <a:srgbClr val="4472C4"/>
                </a:solidFill>
                <a:latin typeface="Calibri Light" panose="020F0302020204030204" pitchFamily="34" charset="0"/>
                <a:ea typeface="Calibri" panose="020F0502020204030204" pitchFamily="34" charset="0"/>
                <a:cs typeface="Mangal" panose="02040503050203030202" pitchFamily="18" charset="0"/>
              </a:rPr>
              <a:t>https://www.cars24.com/</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228600" algn="ct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3. Data trained video tutorials. </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228600" algn="ct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4. </a:t>
            </a:r>
            <a:r>
              <a:rPr lang="en-IN" dirty="0" err="1">
                <a:latin typeface="Calibri Light" panose="020F0302020204030204" pitchFamily="34" charset="0"/>
                <a:ea typeface="Calibri" panose="020F0502020204030204" pitchFamily="34" charset="0"/>
                <a:cs typeface="Mangal" panose="02040503050203030202" pitchFamily="18" charset="0"/>
              </a:rPr>
              <a:t>Scikit</a:t>
            </a:r>
            <a:r>
              <a:rPr lang="en-IN" dirty="0">
                <a:latin typeface="Calibri Light" panose="020F0302020204030204" pitchFamily="34" charset="0"/>
                <a:ea typeface="Calibri" panose="020F0502020204030204" pitchFamily="34" charset="0"/>
                <a:cs typeface="Mangal" panose="02040503050203030202" pitchFamily="18" charset="0"/>
              </a:rPr>
              <a:t>-learn </a:t>
            </a:r>
            <a:r>
              <a:rPr lang="en-IN" u="sng" dirty="0">
                <a:solidFill>
                  <a:srgbClr val="0563C1"/>
                </a:solidFill>
                <a:latin typeface="Calibri Light" panose="020F0302020204030204" pitchFamily="34" charset="0"/>
                <a:ea typeface="Calibri" panose="020F0502020204030204" pitchFamily="34" charset="0"/>
                <a:cs typeface="Mangal" panose="02040503050203030202" pitchFamily="18" charset="0"/>
                <a:hlinkClick r:id="rId2"/>
              </a:rPr>
              <a:t>https://scikit-learn.org/stable/</a:t>
            </a:r>
            <a:r>
              <a:rPr lang="en-IN" dirty="0">
                <a:latin typeface="Calibri Light" panose="020F0302020204030204" pitchFamily="34" charset="0"/>
                <a:ea typeface="Calibri" panose="020F0502020204030204" pitchFamily="34" charset="0"/>
                <a:cs typeface="Mangal" panose="02040503050203030202" pitchFamily="18" charset="0"/>
              </a:rPr>
              <a:t> </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228600" algn="ct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5. Machine Learning for Dummies by John Mueller and Luca </a:t>
            </a:r>
            <a:r>
              <a:rPr lang="en-IN" dirty="0" err="1">
                <a:latin typeface="Calibri Light" panose="020F0302020204030204" pitchFamily="34" charset="0"/>
                <a:ea typeface="Calibri" panose="020F0502020204030204" pitchFamily="34" charset="0"/>
                <a:cs typeface="Mangal" panose="02040503050203030202" pitchFamily="18" charset="0"/>
              </a:rPr>
              <a:t>Massaron</a:t>
            </a:r>
            <a:r>
              <a:rPr lang="en-IN" dirty="0">
                <a:latin typeface="Calibri Light" panose="020F0302020204030204" pitchFamily="34" charset="0"/>
                <a:ea typeface="Calibri" panose="020F0502020204030204" pitchFamily="34" charset="0"/>
                <a:cs typeface="Mangal" panose="02040503050203030202" pitchFamily="18" charset="0"/>
              </a:rPr>
              <a:t> - Easy to understand for a beginner book. </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228600" algn="ct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6. </a:t>
            </a:r>
            <a:r>
              <a:rPr lang="en-IN" dirty="0" err="1">
                <a:latin typeface="Calibri Light" panose="020F0302020204030204" pitchFamily="34" charset="0"/>
                <a:ea typeface="Calibri" panose="020F0502020204030204" pitchFamily="34" charset="0"/>
                <a:cs typeface="Mangal" panose="02040503050203030202" pitchFamily="18" charset="0"/>
              </a:rPr>
              <a:t>Geeksforgeeks</a:t>
            </a:r>
            <a:r>
              <a:rPr lang="en-IN" dirty="0">
                <a:latin typeface="Calibri Light" panose="020F0302020204030204" pitchFamily="34" charset="0"/>
                <a:ea typeface="Calibri" panose="020F0502020204030204" pitchFamily="34" charset="0"/>
                <a:cs typeface="Mangal" panose="02040503050203030202" pitchFamily="18" charset="0"/>
              </a:rPr>
              <a:t>. </a:t>
            </a:r>
            <a:r>
              <a:rPr lang="en-IN" u="sng" dirty="0">
                <a:solidFill>
                  <a:srgbClr val="0563C1"/>
                </a:solidFill>
                <a:latin typeface="Calibri Light" panose="020F0302020204030204" pitchFamily="34" charset="0"/>
                <a:ea typeface="Calibri" panose="020F0502020204030204" pitchFamily="34" charset="0"/>
                <a:cs typeface="Mangal" panose="02040503050203030202" pitchFamily="18" charset="0"/>
                <a:hlinkClick r:id="rId3"/>
              </a:rPr>
              <a:t>https://www.geeksforgeeks.org/</a:t>
            </a:r>
            <a:r>
              <a:rPr lang="en-IN" dirty="0">
                <a:latin typeface="Calibri Light" panose="020F0302020204030204" pitchFamily="34" charset="0"/>
                <a:ea typeface="Calibri" panose="020F0502020204030204" pitchFamily="34" charset="0"/>
                <a:cs typeface="Mangal" panose="02040503050203030202" pitchFamily="18" charset="0"/>
              </a:rPr>
              <a:t> </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228600" algn="ctr">
              <a:lnSpc>
                <a:spcPct val="107000"/>
              </a:lnSpc>
              <a:spcAft>
                <a:spcPts val="800"/>
              </a:spcAft>
            </a:pPr>
            <a:r>
              <a:rPr lang="en-IN" dirty="0">
                <a:latin typeface="Calibri Light" panose="020F0302020204030204" pitchFamily="34" charset="0"/>
                <a:ea typeface="Calibri" panose="020F0502020204030204" pitchFamily="34" charset="0"/>
                <a:cs typeface="Mangal" panose="02040503050203030202" pitchFamily="18" charset="0"/>
              </a:rPr>
              <a:t> </a:t>
            </a:r>
            <a:endParaRPr lang="en-IN" sz="1400" dirty="0">
              <a:latin typeface="Calibri" panose="020F0502020204030204" pitchFamily="34" charset="0"/>
              <a:ea typeface="Calibri" panose="020F0502020204030204" pitchFamily="34" charset="0"/>
              <a:cs typeface="Mangal" panose="02040503050203030202" pitchFamily="18" charset="0"/>
            </a:endParaRPr>
          </a:p>
          <a:p>
            <a:r>
              <a:rPr lang="en-IN" dirty="0">
                <a:latin typeface="Calibri Light" panose="020F0302020204030204" pitchFamily="34" charset="0"/>
                <a:ea typeface="Calibri" panose="020F0502020204030204" pitchFamily="34" charset="0"/>
              </a:rPr>
              <a:t>Besides that all the observation, creations of the models and graphs done by self help.</a:t>
            </a:r>
            <a:endParaRPr lang="en-IN" dirty="0"/>
          </a:p>
        </p:txBody>
      </p:sp>
    </p:spTree>
    <p:extLst>
      <p:ext uri="{BB962C8B-B14F-4D97-AF65-F5344CB8AC3E}">
        <p14:creationId xmlns:p14="http://schemas.microsoft.com/office/powerpoint/2010/main" val="8274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9EA4B-6918-40C4-8E9F-850CB9DB9B4D}"/>
              </a:ext>
            </a:extLst>
          </p:cNvPr>
          <p:cNvPicPr/>
          <p:nvPr/>
        </p:nvPicPr>
        <p:blipFill>
          <a:blip r:embed="rId2">
            <a:extLst>
              <a:ext uri="{28A0092B-C50C-407E-A947-70E740481C1C}">
                <a14:useLocalDpi xmlns:a14="http://schemas.microsoft.com/office/drawing/2010/main" val="0"/>
              </a:ext>
            </a:extLst>
          </a:blip>
          <a:stretch>
            <a:fillRect/>
          </a:stretch>
        </p:blipFill>
        <p:spPr>
          <a:xfrm>
            <a:off x="111317" y="318051"/>
            <a:ext cx="11402171" cy="6233823"/>
          </a:xfrm>
          <a:prstGeom prst="rect">
            <a:avLst/>
          </a:prstGeom>
        </p:spPr>
      </p:pic>
    </p:spTree>
    <p:extLst>
      <p:ext uri="{BB962C8B-B14F-4D97-AF65-F5344CB8AC3E}">
        <p14:creationId xmlns:p14="http://schemas.microsoft.com/office/powerpoint/2010/main" val="2402295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5FD829-4EA0-4CAC-A379-6D97F0EDE9EA}"/>
              </a:ext>
            </a:extLst>
          </p:cNvPr>
          <p:cNvSpPr/>
          <p:nvPr/>
        </p:nvSpPr>
        <p:spPr>
          <a:xfrm>
            <a:off x="4261899" y="143123"/>
            <a:ext cx="4738978" cy="523220"/>
          </a:xfrm>
          <a:prstGeom prst="rect">
            <a:avLst/>
          </a:prstGeom>
        </p:spPr>
        <p:txBody>
          <a:bodyPr wrap="square">
            <a:spAutoFit/>
          </a:bodyPr>
          <a:lstStyle/>
          <a:p>
            <a:r>
              <a:rPr lang="en-IN" sz="2800" b="1" dirty="0">
                <a:latin typeface="Calibri" panose="020F0502020204030204" pitchFamily="34" charset="0"/>
                <a:ea typeface="Calibri" panose="020F0502020204030204" pitchFamily="34" charset="0"/>
              </a:rPr>
              <a:t>   Visualizations</a:t>
            </a:r>
            <a:endParaRPr lang="en-IN" sz="2800" dirty="0"/>
          </a:p>
        </p:txBody>
      </p:sp>
      <p:pic>
        <p:nvPicPr>
          <p:cNvPr id="3" name="Picture 2">
            <a:extLst>
              <a:ext uri="{FF2B5EF4-FFF2-40B4-BE49-F238E27FC236}">
                <a16:creationId xmlns:a16="http://schemas.microsoft.com/office/drawing/2014/main" id="{3FBD847B-32AD-4246-903E-8C1A867A79AB}"/>
              </a:ext>
            </a:extLst>
          </p:cNvPr>
          <p:cNvPicPr/>
          <p:nvPr/>
        </p:nvPicPr>
        <p:blipFill>
          <a:blip r:embed="rId2">
            <a:extLst>
              <a:ext uri="{28A0092B-C50C-407E-A947-70E740481C1C}">
                <a14:useLocalDpi xmlns:a14="http://schemas.microsoft.com/office/drawing/2010/main" val="0"/>
              </a:ext>
            </a:extLst>
          </a:blip>
          <a:stretch>
            <a:fillRect/>
          </a:stretch>
        </p:blipFill>
        <p:spPr>
          <a:xfrm>
            <a:off x="412598" y="504743"/>
            <a:ext cx="4265542" cy="3144907"/>
          </a:xfrm>
          <a:prstGeom prst="rect">
            <a:avLst/>
          </a:prstGeom>
        </p:spPr>
      </p:pic>
      <p:pic>
        <p:nvPicPr>
          <p:cNvPr id="4" name="Picture 3">
            <a:extLst>
              <a:ext uri="{FF2B5EF4-FFF2-40B4-BE49-F238E27FC236}">
                <a16:creationId xmlns:a16="http://schemas.microsoft.com/office/drawing/2014/main" id="{4129B1BB-5732-4E4D-85E1-E4C19BBDA5BA}"/>
              </a:ext>
            </a:extLst>
          </p:cNvPr>
          <p:cNvPicPr/>
          <p:nvPr/>
        </p:nvPicPr>
        <p:blipFill>
          <a:blip r:embed="rId3">
            <a:extLst>
              <a:ext uri="{28A0092B-C50C-407E-A947-70E740481C1C}">
                <a14:useLocalDpi xmlns:a14="http://schemas.microsoft.com/office/drawing/2010/main" val="0"/>
              </a:ext>
            </a:extLst>
          </a:blip>
          <a:stretch>
            <a:fillRect/>
          </a:stretch>
        </p:blipFill>
        <p:spPr>
          <a:xfrm>
            <a:off x="65329" y="3776622"/>
            <a:ext cx="5087116" cy="3017768"/>
          </a:xfrm>
          <a:prstGeom prst="rect">
            <a:avLst/>
          </a:prstGeom>
        </p:spPr>
      </p:pic>
      <p:pic>
        <p:nvPicPr>
          <p:cNvPr id="5" name="Picture 4">
            <a:extLst>
              <a:ext uri="{FF2B5EF4-FFF2-40B4-BE49-F238E27FC236}">
                <a16:creationId xmlns:a16="http://schemas.microsoft.com/office/drawing/2014/main" id="{B4107982-C2FA-4CD8-9135-E493F102EAAB}"/>
              </a:ext>
            </a:extLst>
          </p:cNvPr>
          <p:cNvPicPr/>
          <p:nvPr/>
        </p:nvPicPr>
        <p:blipFill>
          <a:blip r:embed="rId4">
            <a:extLst>
              <a:ext uri="{28A0092B-C50C-407E-A947-70E740481C1C}">
                <a14:useLocalDpi xmlns:a14="http://schemas.microsoft.com/office/drawing/2010/main" val="0"/>
              </a:ext>
            </a:extLst>
          </a:blip>
          <a:stretch>
            <a:fillRect/>
          </a:stretch>
        </p:blipFill>
        <p:spPr>
          <a:xfrm>
            <a:off x="5490086" y="866030"/>
            <a:ext cx="5823585" cy="5848847"/>
          </a:xfrm>
          <a:prstGeom prst="rect">
            <a:avLst/>
          </a:prstGeom>
        </p:spPr>
      </p:pic>
    </p:spTree>
    <p:extLst>
      <p:ext uri="{BB962C8B-B14F-4D97-AF65-F5344CB8AC3E}">
        <p14:creationId xmlns:p14="http://schemas.microsoft.com/office/powerpoint/2010/main" val="1539534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3E2627-5DA3-4489-9B8A-90346609F37D}"/>
              </a:ext>
            </a:extLst>
          </p:cNvPr>
          <p:cNvPicPr/>
          <p:nvPr/>
        </p:nvPicPr>
        <p:blipFill>
          <a:blip r:embed="rId2">
            <a:extLst>
              <a:ext uri="{28A0092B-C50C-407E-A947-70E740481C1C}">
                <a14:useLocalDpi xmlns:a14="http://schemas.microsoft.com/office/drawing/2010/main" val="0"/>
              </a:ext>
            </a:extLst>
          </a:blip>
          <a:stretch>
            <a:fillRect/>
          </a:stretch>
        </p:blipFill>
        <p:spPr>
          <a:xfrm>
            <a:off x="-7952" y="49392"/>
            <a:ext cx="5349240" cy="3300095"/>
          </a:xfrm>
          <a:prstGeom prst="rect">
            <a:avLst/>
          </a:prstGeom>
        </p:spPr>
      </p:pic>
      <p:pic>
        <p:nvPicPr>
          <p:cNvPr id="3" name="Picture 2">
            <a:extLst>
              <a:ext uri="{FF2B5EF4-FFF2-40B4-BE49-F238E27FC236}">
                <a16:creationId xmlns:a16="http://schemas.microsoft.com/office/drawing/2014/main" id="{B28BB0C0-F9FE-4D60-8627-F7CC936FF9BA}"/>
              </a:ext>
            </a:extLst>
          </p:cNvPr>
          <p:cNvPicPr/>
          <p:nvPr/>
        </p:nvPicPr>
        <p:blipFill>
          <a:blip r:embed="rId3">
            <a:extLst>
              <a:ext uri="{28A0092B-C50C-407E-A947-70E740481C1C}">
                <a14:useLocalDpi xmlns:a14="http://schemas.microsoft.com/office/drawing/2010/main" val="0"/>
              </a:ext>
            </a:extLst>
          </a:blip>
          <a:stretch>
            <a:fillRect/>
          </a:stretch>
        </p:blipFill>
        <p:spPr>
          <a:xfrm>
            <a:off x="428046" y="3825406"/>
            <a:ext cx="5181600" cy="2689860"/>
          </a:xfrm>
          <a:prstGeom prst="rect">
            <a:avLst/>
          </a:prstGeom>
        </p:spPr>
      </p:pic>
      <p:pic>
        <p:nvPicPr>
          <p:cNvPr id="4" name="Picture 3">
            <a:extLst>
              <a:ext uri="{FF2B5EF4-FFF2-40B4-BE49-F238E27FC236}">
                <a16:creationId xmlns:a16="http://schemas.microsoft.com/office/drawing/2014/main" id="{A5F8D363-2EB9-4537-A723-5FAE6AE7A9EC}"/>
              </a:ext>
            </a:extLst>
          </p:cNvPr>
          <p:cNvPicPr/>
          <p:nvPr/>
        </p:nvPicPr>
        <p:blipFill>
          <a:blip r:embed="rId4">
            <a:extLst>
              <a:ext uri="{28A0092B-C50C-407E-A947-70E740481C1C}">
                <a14:useLocalDpi xmlns:a14="http://schemas.microsoft.com/office/drawing/2010/main" val="0"/>
              </a:ext>
            </a:extLst>
          </a:blip>
          <a:stretch>
            <a:fillRect/>
          </a:stretch>
        </p:blipFill>
        <p:spPr>
          <a:xfrm>
            <a:off x="5738026" y="275479"/>
            <a:ext cx="5295900" cy="2887980"/>
          </a:xfrm>
          <a:prstGeom prst="rect">
            <a:avLst/>
          </a:prstGeom>
        </p:spPr>
      </p:pic>
      <p:pic>
        <p:nvPicPr>
          <p:cNvPr id="5" name="Picture 4">
            <a:extLst>
              <a:ext uri="{FF2B5EF4-FFF2-40B4-BE49-F238E27FC236}">
                <a16:creationId xmlns:a16="http://schemas.microsoft.com/office/drawing/2014/main" id="{EA6BF69F-7669-43D6-82BC-619C29544382}"/>
              </a:ext>
            </a:extLst>
          </p:cNvPr>
          <p:cNvPicPr/>
          <p:nvPr/>
        </p:nvPicPr>
        <p:blipFill>
          <a:blip r:embed="rId5">
            <a:extLst>
              <a:ext uri="{28A0092B-C50C-407E-A947-70E740481C1C}">
                <a14:useLocalDpi xmlns:a14="http://schemas.microsoft.com/office/drawing/2010/main" val="0"/>
              </a:ext>
            </a:extLst>
          </a:blip>
          <a:stretch>
            <a:fillRect/>
          </a:stretch>
        </p:blipFill>
        <p:spPr>
          <a:xfrm>
            <a:off x="5606830" y="3270361"/>
            <a:ext cx="5478780" cy="3312160"/>
          </a:xfrm>
          <a:prstGeom prst="rect">
            <a:avLst/>
          </a:prstGeom>
        </p:spPr>
      </p:pic>
    </p:spTree>
    <p:extLst>
      <p:ext uri="{BB962C8B-B14F-4D97-AF65-F5344CB8AC3E}">
        <p14:creationId xmlns:p14="http://schemas.microsoft.com/office/powerpoint/2010/main" val="3093206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314C1E-9D4C-45B5-AC23-EE1D8363E98E}"/>
              </a:ext>
            </a:extLst>
          </p:cNvPr>
          <p:cNvSpPr/>
          <p:nvPr/>
        </p:nvSpPr>
        <p:spPr>
          <a:xfrm>
            <a:off x="270344" y="712263"/>
            <a:ext cx="11521440" cy="3358933"/>
          </a:xfrm>
          <a:prstGeom prst="rect">
            <a:avLst/>
          </a:prstGeom>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cs typeface="Mangal" panose="02040503050203030202" pitchFamily="18" charset="0"/>
              </a:rPr>
              <a:t>In our collected dataset, The number of petrol cars are higher(3535), Diesel cars are also being used in a good amount of number(1439), CNG based cars are fewer in number(43).</a:t>
            </a:r>
            <a:endParaRPr lang="en-IN" sz="1400" dirty="0">
              <a:solidFill>
                <a:srgbClr val="000000"/>
              </a:solidFill>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cs typeface="Mangal" panose="02040503050203030202" pitchFamily="18" charset="0"/>
              </a:rPr>
              <a:t>Most of the used cars are being sold by the 1st owner, So the chances of price will be increased. Less cars are </a:t>
            </a:r>
            <a:r>
              <a:rPr lang="en-IN" dirty="0" err="1">
                <a:solidFill>
                  <a:srgbClr val="000000"/>
                </a:solidFill>
                <a:latin typeface="Mangal" panose="02040503050203030202" pitchFamily="18" charset="0"/>
                <a:ea typeface="Times New Roman" panose="02020603050405020304" pitchFamily="18" charset="0"/>
                <a:cs typeface="Mangal" panose="02040503050203030202" pitchFamily="18" charset="0"/>
              </a:rPr>
              <a:t>avilable</a:t>
            </a:r>
            <a:r>
              <a:rPr lang="en-IN" dirty="0">
                <a:solidFill>
                  <a:srgbClr val="000000"/>
                </a:solidFill>
                <a:latin typeface="Mangal" panose="02040503050203030202" pitchFamily="18" charset="0"/>
                <a:ea typeface="Times New Roman" panose="02020603050405020304" pitchFamily="18" charset="0"/>
                <a:cs typeface="Mangal" panose="02040503050203030202" pitchFamily="18" charset="0"/>
              </a:rPr>
              <a:t> in the section of 2nd owner and 3rd </a:t>
            </a:r>
            <a:r>
              <a:rPr lang="en-IN" dirty="0" err="1">
                <a:solidFill>
                  <a:srgbClr val="000000"/>
                </a:solidFill>
                <a:latin typeface="Mangal" panose="02040503050203030202" pitchFamily="18" charset="0"/>
                <a:ea typeface="Times New Roman" panose="02020603050405020304" pitchFamily="18" charset="0"/>
                <a:cs typeface="Mangal" panose="02040503050203030202" pitchFamily="18" charset="0"/>
              </a:rPr>
              <a:t>owner.The</a:t>
            </a:r>
            <a:r>
              <a:rPr lang="en-IN" dirty="0">
                <a:solidFill>
                  <a:srgbClr val="000000"/>
                </a:solidFill>
                <a:latin typeface="Mangal" panose="02040503050203030202" pitchFamily="18" charset="0"/>
                <a:ea typeface="Times New Roman" panose="02020603050405020304" pitchFamily="18" charset="0"/>
                <a:cs typeface="Mangal" panose="02040503050203030202" pitchFamily="18" charset="0"/>
              </a:rPr>
              <a:t> count of 4th owner cars are negligible.</a:t>
            </a:r>
            <a:endParaRPr lang="en-IN" sz="1400" dirty="0">
              <a:solidFill>
                <a:srgbClr val="000000"/>
              </a:solidFill>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cs typeface="Mangal" panose="02040503050203030202" pitchFamily="18" charset="0"/>
              </a:rPr>
              <a:t>When we see the used car's </a:t>
            </a:r>
            <a:r>
              <a:rPr lang="en-IN" dirty="0" err="1">
                <a:solidFill>
                  <a:srgbClr val="000000"/>
                </a:solidFill>
                <a:latin typeface="Mangal" panose="02040503050203030202" pitchFamily="18" charset="0"/>
                <a:ea typeface="Times New Roman" panose="02020603050405020304" pitchFamily="18" charset="0"/>
                <a:cs typeface="Mangal" panose="02040503050203030202" pitchFamily="18" charset="0"/>
              </a:rPr>
              <a:t>tranmission</a:t>
            </a:r>
            <a:r>
              <a:rPr lang="en-IN" dirty="0">
                <a:solidFill>
                  <a:srgbClr val="000000"/>
                </a:solidFill>
                <a:latin typeface="Mangal" panose="02040503050203030202" pitchFamily="18" charset="0"/>
                <a:ea typeface="Times New Roman" panose="02020603050405020304" pitchFamily="18" charset="0"/>
                <a:cs typeface="Mangal" panose="02040503050203030202" pitchFamily="18" charset="0"/>
              </a:rPr>
              <a:t>, The number of automatic transmission cars is very high and automatic transmission cars are less.</a:t>
            </a:r>
            <a:endParaRPr lang="en-IN" sz="1400" dirty="0">
              <a:solidFill>
                <a:srgbClr val="000000"/>
              </a:solidFill>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cs typeface="Mangal" panose="02040503050203030202" pitchFamily="18" charset="0"/>
              </a:rPr>
              <a:t>It is important to know the year of </a:t>
            </a:r>
            <a:r>
              <a:rPr lang="en-IN" dirty="0" err="1">
                <a:solidFill>
                  <a:srgbClr val="000000"/>
                </a:solidFill>
                <a:latin typeface="Mangal" panose="02040503050203030202" pitchFamily="18" charset="0"/>
                <a:ea typeface="Times New Roman" panose="02020603050405020304" pitchFamily="18" charset="0"/>
                <a:cs typeface="Mangal" panose="02040503050203030202" pitchFamily="18" charset="0"/>
              </a:rPr>
              <a:t>purches</a:t>
            </a:r>
            <a:r>
              <a:rPr lang="en-IN" dirty="0">
                <a:solidFill>
                  <a:srgbClr val="000000"/>
                </a:solidFill>
                <a:latin typeface="Mangal" panose="02040503050203030202" pitchFamily="18" charset="0"/>
                <a:ea typeface="Times New Roman" panose="02020603050405020304" pitchFamily="18" charset="0"/>
                <a:cs typeface="Mangal" panose="02040503050203030202" pitchFamily="18" charset="0"/>
              </a:rPr>
              <a:t>, when you go for buying a used car, here we can see that most of the cars are </a:t>
            </a:r>
            <a:r>
              <a:rPr lang="en-IN" dirty="0" err="1">
                <a:solidFill>
                  <a:srgbClr val="000000"/>
                </a:solidFill>
                <a:latin typeface="Mangal" panose="02040503050203030202" pitchFamily="18" charset="0"/>
                <a:ea typeface="Times New Roman" panose="02020603050405020304" pitchFamily="18" charset="0"/>
                <a:cs typeface="Mangal" panose="02040503050203030202" pitchFamily="18" charset="0"/>
              </a:rPr>
              <a:t>purchesed</a:t>
            </a:r>
            <a:r>
              <a:rPr lang="en-IN" dirty="0">
                <a:solidFill>
                  <a:srgbClr val="000000"/>
                </a:solidFill>
                <a:latin typeface="Mangal" panose="02040503050203030202" pitchFamily="18" charset="0"/>
                <a:ea typeface="Times New Roman" panose="02020603050405020304" pitchFamily="18" charset="0"/>
                <a:cs typeface="Mangal" panose="02040503050203030202" pitchFamily="18" charset="0"/>
              </a:rPr>
              <a:t> in the 2013 to 2017.Some cars are </a:t>
            </a:r>
            <a:r>
              <a:rPr lang="en-IN" dirty="0" err="1">
                <a:solidFill>
                  <a:srgbClr val="000000"/>
                </a:solidFill>
                <a:latin typeface="Mangal" panose="02040503050203030202" pitchFamily="18" charset="0"/>
                <a:ea typeface="Times New Roman" panose="02020603050405020304" pitchFamily="18" charset="0"/>
                <a:cs typeface="Mangal" panose="02040503050203030202" pitchFamily="18" charset="0"/>
              </a:rPr>
              <a:t>avilable</a:t>
            </a:r>
            <a:r>
              <a:rPr lang="en-IN" dirty="0">
                <a:solidFill>
                  <a:srgbClr val="000000"/>
                </a:solidFill>
                <a:latin typeface="Mangal" panose="02040503050203030202" pitchFamily="18" charset="0"/>
                <a:ea typeface="Times New Roman" panose="02020603050405020304" pitchFamily="18" charset="0"/>
                <a:cs typeface="Mangal" panose="02040503050203030202" pitchFamily="18" charset="0"/>
              </a:rPr>
              <a:t> in our dataset which had been bought in 2008 to 2012.</a:t>
            </a:r>
            <a:endParaRPr lang="en-IN" sz="14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8FE6D54A-4973-4CEB-B966-A220832B97B6}"/>
              </a:ext>
            </a:extLst>
          </p:cNvPr>
          <p:cNvSpPr/>
          <p:nvPr/>
        </p:nvSpPr>
        <p:spPr>
          <a:xfrm>
            <a:off x="4365266" y="4309607"/>
            <a:ext cx="3888188" cy="584775"/>
          </a:xfrm>
          <a:prstGeom prst="rect">
            <a:avLst/>
          </a:prstGeom>
        </p:spPr>
        <p:txBody>
          <a:bodyPr wrap="square">
            <a:spAutoFit/>
          </a:bodyPr>
          <a:lstStyle/>
          <a:p>
            <a:r>
              <a:rPr lang="en-IN" sz="3200" b="1" dirty="0">
                <a:latin typeface="Calibri" panose="020F0502020204030204" pitchFamily="34" charset="0"/>
                <a:ea typeface="Calibri" panose="020F0502020204030204" pitchFamily="34" charset="0"/>
                <a:cs typeface="Mangal" panose="02040503050203030202" pitchFamily="18" charset="0"/>
              </a:rPr>
              <a:t>CONCLUSION</a:t>
            </a:r>
            <a:endParaRPr lang="en-IN" sz="3200" dirty="0"/>
          </a:p>
        </p:txBody>
      </p:sp>
    </p:spTree>
    <p:extLst>
      <p:ext uri="{BB962C8B-B14F-4D97-AF65-F5344CB8AC3E}">
        <p14:creationId xmlns:p14="http://schemas.microsoft.com/office/powerpoint/2010/main" val="2275411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E14B92-2494-4C91-A532-AF51A7C54BE9}"/>
              </a:ext>
            </a:extLst>
          </p:cNvPr>
          <p:cNvPicPr/>
          <p:nvPr/>
        </p:nvPicPr>
        <p:blipFill>
          <a:blip r:embed="rId2">
            <a:extLst>
              <a:ext uri="{28A0092B-C50C-407E-A947-70E740481C1C}">
                <a14:useLocalDpi xmlns:a14="http://schemas.microsoft.com/office/drawing/2010/main" val="0"/>
              </a:ext>
            </a:extLst>
          </a:blip>
          <a:stretch>
            <a:fillRect/>
          </a:stretch>
        </p:blipFill>
        <p:spPr>
          <a:xfrm>
            <a:off x="1028368" y="378101"/>
            <a:ext cx="9920577" cy="2762250"/>
          </a:xfrm>
          <a:prstGeom prst="rect">
            <a:avLst/>
          </a:prstGeom>
        </p:spPr>
      </p:pic>
      <p:pic>
        <p:nvPicPr>
          <p:cNvPr id="3" name="Picture 2">
            <a:extLst>
              <a:ext uri="{FF2B5EF4-FFF2-40B4-BE49-F238E27FC236}">
                <a16:creationId xmlns:a16="http://schemas.microsoft.com/office/drawing/2014/main" id="{B1D3BC32-C56F-4111-A366-5863EBDED9E2}"/>
              </a:ext>
            </a:extLst>
          </p:cNvPr>
          <p:cNvPicPr/>
          <p:nvPr/>
        </p:nvPicPr>
        <p:blipFill>
          <a:blip r:embed="rId3">
            <a:extLst>
              <a:ext uri="{28A0092B-C50C-407E-A947-70E740481C1C}">
                <a14:useLocalDpi xmlns:a14="http://schemas.microsoft.com/office/drawing/2010/main" val="0"/>
              </a:ext>
            </a:extLst>
          </a:blip>
          <a:stretch>
            <a:fillRect/>
          </a:stretch>
        </p:blipFill>
        <p:spPr>
          <a:xfrm>
            <a:off x="850790" y="3368040"/>
            <a:ext cx="9920577" cy="3489960"/>
          </a:xfrm>
          <a:prstGeom prst="rect">
            <a:avLst/>
          </a:prstGeom>
        </p:spPr>
      </p:pic>
    </p:spTree>
    <p:extLst>
      <p:ext uri="{BB962C8B-B14F-4D97-AF65-F5344CB8AC3E}">
        <p14:creationId xmlns:p14="http://schemas.microsoft.com/office/powerpoint/2010/main" val="4252736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581E0E-9969-49F0-B458-84CDB1DCDCF8}"/>
              </a:ext>
            </a:extLst>
          </p:cNvPr>
          <p:cNvSpPr/>
          <p:nvPr/>
        </p:nvSpPr>
        <p:spPr>
          <a:xfrm>
            <a:off x="222637" y="318052"/>
            <a:ext cx="11489634" cy="2808846"/>
          </a:xfrm>
          <a:prstGeom prst="rect">
            <a:avLst/>
          </a:prstGeom>
        </p:spPr>
        <p:txBody>
          <a:bodyPr wrap="square">
            <a:spAutoFit/>
          </a:bodyPr>
          <a:lstStyle/>
          <a:p>
            <a:pPr>
              <a:lnSpc>
                <a:spcPct val="107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Best model–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Mangal" panose="02040503050203030202" pitchFamily="18" charset="0"/>
                <a:ea typeface="Calibri" panose="020F0502020204030204" pitchFamily="34" charset="0"/>
                <a:cs typeface="Mangal" panose="02040503050203030202" pitchFamily="18" charset="0"/>
              </a:rPr>
              <a:t>Model name: </a:t>
            </a:r>
            <a:r>
              <a:rPr lang="en-IN" dirty="0">
                <a:latin typeface="Cambria" panose="02040503050406030204" pitchFamily="18" charset="0"/>
                <a:ea typeface="Calibri" panose="020F0502020204030204" pitchFamily="34" charset="0"/>
                <a:cs typeface="Mangal" panose="02040503050203030202" pitchFamily="18" charset="0"/>
              </a:rPr>
              <a:t>XG Boost </a:t>
            </a:r>
            <a:r>
              <a:rPr lang="en-IN" dirty="0">
                <a:latin typeface="Mangal" panose="02040503050203030202" pitchFamily="18" charset="0"/>
                <a:ea typeface="Calibri" panose="020F0502020204030204" pitchFamily="34" charset="0"/>
                <a:cs typeface="Mangal" panose="02040503050203030202" pitchFamily="18" charset="0"/>
              </a:rPr>
              <a:t>Regressor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Mangal" panose="02040503050203030202" pitchFamily="18" charset="0"/>
                <a:ea typeface="Calibri" panose="020F0502020204030204" pitchFamily="34" charset="0"/>
                <a:cs typeface="Mangal" panose="02040503050203030202" pitchFamily="18" charset="0"/>
              </a:rPr>
              <a:t>r2 score: 95.60</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Mangal" panose="02040503050203030202" pitchFamily="18" charset="0"/>
                <a:ea typeface="Calibri" panose="020F0502020204030204" pitchFamily="34" charset="0"/>
                <a:cs typeface="Mangal" panose="02040503050203030202" pitchFamily="18" charset="0"/>
              </a:rPr>
              <a:t>Mean absolute error: 42211.92</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Mangal" panose="02040503050203030202" pitchFamily="18" charset="0"/>
                <a:ea typeface="Calibri" panose="020F0502020204030204" pitchFamily="34" charset="0"/>
                <a:cs typeface="Mangal" panose="02040503050203030202" pitchFamily="18" charset="0"/>
              </a:rPr>
              <a:t>Mean squared error: 5581440859.50</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Mangal" panose="02040503050203030202" pitchFamily="18" charset="0"/>
                <a:ea typeface="Calibri" panose="020F0502020204030204" pitchFamily="34" charset="0"/>
                <a:cs typeface="Mangal" panose="02040503050203030202" pitchFamily="18" charset="0"/>
              </a:rPr>
              <a:t>Root mean squared error: 74709.04</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Mangal" panose="02040503050203030202" pitchFamily="18" charset="0"/>
                <a:ea typeface="Calibri" panose="020F0502020204030204" pitchFamily="34" charset="0"/>
                <a:cs typeface="Mangal" panose="02040503050203030202" pitchFamily="18" charset="0"/>
              </a:rPr>
              <a:t>We got 95.60 % accuracy, which can be considers as a good accuracy for predicting the </a:t>
            </a:r>
            <a:r>
              <a:rPr lang="en-IN" dirty="0">
                <a:latin typeface="Cambria" panose="02040503050406030204" pitchFamily="18" charset="0"/>
                <a:ea typeface="Calibri" panose="020F0502020204030204" pitchFamily="34" charset="0"/>
                <a:cs typeface="Mangal" panose="02040503050203030202" pitchFamily="18" charset="0"/>
              </a:rPr>
              <a:t>car </a:t>
            </a:r>
            <a:r>
              <a:rPr lang="en-IN" dirty="0">
                <a:latin typeface="Mangal" panose="02040503050203030202" pitchFamily="18" charset="0"/>
                <a:ea typeface="Calibri" panose="020F0502020204030204" pitchFamily="34" charset="0"/>
                <a:cs typeface="Mangal" panose="02040503050203030202" pitchFamily="18" charset="0"/>
              </a:rPr>
              <a:t>price.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2FF3942C-994B-4398-A619-C531AC25FFAD}"/>
              </a:ext>
            </a:extLst>
          </p:cNvPr>
          <p:cNvSpPr/>
          <p:nvPr/>
        </p:nvSpPr>
        <p:spPr>
          <a:xfrm>
            <a:off x="222637" y="3091119"/>
            <a:ext cx="8921363" cy="675762"/>
          </a:xfrm>
          <a:prstGeom prst="rect">
            <a:avLst/>
          </a:prstGeom>
        </p:spPr>
        <p:txBody>
          <a:bodyPr wrap="square">
            <a:spAutoFit/>
          </a:bodyPr>
          <a:lstStyle/>
          <a:p>
            <a:pPr>
              <a:lnSpc>
                <a:spcPct val="107000"/>
              </a:lnSpc>
              <a:spcAft>
                <a:spcPts val="800"/>
              </a:spcAft>
            </a:pPr>
            <a:r>
              <a:rPr lang="en-IN" sz="1200" dirty="0">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About XG boost regressor</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3">
            <a:extLst>
              <a:ext uri="{FF2B5EF4-FFF2-40B4-BE49-F238E27FC236}">
                <a16:creationId xmlns:a16="http://schemas.microsoft.com/office/drawing/2014/main" id="{9699EDBD-D69F-4D4C-93A2-7DE709D76F46}"/>
              </a:ext>
            </a:extLst>
          </p:cNvPr>
          <p:cNvSpPr/>
          <p:nvPr/>
        </p:nvSpPr>
        <p:spPr>
          <a:xfrm>
            <a:off x="365760" y="3931669"/>
            <a:ext cx="11608904" cy="1968296"/>
          </a:xfrm>
          <a:prstGeom prst="rect">
            <a:avLst/>
          </a:prstGeom>
        </p:spPr>
        <p:txBody>
          <a:bodyPr wrap="square">
            <a:spAutoFit/>
          </a:bodyPr>
          <a:lstStyle/>
          <a:p>
            <a:pPr>
              <a:lnSpc>
                <a:spcPct val="107000"/>
              </a:lnSpc>
              <a:spcAft>
                <a:spcPts val="800"/>
              </a:spcAft>
            </a:pPr>
            <a:r>
              <a:rPr lang="en-IN" dirty="0" err="1">
                <a:solidFill>
                  <a:srgbClr val="494E52"/>
                </a:solidFill>
                <a:latin typeface="Mangal" panose="02040503050203030202" pitchFamily="18" charset="0"/>
                <a:ea typeface="Calibri" panose="020F0502020204030204" pitchFamily="34" charset="0"/>
                <a:cs typeface="Mangal" panose="02040503050203030202" pitchFamily="18" charset="0"/>
              </a:rPr>
              <a:t>XGBoost</a:t>
            </a:r>
            <a:r>
              <a:rPr lang="en-IN" dirty="0">
                <a:solidFill>
                  <a:srgbClr val="494E52"/>
                </a:solidFill>
                <a:latin typeface="Mangal" panose="02040503050203030202" pitchFamily="18" charset="0"/>
                <a:ea typeface="Calibri" panose="020F0502020204030204" pitchFamily="34" charset="0"/>
                <a:cs typeface="Mangal" panose="02040503050203030202" pitchFamily="18" charset="0"/>
              </a:rPr>
              <a:t> stands for Extreme Gradient Boosting, is a scalable, distributed gradient-boosted decision tree (GBDT) machine learning library. It provides parallel tree boosting and is the leading machine learning library for regression, classification, and ranking problems.</a:t>
            </a:r>
            <a:r>
              <a:rPr lang="en-IN" spc="10" dirty="0">
                <a:solidFill>
                  <a:srgbClr val="273239"/>
                </a:solidFill>
                <a:latin typeface="Mangal" panose="02040503050203030202" pitchFamily="18" charset="0"/>
                <a:ea typeface="Calibri" panose="020F0502020204030204" pitchFamily="34" charset="0"/>
                <a:cs typeface="Mangal" panose="02040503050203030202" pitchFamily="18" charset="0"/>
              </a:rPr>
              <a:t> </a:t>
            </a:r>
            <a:endParaRPr lang="en-IN" sz="12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pc="10" dirty="0" err="1">
                <a:solidFill>
                  <a:srgbClr val="273239"/>
                </a:solidFill>
                <a:latin typeface="Mangal" panose="02040503050203030202" pitchFamily="18" charset="0"/>
                <a:ea typeface="Calibri" panose="020F0502020204030204" pitchFamily="34" charset="0"/>
                <a:cs typeface="Mangal" panose="02040503050203030202" pitchFamily="18" charset="0"/>
              </a:rPr>
              <a:t>XGBoost</a:t>
            </a:r>
            <a:r>
              <a:rPr lang="en-IN" spc="10" dirty="0">
                <a:solidFill>
                  <a:srgbClr val="273239"/>
                </a:solidFill>
                <a:latin typeface="Mangal" panose="02040503050203030202" pitchFamily="18" charset="0"/>
                <a:ea typeface="Calibri" panose="020F0502020204030204" pitchFamily="34" charset="0"/>
                <a:cs typeface="Mangal" panose="02040503050203030202" pitchFamily="18" charset="0"/>
              </a:rPr>
              <a:t> is a powerful approach for building supervised regression models. The validity of this statement can be inferred by knowing about its (</a:t>
            </a:r>
            <a:r>
              <a:rPr lang="en-IN" spc="10" dirty="0" err="1">
                <a:solidFill>
                  <a:srgbClr val="273239"/>
                </a:solidFill>
                <a:latin typeface="Mangal" panose="02040503050203030202" pitchFamily="18" charset="0"/>
                <a:ea typeface="Calibri" panose="020F0502020204030204" pitchFamily="34" charset="0"/>
                <a:cs typeface="Mangal" panose="02040503050203030202" pitchFamily="18" charset="0"/>
              </a:rPr>
              <a:t>XGBoost</a:t>
            </a:r>
            <a:r>
              <a:rPr lang="en-IN" spc="10" dirty="0">
                <a:solidFill>
                  <a:srgbClr val="273239"/>
                </a:solidFill>
                <a:latin typeface="Mangal" panose="02040503050203030202" pitchFamily="18" charset="0"/>
                <a:ea typeface="Calibri" panose="020F0502020204030204" pitchFamily="34" charset="0"/>
                <a:cs typeface="Mangal" panose="02040503050203030202" pitchFamily="18" charset="0"/>
              </a:rPr>
              <a:t>) objective function and base learners. The objective function contains loss function and a regularization term.</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00621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DDDC3-47E3-4A8E-8AB4-FE0A3B15DBA5}"/>
              </a:ext>
            </a:extLst>
          </p:cNvPr>
          <p:cNvSpPr/>
          <p:nvPr/>
        </p:nvSpPr>
        <p:spPr>
          <a:xfrm>
            <a:off x="246490" y="341907"/>
            <a:ext cx="11847444" cy="1865704"/>
          </a:xfrm>
          <a:prstGeom prst="rect">
            <a:avLst/>
          </a:prstGeom>
        </p:spPr>
        <p:txBody>
          <a:bodyPr wrap="square">
            <a:spAutoFit/>
          </a:bodyPr>
          <a:lstStyle/>
          <a:p>
            <a:pPr>
              <a:lnSpc>
                <a:spcPct val="107000"/>
              </a:lnSpc>
              <a:spcAft>
                <a:spcPts val="800"/>
              </a:spcAft>
            </a:pPr>
            <a:r>
              <a:rPr lang="en-IN" dirty="0">
                <a:latin typeface="Mangal" panose="02040503050203030202" pitchFamily="18" charset="0"/>
                <a:ea typeface="Calibri" panose="020F0502020204030204" pitchFamily="34" charset="0"/>
                <a:cs typeface="Mangal" panose="02040503050203030202" pitchFamily="18" charset="0"/>
              </a:rPr>
              <a:t>In this paper, we built </a:t>
            </a:r>
            <a:r>
              <a:rPr lang="en-IN" dirty="0" err="1">
                <a:latin typeface="Mangal" panose="02040503050203030202" pitchFamily="18" charset="0"/>
                <a:ea typeface="Calibri" panose="020F0502020204030204" pitchFamily="34" charset="0"/>
                <a:cs typeface="Mangal" panose="02040503050203030202" pitchFamily="18" charset="0"/>
              </a:rPr>
              <a:t>serveral</a:t>
            </a:r>
            <a:r>
              <a:rPr lang="en-IN" dirty="0">
                <a:latin typeface="Mangal" panose="02040503050203030202" pitchFamily="18" charset="0"/>
                <a:ea typeface="Calibri" panose="020F0502020204030204" pitchFamily="34" charset="0"/>
                <a:cs typeface="Mangal" panose="02040503050203030202" pitchFamily="18" charset="0"/>
              </a:rPr>
              <a:t> regression models to predict the price of used car given some of the car features. We </a:t>
            </a:r>
            <a:r>
              <a:rPr lang="en-IN" dirty="0" err="1">
                <a:latin typeface="Mangal" panose="02040503050203030202" pitchFamily="18" charset="0"/>
                <a:ea typeface="Calibri" panose="020F0502020204030204" pitchFamily="34" charset="0"/>
                <a:cs typeface="Mangal" panose="02040503050203030202" pitchFamily="18" charset="0"/>
              </a:rPr>
              <a:t>eveluated</a:t>
            </a:r>
            <a:r>
              <a:rPr lang="en-IN" dirty="0">
                <a:latin typeface="Mangal" panose="02040503050203030202" pitchFamily="18" charset="0"/>
                <a:ea typeface="Calibri" panose="020F0502020204030204" pitchFamily="34" charset="0"/>
                <a:cs typeface="Mangal" panose="02040503050203030202" pitchFamily="18" charset="0"/>
              </a:rPr>
              <a:t> and compared each model to determine the one with highest performance. We also looked at how some models rank the features according to their importance. In this paper, we followed the data science process starting with getting the data, then cleaning and </a:t>
            </a:r>
            <a:r>
              <a:rPr lang="en-IN" dirty="0" err="1">
                <a:latin typeface="Mangal" panose="02040503050203030202" pitchFamily="18" charset="0"/>
                <a:ea typeface="Calibri" panose="020F0502020204030204" pitchFamily="34" charset="0"/>
                <a:cs typeface="Mangal" panose="02040503050203030202" pitchFamily="18" charset="0"/>
              </a:rPr>
              <a:t>preprocessing</a:t>
            </a:r>
            <a:r>
              <a:rPr lang="en-IN" dirty="0">
                <a:latin typeface="Mangal" panose="02040503050203030202" pitchFamily="18" charset="0"/>
                <a:ea typeface="Calibri" panose="020F0502020204030204" pitchFamily="34" charset="0"/>
                <a:cs typeface="Mangal" panose="02040503050203030202" pitchFamily="18" charset="0"/>
              </a:rPr>
              <a:t> the data, followed by exploring the data and building models, then evaluating the results and communicating them with visualizations.</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123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4BA583-4E29-469B-8F1F-DBB93A50A17C}"/>
              </a:ext>
            </a:extLst>
          </p:cNvPr>
          <p:cNvSpPr/>
          <p:nvPr/>
        </p:nvSpPr>
        <p:spPr>
          <a:xfrm>
            <a:off x="-79512" y="174930"/>
            <a:ext cx="12141642" cy="5055487"/>
          </a:xfrm>
          <a:prstGeom prst="rect">
            <a:avLst/>
          </a:prstGeom>
        </p:spPr>
        <p:txBody>
          <a:bodyPr wrap="square">
            <a:spAutoFit/>
          </a:bodyPr>
          <a:lstStyle/>
          <a:p>
            <a:pPr>
              <a:lnSpc>
                <a:spcPct val="107000"/>
              </a:lnSpc>
              <a:spcAft>
                <a:spcPts val="800"/>
              </a:spcAft>
            </a:pPr>
            <a:r>
              <a:rPr lang="en-IN" sz="2000" b="1" dirty="0">
                <a:solidFill>
                  <a:srgbClr val="444444"/>
                </a:solidFill>
                <a:latin typeface="Calibri" panose="020F0502020204030204" pitchFamily="34" charset="0"/>
                <a:ea typeface="Calibri" panose="020F0502020204030204" pitchFamily="34" charset="0"/>
                <a:cs typeface="Calibri" panose="020F0502020204030204" pitchFamily="34" charset="0"/>
              </a:rPr>
              <a:t>Problem Statement-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444444"/>
                </a:solidFill>
                <a:latin typeface="Mangal" panose="02040503050203030202" pitchFamily="18" charset="0"/>
                <a:ea typeface="Calibri" panose="020F0502020204030204" pitchFamily="34" charset="0"/>
                <a:cs typeface="Mangal" panose="02040503050203030202" pitchFamily="18" charset="0"/>
              </a:rPr>
              <a:t>Car price prediction is anyhow interesting and popular problem. Accurate car price prediction involves expert knowledge, because price usually depends on many unique features and factors.</a:t>
            </a:r>
            <a:r>
              <a:rPr lang="en-IN" spc="-5" dirty="0">
                <a:solidFill>
                  <a:srgbClr val="292929"/>
                </a:solidFill>
                <a:latin typeface="Mangal" panose="02040503050203030202" pitchFamily="18" charset="0"/>
                <a:ea typeface="Calibri" panose="020F0502020204030204" pitchFamily="34" charset="0"/>
                <a:cs typeface="Mangal" panose="02040503050203030202" pitchFamily="18" charset="0"/>
              </a:rPr>
              <a:t> The main aim of this project is to predict the price of used cars using the various Machine Learning (ML) models. This can enable the customers to make decisions based on different inputs or factors </a:t>
            </a:r>
            <a:r>
              <a:rPr lang="en-IN" dirty="0">
                <a:solidFill>
                  <a:srgbClr val="444444"/>
                </a:solidFill>
                <a:latin typeface="Mangal" panose="02040503050203030202" pitchFamily="18" charset="0"/>
                <a:ea typeface="Calibri" panose="020F0502020204030204" pitchFamily="34" charset="0"/>
                <a:cs typeface="Mangal" panose="02040503050203030202" pitchFamily="18" charset="0"/>
              </a:rPr>
              <a:t> Generally, most important ones are brand name and model, years, KMs driven and mileage. The fuel type used in the car as well as fuel consumption per mile highly affected price of a car due to often changes in the price of a fuel.</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Mangal" panose="02040503050203030202" pitchFamily="18" charset="0"/>
                <a:ea typeface="Calibri" panose="020F0502020204030204" pitchFamily="34" charset="0"/>
                <a:cs typeface="Mangal" panose="02040503050203030202" pitchFamily="18" charset="0"/>
              </a:rPr>
              <a:t>The project Car Price Prediction deals with providing the solution to these problems. Through this project, we will get to know which of the factors are significant and tell us how they affect the car’s worth in the market.</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Mangal" panose="02040503050203030202" pitchFamily="18" charset="0"/>
                <a:ea typeface="Calibri" panose="020F0502020204030204" pitchFamily="34" charset="0"/>
                <a:cs typeface="Mangal" panose="02040503050203030202" pitchFamily="18" charset="0"/>
              </a:rPr>
              <a:t>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sz="2000" b="1" dirty="0">
                <a:latin typeface="Calibri" panose="020F0502020204030204" pitchFamily="34" charset="0"/>
                <a:ea typeface="Calibri" panose="020F0502020204030204" pitchFamily="34" charset="0"/>
                <a:cs typeface="Mangal" panose="02040503050203030202" pitchFamily="18" charset="0"/>
              </a:rPr>
              <a:t>Motivation for the Problem Undertaken</a:t>
            </a:r>
            <a:endParaRPr lang="en-IN" sz="1400" dirty="0">
              <a:latin typeface="Calibri" panose="020F0502020204030204" pitchFamily="34" charset="0"/>
              <a:ea typeface="Calibri" panose="020F0502020204030204" pitchFamily="34" charset="0"/>
              <a:cs typeface="Mangal" panose="02040503050203030202" pitchFamily="18" charset="0"/>
            </a:endParaRPr>
          </a:p>
          <a:p>
            <a:r>
              <a:rPr lang="en-IN" dirty="0">
                <a:latin typeface="Mangal" panose="02040503050203030202" pitchFamily="18" charset="0"/>
                <a:ea typeface="Calibri" panose="020F0502020204030204" pitchFamily="34" charset="0"/>
              </a:rPr>
              <a:t>With the </a:t>
            </a:r>
            <a:r>
              <a:rPr lang="en-IN" dirty="0" err="1">
                <a:latin typeface="Mangal" panose="02040503050203030202" pitchFamily="18" charset="0"/>
                <a:ea typeface="Calibri" panose="020F0502020204030204" pitchFamily="34" charset="0"/>
              </a:rPr>
              <a:t>covid</a:t>
            </a:r>
            <a:r>
              <a:rPr lang="en-IN" dirty="0">
                <a:latin typeface="Mangal" panose="02040503050203030202" pitchFamily="18" charset="0"/>
                <a:ea typeface="Calibri" panose="020F0502020204030204" pitchFamily="34" charset="0"/>
              </a:rPr>
              <a:t> 19 impact in the market, we have seen lot of changes in the car market. Now some cars are in demand hence making them costly and some are not in demand hence cheaper. One of our clients works with small traders, who sell used cars. </a:t>
            </a:r>
            <a:endParaRPr lang="en-IN" dirty="0"/>
          </a:p>
        </p:txBody>
      </p:sp>
      <p:sp>
        <p:nvSpPr>
          <p:cNvPr id="3" name="Rectangle 2">
            <a:extLst>
              <a:ext uri="{FF2B5EF4-FFF2-40B4-BE49-F238E27FC236}">
                <a16:creationId xmlns:a16="http://schemas.microsoft.com/office/drawing/2014/main" id="{6742E7B0-9773-4F48-B5BC-F894662E0ECD}"/>
              </a:ext>
            </a:extLst>
          </p:cNvPr>
          <p:cNvSpPr/>
          <p:nvPr/>
        </p:nvSpPr>
        <p:spPr>
          <a:xfrm>
            <a:off x="-79512" y="5230417"/>
            <a:ext cx="11741426" cy="923330"/>
          </a:xfrm>
          <a:prstGeom prst="rect">
            <a:avLst/>
          </a:prstGeom>
        </p:spPr>
        <p:txBody>
          <a:bodyPr wrap="square">
            <a:spAutoFit/>
          </a:bodyPr>
          <a:lstStyle/>
          <a:p>
            <a:r>
              <a:rPr lang="en-IN" dirty="0">
                <a:latin typeface="Mangal" panose="02040503050203030202" pitchFamily="18" charset="0"/>
                <a:ea typeface="Calibri" panose="020F0502020204030204" pitchFamily="34" charset="0"/>
              </a:rPr>
              <a:t>With the change in market due to </a:t>
            </a:r>
            <a:r>
              <a:rPr lang="en-IN" dirty="0" err="1">
                <a:latin typeface="Mangal" panose="02040503050203030202" pitchFamily="18" charset="0"/>
                <a:ea typeface="Calibri" panose="020F0502020204030204" pitchFamily="34" charset="0"/>
              </a:rPr>
              <a:t>covid</a:t>
            </a:r>
            <a:r>
              <a:rPr lang="en-IN" dirty="0">
                <a:latin typeface="Mangal" panose="02040503050203030202" pitchFamily="18" charset="0"/>
                <a:ea typeface="Calibri" panose="020F0502020204030204" pitchFamily="34" charset="0"/>
              </a:rPr>
              <a:t>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174176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6156B7-9BF8-43A7-9FCE-C299BBFD3C72}"/>
              </a:ext>
            </a:extLst>
          </p:cNvPr>
          <p:cNvSpPr/>
          <p:nvPr/>
        </p:nvSpPr>
        <p:spPr>
          <a:xfrm>
            <a:off x="1" y="425116"/>
            <a:ext cx="12039600" cy="6395853"/>
          </a:xfrm>
          <a:prstGeom prst="rect">
            <a:avLst/>
          </a:prstGeom>
        </p:spPr>
        <p:txBody>
          <a:bodyPr wrap="square">
            <a:spAutoFit/>
          </a:bodyPr>
          <a:lstStyle/>
          <a:p>
            <a:pPr algn="ctr">
              <a:lnSpc>
                <a:spcPct val="107000"/>
              </a:lnSpc>
              <a:spcAft>
                <a:spcPts val="800"/>
              </a:spcAft>
            </a:pPr>
            <a:r>
              <a:rPr lang="en-IN" b="1" dirty="0">
                <a:ea typeface="Calibri" panose="020F0502020204030204" pitchFamily="34" charset="0"/>
                <a:cs typeface="Mangal" panose="02040503050203030202" pitchFamily="18" charset="0"/>
              </a:rPr>
              <a:t>Analytical Problem Framing</a:t>
            </a:r>
            <a:endParaRPr lang="en-IN" dirty="0">
              <a:ea typeface="Calibri" panose="020F0502020204030204" pitchFamily="34" charset="0"/>
              <a:cs typeface="Mangal" panose="02040503050203030202" pitchFamily="18" charset="0"/>
            </a:endParaRPr>
          </a:p>
          <a:p>
            <a:pPr>
              <a:lnSpc>
                <a:spcPct val="107000"/>
              </a:lnSpc>
              <a:spcAft>
                <a:spcPts val="800"/>
              </a:spcAft>
            </a:pPr>
            <a:r>
              <a:rPr lang="en-IN" dirty="0">
                <a:ea typeface="Calibri" panose="020F0502020204030204" pitchFamily="34" charset="0"/>
                <a:cs typeface="Mangal" panose="02040503050203030202" pitchFamily="18" charset="0"/>
              </a:rPr>
              <a:t> </a:t>
            </a:r>
          </a:p>
          <a:p>
            <a:pPr>
              <a:lnSpc>
                <a:spcPct val="106000"/>
              </a:lnSpc>
              <a:spcAft>
                <a:spcPts val="800"/>
              </a:spcAft>
            </a:pPr>
            <a:r>
              <a:rPr lang="en-IN" dirty="0">
                <a:ea typeface="Calibri" panose="020F0502020204030204" pitchFamily="34" charset="0"/>
                <a:cs typeface="Calibri" panose="020F0502020204030204" pitchFamily="34" charset="0"/>
              </a:rPr>
              <a:t>Mathematical/ Analytical </a:t>
            </a:r>
            <a:r>
              <a:rPr lang="en-IN" dirty="0" err="1">
                <a:ea typeface="Calibri" panose="020F0502020204030204" pitchFamily="34" charset="0"/>
                <a:cs typeface="Calibri" panose="020F0502020204030204" pitchFamily="34" charset="0"/>
              </a:rPr>
              <a:t>Modeling</a:t>
            </a:r>
            <a:r>
              <a:rPr lang="en-IN" dirty="0">
                <a:ea typeface="Calibri" panose="020F0502020204030204" pitchFamily="34" charset="0"/>
                <a:cs typeface="Calibri" panose="020F0502020204030204" pitchFamily="34" charset="0"/>
              </a:rPr>
              <a:t> of the Problem</a:t>
            </a:r>
            <a:endParaRPr lang="en-IN" dirty="0">
              <a:ea typeface="Calibri" panose="020F0502020204030204" pitchFamily="34" charset="0"/>
              <a:cs typeface="Mangal" panose="02040503050203030202" pitchFamily="18" charset="0"/>
            </a:endParaRPr>
          </a:p>
          <a:p>
            <a:pPr>
              <a:lnSpc>
                <a:spcPct val="107000"/>
              </a:lnSpc>
              <a:spcAft>
                <a:spcPts val="800"/>
              </a:spcAft>
            </a:pPr>
            <a:r>
              <a:rPr lang="en-IN" dirty="0">
                <a:ea typeface="Calibri" panose="020F0502020204030204" pitchFamily="34" charset="0"/>
                <a:cs typeface="Mangal" panose="02040503050203030202" pitchFamily="18" charset="0"/>
              </a:rPr>
              <a:t> </a:t>
            </a:r>
          </a:p>
          <a:p>
            <a:pPr>
              <a:spcAft>
                <a:spcPts val="1200"/>
              </a:spcAft>
            </a:pPr>
            <a:r>
              <a:rPr lang="en-IN" dirty="0">
                <a:ea typeface="Times New Roman" panose="02020603050405020304" pitchFamily="18" charset="0"/>
              </a:rPr>
              <a:t>1) The size of table is 5104*7 i.e. no. of rows are 5100 and no. of columns are 7(including target).</a:t>
            </a:r>
          </a:p>
          <a:p>
            <a:pPr>
              <a:spcAft>
                <a:spcPts val="1200"/>
              </a:spcAft>
            </a:pPr>
            <a:r>
              <a:rPr lang="en-IN" dirty="0">
                <a:ea typeface="Times New Roman" panose="02020603050405020304" pitchFamily="18" charset="0"/>
              </a:rPr>
              <a:t>2) Out of 7 columns 2 columns are continuous in nature and rest 5 are object type.</a:t>
            </a:r>
          </a:p>
          <a:p>
            <a:pPr>
              <a:spcAft>
                <a:spcPts val="1200"/>
              </a:spcAft>
            </a:pPr>
            <a:r>
              <a:rPr lang="en-IN" dirty="0">
                <a:ea typeface="Times New Roman" panose="02020603050405020304" pitchFamily="18" charset="0"/>
              </a:rPr>
              <a:t>3) Null values are not present in the data set as we can see in </a:t>
            </a:r>
            <a:r>
              <a:rPr lang="en-IN" dirty="0" err="1">
                <a:ea typeface="Times New Roman" panose="02020603050405020304" pitchFamily="18" charset="0"/>
              </a:rPr>
              <a:t>ths</a:t>
            </a:r>
            <a:r>
              <a:rPr lang="en-IN" dirty="0">
                <a:ea typeface="Times New Roman" panose="02020603050405020304" pitchFamily="18" charset="0"/>
              </a:rPr>
              <a:t> seaborn heatmap, so there is no need to adopt imputation </a:t>
            </a:r>
            <a:r>
              <a:rPr lang="en-IN" dirty="0" err="1">
                <a:latin typeface="Mangal" panose="02040503050203030202" pitchFamily="18" charset="0"/>
                <a:ea typeface="Times New Roman" panose="02020603050405020304" pitchFamily="18" charset="0"/>
                <a:cs typeface="Mangal" panose="02040503050203030202" pitchFamily="18" charset="0"/>
              </a:rPr>
              <a:t>techniuqe</a:t>
            </a:r>
            <a:r>
              <a:rPr lang="en-IN" dirty="0">
                <a:ea typeface="Times New Roman" panose="02020603050405020304" pitchFamily="18" charset="0"/>
              </a:rPr>
              <a:t>.</a:t>
            </a:r>
          </a:p>
          <a:p>
            <a:pPr>
              <a:spcAft>
                <a:spcPts val="600"/>
              </a:spcAft>
            </a:pPr>
            <a:r>
              <a:rPr lang="en-IN" dirty="0">
                <a:ea typeface="Times New Roman" panose="02020603050405020304" pitchFamily="18" charset="0"/>
              </a:rPr>
              <a:t>4) In case of object data type, we will apply the encoding technique to convert the values in the numeric format.</a:t>
            </a:r>
          </a:p>
          <a:p>
            <a:pPr>
              <a:lnSpc>
                <a:spcPct val="107000"/>
              </a:lnSpc>
              <a:spcAft>
                <a:spcPts val="1200"/>
              </a:spcAft>
            </a:pPr>
            <a:r>
              <a:rPr lang="en-IN" dirty="0">
                <a:ea typeface="Times New Roman" panose="02020603050405020304" pitchFamily="18" charset="0"/>
                <a:cs typeface="Mangal" panose="02040503050203030202" pitchFamily="18" charset="0"/>
              </a:rPr>
              <a:t>In order to scrape the data we got some garbage data as well like:</a:t>
            </a:r>
            <a:endParaRPr lang="en-IN" dirty="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a typeface="Times New Roman" panose="02020603050405020304" pitchFamily="18" charset="0"/>
                <a:cs typeface="Mangal" panose="02040503050203030202" pitchFamily="18" charset="0"/>
              </a:rPr>
              <a:t>car name column had many </a:t>
            </a:r>
            <a:r>
              <a:rPr lang="en-IN" dirty="0" err="1">
                <a:ea typeface="Times New Roman" panose="02020603050405020304" pitchFamily="18" charset="0"/>
                <a:cs typeface="Mangal" panose="02040503050203030202" pitchFamily="18" charset="0"/>
              </a:rPr>
              <a:t>unusefull</a:t>
            </a:r>
            <a:r>
              <a:rPr lang="en-IN" dirty="0">
                <a:ea typeface="Times New Roman" panose="02020603050405020304" pitchFamily="18" charset="0"/>
                <a:cs typeface="Mangal" panose="02040503050203030202" pitchFamily="18" charset="0"/>
              </a:rPr>
              <a:t> information.</a:t>
            </a:r>
            <a:endParaRPr lang="en-IN" dirty="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a typeface="Times New Roman" panose="02020603050405020304" pitchFamily="18" charset="0"/>
                <a:cs typeface="Mangal" panose="02040503050203030202" pitchFamily="18" charset="0"/>
              </a:rPr>
              <a:t>year of </a:t>
            </a:r>
            <a:r>
              <a:rPr lang="en-IN" dirty="0" err="1">
                <a:ea typeface="Times New Roman" panose="02020603050405020304" pitchFamily="18" charset="0"/>
                <a:cs typeface="Mangal" panose="02040503050203030202" pitchFamily="18" charset="0"/>
              </a:rPr>
              <a:t>purches</a:t>
            </a:r>
            <a:r>
              <a:rPr lang="en-IN" dirty="0">
                <a:ea typeface="Times New Roman" panose="02020603050405020304" pitchFamily="18" charset="0"/>
                <a:cs typeface="Mangal" panose="02040503050203030202" pitchFamily="18" charset="0"/>
              </a:rPr>
              <a:t> and </a:t>
            </a:r>
            <a:r>
              <a:rPr lang="en-IN" dirty="0" err="1">
                <a:ea typeface="Times New Roman" panose="02020603050405020304" pitchFamily="18" charset="0"/>
                <a:cs typeface="Mangal" panose="02040503050203030202" pitchFamily="18" charset="0"/>
              </a:rPr>
              <a:t>Kilometers_Driven</a:t>
            </a:r>
            <a:r>
              <a:rPr lang="en-IN" dirty="0">
                <a:ea typeface="Times New Roman" panose="02020603050405020304" pitchFamily="18" charset="0"/>
                <a:cs typeface="Mangal" panose="02040503050203030202" pitchFamily="18" charset="0"/>
              </a:rPr>
              <a:t> columns had present in the form </a:t>
            </a:r>
            <a:r>
              <a:rPr lang="en-IN" dirty="0" err="1">
                <a:ea typeface="Times New Roman" panose="02020603050405020304" pitchFamily="18" charset="0"/>
                <a:cs typeface="Mangal" panose="02040503050203030202" pitchFamily="18" charset="0"/>
              </a:rPr>
              <a:t>fo</a:t>
            </a:r>
            <a:r>
              <a:rPr lang="en-IN" dirty="0">
                <a:ea typeface="Times New Roman" panose="02020603050405020304" pitchFamily="18" charset="0"/>
                <a:cs typeface="Mangal" panose="02040503050203030202" pitchFamily="18" charset="0"/>
              </a:rPr>
              <a:t> object datatype.</a:t>
            </a:r>
            <a:endParaRPr lang="en-IN" dirty="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a typeface="Times New Roman" panose="02020603050405020304" pitchFamily="18" charset="0"/>
                <a:cs typeface="Mangal" panose="02040503050203030202" pitchFamily="18" charset="0"/>
              </a:rPr>
              <a:t>In every row of price column and </a:t>
            </a:r>
            <a:r>
              <a:rPr lang="en-IN" dirty="0" err="1">
                <a:ea typeface="Times New Roman" panose="02020603050405020304" pitchFamily="18" charset="0"/>
                <a:cs typeface="Mangal" panose="02040503050203030202" pitchFamily="18" charset="0"/>
              </a:rPr>
              <a:t>Kilometers_Driven</a:t>
            </a:r>
            <a:r>
              <a:rPr lang="en-IN" dirty="0">
                <a:ea typeface="Times New Roman" panose="02020603050405020304" pitchFamily="18" charset="0"/>
                <a:cs typeface="Mangal" panose="02040503050203030202" pitchFamily="18" charset="0"/>
              </a:rPr>
              <a:t> column comma(,) was present.</a:t>
            </a:r>
            <a:endParaRPr lang="en-IN" dirty="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a typeface="Times New Roman" panose="02020603050405020304" pitchFamily="18" charset="0"/>
                <a:cs typeface="Mangal" panose="02040503050203030202" pitchFamily="18" charset="0"/>
              </a:rPr>
              <a:t>we had some empty space in between the columns.</a:t>
            </a:r>
            <a:endParaRPr lang="en-IN" dirty="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dirty="0">
                <a:ea typeface="Times New Roman" panose="02020603050405020304" pitchFamily="18" charset="0"/>
                <a:cs typeface="Mangal" panose="02040503050203030202" pitchFamily="18" charset="0"/>
              </a:rPr>
              <a:t>We </a:t>
            </a:r>
            <a:r>
              <a:rPr lang="en-IN" dirty="0" err="1">
                <a:ea typeface="Times New Roman" panose="02020603050405020304" pitchFamily="18" charset="0"/>
                <a:cs typeface="Mangal" panose="02040503050203030202" pitchFamily="18" charset="0"/>
              </a:rPr>
              <a:t>seperate</a:t>
            </a:r>
            <a:r>
              <a:rPr lang="en-IN" dirty="0">
                <a:ea typeface="Times New Roman" panose="02020603050405020304" pitchFamily="18" charset="0"/>
                <a:cs typeface="Mangal" panose="02040503050203030202" pitchFamily="18" charset="0"/>
              </a:rPr>
              <a:t> the car's company names and created one new column name called company.</a:t>
            </a:r>
            <a:endParaRPr lang="en-IN" dirty="0">
              <a:ea typeface="Calibri" panose="020F0502020204030204" pitchFamily="34" charset="0"/>
              <a:cs typeface="Mangal" panose="02040503050203030202" pitchFamily="18" charset="0"/>
            </a:endParaRPr>
          </a:p>
          <a:p>
            <a:pPr>
              <a:lnSpc>
                <a:spcPct val="107000"/>
              </a:lnSpc>
              <a:spcAft>
                <a:spcPts val="600"/>
              </a:spcAft>
            </a:pPr>
            <a:r>
              <a:rPr lang="en-IN" dirty="0">
                <a:ea typeface="Times New Roman" panose="02020603050405020304" pitchFamily="18" charset="0"/>
                <a:cs typeface="Mangal" panose="02040503050203030202" pitchFamily="18" charset="0"/>
              </a:rPr>
              <a:t>All the above garbage data we removed from the dataset with the help of pandas functions.</a:t>
            </a:r>
            <a:endParaRPr lang="en-IN"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4472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A101A9-456B-470D-B762-920EE57B8926}"/>
              </a:ext>
            </a:extLst>
          </p:cNvPr>
          <p:cNvSpPr/>
          <p:nvPr/>
        </p:nvSpPr>
        <p:spPr>
          <a:xfrm>
            <a:off x="0" y="198783"/>
            <a:ext cx="12085982" cy="1631216"/>
          </a:xfrm>
          <a:prstGeom prst="rect">
            <a:avLst/>
          </a:prstGeom>
        </p:spPr>
        <p:txBody>
          <a:bodyPr wrap="square">
            <a:spAutoFit/>
          </a:bodyPr>
          <a:lstStyle/>
          <a:p>
            <a:pPr marL="342900" lvl="0" indent="-342900">
              <a:spcAft>
                <a:spcPts val="120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rPr>
              <a:t>In our dataset only 3 columns are showing some outliers that is price, year of </a:t>
            </a:r>
            <a:r>
              <a:rPr lang="en-IN" dirty="0" err="1">
                <a:solidFill>
                  <a:srgbClr val="000000"/>
                </a:solidFill>
                <a:latin typeface="Mangal" panose="02040503050203030202" pitchFamily="18" charset="0"/>
                <a:ea typeface="Times New Roman" panose="02020603050405020304" pitchFamily="18" charset="0"/>
              </a:rPr>
              <a:t>purches</a:t>
            </a:r>
            <a:r>
              <a:rPr lang="en-IN" dirty="0">
                <a:solidFill>
                  <a:srgbClr val="000000"/>
                </a:solidFill>
                <a:latin typeface="Mangal" panose="02040503050203030202" pitchFamily="18" charset="0"/>
                <a:ea typeface="Times New Roman" panose="02020603050405020304" pitchFamily="18" charset="0"/>
              </a:rPr>
              <a:t> and </a:t>
            </a:r>
            <a:r>
              <a:rPr lang="en-IN" dirty="0" err="1">
                <a:solidFill>
                  <a:srgbClr val="000000"/>
                </a:solidFill>
                <a:latin typeface="Mangal" panose="02040503050203030202" pitchFamily="18" charset="0"/>
                <a:ea typeface="Times New Roman" panose="02020603050405020304" pitchFamily="18" charset="0"/>
              </a:rPr>
              <a:t>kilometers</a:t>
            </a:r>
            <a:r>
              <a:rPr lang="en-IN" dirty="0">
                <a:solidFill>
                  <a:srgbClr val="000000"/>
                </a:solidFill>
                <a:latin typeface="Mangal" panose="02040503050203030202" pitchFamily="18" charset="0"/>
                <a:ea typeface="Times New Roman" panose="02020603050405020304" pitchFamily="18" charset="0"/>
              </a:rPr>
              <a:t> driven. Because the mean is 44586 and standard </a:t>
            </a:r>
            <a:r>
              <a:rPr lang="en-IN" dirty="0" err="1">
                <a:solidFill>
                  <a:srgbClr val="000000"/>
                </a:solidFill>
                <a:latin typeface="Mangal" panose="02040503050203030202" pitchFamily="18" charset="0"/>
                <a:ea typeface="Times New Roman" panose="02020603050405020304" pitchFamily="18" charset="0"/>
              </a:rPr>
              <a:t>daviation</a:t>
            </a:r>
            <a:r>
              <a:rPr lang="en-IN" dirty="0">
                <a:solidFill>
                  <a:srgbClr val="000000"/>
                </a:solidFill>
                <a:latin typeface="Mangal" panose="02040503050203030202" pitchFamily="18" charset="0"/>
                <a:ea typeface="Times New Roman" panose="02020603050405020304" pitchFamily="18" charset="0"/>
              </a:rPr>
              <a:t> is 31501 and maximum max values is 400055 which is very higher and reason of outliers.</a:t>
            </a:r>
            <a:endParaRPr lang="en-IN" sz="1600" dirty="0">
              <a:latin typeface="Times New Roman" panose="02020603050405020304" pitchFamily="18" charset="0"/>
              <a:ea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rPr>
              <a:t>High Skewness is present in the </a:t>
            </a:r>
            <a:r>
              <a:rPr lang="en-IN" dirty="0" err="1">
                <a:solidFill>
                  <a:srgbClr val="000000"/>
                </a:solidFill>
                <a:latin typeface="Mangal" panose="02040503050203030202" pitchFamily="18" charset="0"/>
                <a:ea typeface="Times New Roman" panose="02020603050405020304" pitchFamily="18" charset="0"/>
              </a:rPr>
              <a:t>kilometers</a:t>
            </a:r>
            <a:r>
              <a:rPr lang="en-IN" dirty="0">
                <a:solidFill>
                  <a:srgbClr val="000000"/>
                </a:solidFill>
                <a:latin typeface="Mangal" panose="02040503050203030202" pitchFamily="18" charset="0"/>
                <a:ea typeface="Times New Roman" panose="02020603050405020304" pitchFamily="18" charset="0"/>
              </a:rPr>
              <a:t> driven column(2.21), shown that data </a:t>
            </a:r>
            <a:r>
              <a:rPr lang="en-IN" dirty="0" err="1">
                <a:solidFill>
                  <a:srgbClr val="000000"/>
                </a:solidFill>
                <a:latin typeface="Mangal" panose="02040503050203030202" pitchFamily="18" charset="0"/>
                <a:ea typeface="Times New Roman" panose="02020603050405020304" pitchFamily="18" charset="0"/>
              </a:rPr>
              <a:t>data</a:t>
            </a:r>
            <a:r>
              <a:rPr lang="en-IN" dirty="0">
                <a:solidFill>
                  <a:srgbClr val="000000"/>
                </a:solidFill>
                <a:latin typeface="Mangal" panose="02040503050203030202" pitchFamily="18" charset="0"/>
                <a:ea typeface="Times New Roman" panose="02020603050405020304" pitchFamily="18" charset="0"/>
              </a:rPr>
              <a:t> are not equally distributed.</a:t>
            </a:r>
            <a:endParaRPr lang="en-IN" sz="16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3E7D5F4D-5C06-47CE-8B7F-87119E45FF9B}"/>
              </a:ext>
            </a:extLst>
          </p:cNvPr>
          <p:cNvSpPr/>
          <p:nvPr/>
        </p:nvSpPr>
        <p:spPr>
          <a:xfrm>
            <a:off x="166977" y="2027583"/>
            <a:ext cx="11815639" cy="1262012"/>
          </a:xfrm>
          <a:prstGeom prst="rect">
            <a:avLst/>
          </a:prstGeom>
        </p:spPr>
        <p:txBody>
          <a:bodyPr wrap="square">
            <a:spAutoFit/>
          </a:bodyPr>
          <a:lstStyle/>
          <a:p>
            <a:pPr>
              <a:lnSpc>
                <a:spcPct val="106000"/>
              </a:lnSpc>
              <a:spcAft>
                <a:spcPts val="800"/>
              </a:spcAft>
            </a:pPr>
            <a:r>
              <a:rPr lang="en-IN" sz="2400" dirty="0">
                <a:latin typeface="Calibri" panose="020F0502020204030204" pitchFamily="34" charset="0"/>
                <a:ea typeface="Calibri" panose="020F0502020204030204" pitchFamily="34" charset="0"/>
                <a:cs typeface="Mangal" panose="02040503050203030202" pitchFamily="18" charset="0"/>
              </a:rPr>
              <a:t>Data Sources and their formats</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dirty="0">
                <a:latin typeface="Mangal" panose="02040503050203030202" pitchFamily="18" charset="0"/>
                <a:ea typeface="Calibri" panose="020F0502020204030204" pitchFamily="34" charset="0"/>
                <a:cs typeface="Mangal" panose="02040503050203030202" pitchFamily="18" charset="0"/>
              </a:rPr>
              <a:t>Initially we </a:t>
            </a:r>
            <a:r>
              <a:rPr lang="en-IN" dirty="0">
                <a:latin typeface="Cambria" panose="02040503050406030204" pitchFamily="18" charset="0"/>
                <a:ea typeface="Calibri" panose="020F0502020204030204" pitchFamily="34" charset="0"/>
                <a:cs typeface="Mangal" panose="02040503050203030202" pitchFamily="18" charset="0"/>
              </a:rPr>
              <a:t>did not data, For getting the data we used web scraping selenium tool.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6000"/>
              </a:lnSpc>
              <a:spcAft>
                <a:spcPts val="800"/>
              </a:spcAft>
            </a:pPr>
            <a:r>
              <a:rPr lang="en-IN" dirty="0">
                <a:latin typeface="Cambria" panose="02040503050406030204" pitchFamily="18" charset="0"/>
                <a:ea typeface="Calibri" panose="020F0502020204030204" pitchFamily="34" charset="0"/>
                <a:cs typeface="Mangal" panose="02040503050203030202" pitchFamily="18" charset="0"/>
              </a:rPr>
              <a:t>Data source- </a:t>
            </a:r>
            <a:r>
              <a:rPr lang="en-IN" u="sng" dirty="0">
                <a:solidFill>
                  <a:srgbClr val="0563C1"/>
                </a:solidFill>
                <a:latin typeface="Calibri Light" panose="020F0302020204030204" pitchFamily="34" charset="0"/>
                <a:ea typeface="Calibri" panose="020F0502020204030204" pitchFamily="34" charset="0"/>
                <a:cs typeface="Mangal" panose="02040503050203030202" pitchFamily="18" charset="0"/>
                <a:hlinkClick r:id="rId2"/>
              </a:rPr>
              <a:t>https://www.cars24.com/</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871D853C-47E9-43CC-A702-B3F64DB0EC32}"/>
              </a:ext>
            </a:extLst>
          </p:cNvPr>
          <p:cNvPicPr/>
          <p:nvPr/>
        </p:nvPicPr>
        <p:blipFill>
          <a:blip r:embed="rId3">
            <a:extLst>
              <a:ext uri="{28A0092B-C50C-407E-A947-70E740481C1C}">
                <a14:useLocalDpi xmlns:a14="http://schemas.microsoft.com/office/drawing/2010/main" val="0"/>
              </a:ext>
            </a:extLst>
          </a:blip>
          <a:stretch>
            <a:fillRect/>
          </a:stretch>
        </p:blipFill>
        <p:spPr>
          <a:xfrm>
            <a:off x="632127" y="3631095"/>
            <a:ext cx="10968825" cy="2690191"/>
          </a:xfrm>
          <a:prstGeom prst="rect">
            <a:avLst/>
          </a:prstGeom>
        </p:spPr>
      </p:pic>
    </p:spTree>
    <p:extLst>
      <p:ext uri="{BB962C8B-B14F-4D97-AF65-F5344CB8AC3E}">
        <p14:creationId xmlns:p14="http://schemas.microsoft.com/office/powerpoint/2010/main" val="235291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FB83B0-6BD3-41E4-B8F5-96FCD27E1B40}"/>
              </a:ext>
            </a:extLst>
          </p:cNvPr>
          <p:cNvPicPr/>
          <p:nvPr/>
        </p:nvPicPr>
        <p:blipFill>
          <a:blip r:embed="rId2">
            <a:extLst>
              <a:ext uri="{28A0092B-C50C-407E-A947-70E740481C1C}">
                <a14:useLocalDpi xmlns:a14="http://schemas.microsoft.com/office/drawing/2010/main" val="0"/>
              </a:ext>
            </a:extLst>
          </a:blip>
          <a:stretch>
            <a:fillRect/>
          </a:stretch>
        </p:blipFill>
        <p:spPr>
          <a:xfrm>
            <a:off x="151075" y="206734"/>
            <a:ext cx="11759979" cy="2886323"/>
          </a:xfrm>
          <a:prstGeom prst="rect">
            <a:avLst/>
          </a:prstGeom>
        </p:spPr>
      </p:pic>
      <p:sp>
        <p:nvSpPr>
          <p:cNvPr id="5" name="Rectangle 4">
            <a:extLst>
              <a:ext uri="{FF2B5EF4-FFF2-40B4-BE49-F238E27FC236}">
                <a16:creationId xmlns:a16="http://schemas.microsoft.com/office/drawing/2014/main" id="{0D5B8C4A-7448-4FFC-AF24-AA2DD7C3D3B8}"/>
              </a:ext>
            </a:extLst>
          </p:cNvPr>
          <p:cNvSpPr/>
          <p:nvPr/>
        </p:nvSpPr>
        <p:spPr>
          <a:xfrm>
            <a:off x="151075" y="3429000"/>
            <a:ext cx="11537341" cy="3462807"/>
          </a:xfrm>
          <a:prstGeom prst="rect">
            <a:avLst/>
          </a:prstGeom>
        </p:spPr>
        <p:txBody>
          <a:bodyPr wrap="square">
            <a:spAutoFit/>
          </a:bodyPr>
          <a:lstStyle/>
          <a:p>
            <a:pPr>
              <a:lnSpc>
                <a:spcPct val="107000"/>
              </a:lnSpc>
              <a:spcAft>
                <a:spcPts val="800"/>
              </a:spcAft>
            </a:pPr>
            <a:r>
              <a:rPr lang="en-IN" b="1" dirty="0">
                <a:latin typeface="Mangal" panose="02040503050203030202" pitchFamily="18" charset="0"/>
                <a:ea typeface="Calibri" panose="020F0502020204030204" pitchFamily="34" charset="0"/>
                <a:cs typeface="Mangal" panose="02040503050203030202" pitchFamily="18" charset="0"/>
              </a:rPr>
              <a:t>Data Pre-processing Done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b="1" dirty="0">
                <a:latin typeface="Mangal" panose="02040503050203030202" pitchFamily="18" charset="0"/>
                <a:ea typeface="Calibri" panose="020F0502020204030204" pitchFamily="34" charset="0"/>
                <a:cs typeface="Mangal" panose="02040503050203030202" pitchFamily="18" charset="0"/>
              </a:rPr>
              <a:t>Outliers, Skewness, Data scaling, </a:t>
            </a:r>
            <a:r>
              <a:rPr lang="en-IN" b="1" dirty="0">
                <a:latin typeface="Cambria" panose="02040503050406030204" pitchFamily="18" charset="0"/>
                <a:ea typeface="Calibri" panose="020F0502020204030204" pitchFamily="34" charset="0"/>
                <a:cs typeface="Mangal" panose="02040503050203030202" pitchFamily="18" charset="0"/>
              </a:rPr>
              <a:t>Data Cleaning</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Mangal" panose="02040503050203030202" pitchFamily="18" charset="0"/>
                <a:ea typeface="Calibri" panose="020F0502020204030204" pitchFamily="34" charset="0"/>
                <a:cs typeface="Mangal" panose="02040503050203030202" pitchFamily="18" charset="0"/>
              </a:rPr>
              <a:t>We had outliers in some columns and also skewed data was present in our data set. To Clean the data we have performed following steps.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Mangal" panose="02040503050203030202" pitchFamily="18" charset="0"/>
              </a:rPr>
              <a:t>•</a:t>
            </a:r>
            <a:r>
              <a:rPr lang="en-IN" dirty="0">
                <a:latin typeface="Mangal" panose="02040503050203030202" pitchFamily="18" charset="0"/>
                <a:ea typeface="Calibri" panose="020F0502020204030204" pitchFamily="34" charset="0"/>
                <a:cs typeface="Mangal" panose="02040503050203030202" pitchFamily="18" charset="0"/>
              </a:rPr>
              <a:t> For outliers removing we used z score method.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Mangal" panose="02040503050203030202" pitchFamily="18" charset="0"/>
              </a:rPr>
              <a:t>•</a:t>
            </a:r>
            <a:r>
              <a:rPr lang="en-IN" dirty="0">
                <a:latin typeface="Mangal" panose="02040503050203030202" pitchFamily="18" charset="0"/>
                <a:ea typeface="Calibri" panose="020F0502020204030204" pitchFamily="34" charset="0"/>
                <a:cs typeface="Mangal" panose="02040503050203030202" pitchFamily="18" charset="0"/>
              </a:rPr>
              <a:t> For skewness removing we used power transformation. </a:t>
            </a:r>
            <a:endParaRPr lang="en-IN" sz="14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dirty="0">
                <a:latin typeface="Times New Roman" panose="02020603050405020304" pitchFamily="18" charset="0"/>
                <a:ea typeface="Calibri" panose="020F0502020204030204" pitchFamily="34" charset="0"/>
                <a:cs typeface="Mangal" panose="02040503050203030202" pitchFamily="18" charset="0"/>
              </a:rPr>
              <a:t>•</a:t>
            </a:r>
            <a:r>
              <a:rPr lang="en-IN" dirty="0">
                <a:latin typeface="Mangal" panose="02040503050203030202" pitchFamily="18" charset="0"/>
                <a:ea typeface="Calibri" panose="020F0502020204030204" pitchFamily="34" charset="0"/>
                <a:cs typeface="Mangal" panose="02040503050203030202" pitchFamily="18" charset="0"/>
              </a:rPr>
              <a:t> For Data scaling we used Min max scaler.</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Arial" panose="020B0604020202020204" pitchFamily="34" charset="0"/>
              <a:buChar char="•"/>
            </a:pPr>
            <a:r>
              <a:rPr lang="en-IN" dirty="0">
                <a:latin typeface="Cambria" panose="02040503050406030204" pitchFamily="18" charset="0"/>
                <a:ea typeface="Calibri" panose="020F0502020204030204" pitchFamily="34" charset="0"/>
                <a:cs typeface="Mangal" panose="02040503050203030202" pitchFamily="18" charset="0"/>
              </a:rPr>
              <a:t>Encoding the data with the help of label encoder.</a:t>
            </a:r>
            <a:endParaRPr lang="en-IN" sz="1400" dirty="0">
              <a:latin typeface="Calibri" panose="020F0502020204030204" pitchFamily="34" charset="0"/>
              <a:ea typeface="Calibri" panose="020F0502020204030204" pitchFamily="34" charset="0"/>
              <a:cs typeface="Mangal" panose="02040503050203030202" pitchFamily="18" charset="0"/>
            </a:endParaRPr>
          </a:p>
          <a:p>
            <a:pPr marL="285750" indent="-285750">
              <a:lnSpc>
                <a:spcPct val="107000"/>
              </a:lnSpc>
              <a:spcAft>
                <a:spcPts val="800"/>
              </a:spcAft>
              <a:buFont typeface="Arial" panose="020B0604020202020204" pitchFamily="34" charset="0"/>
              <a:buChar char="•"/>
            </a:pPr>
            <a:r>
              <a:rPr lang="en-IN" dirty="0">
                <a:latin typeface="Cambria" panose="02040503050406030204" pitchFamily="18" charset="0"/>
                <a:ea typeface="Calibri" panose="020F0502020204030204" pitchFamily="34" charset="0"/>
                <a:cs typeface="Mangal" panose="02040503050203030202" pitchFamily="18" charset="0"/>
              </a:rPr>
              <a:t>Data cleaning using pandas function.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87649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F13B57B-0C54-448A-A1AD-6C357E52EFEA}"/>
              </a:ext>
            </a:extLst>
          </p:cNvPr>
          <p:cNvSpPr>
            <a:spLocks noChangeArrowheads="1"/>
          </p:cNvSpPr>
          <p:nvPr/>
        </p:nvSpPr>
        <p:spPr bwMode="auto">
          <a:xfrm>
            <a:off x="858251" y="-64168"/>
            <a:ext cx="1594608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073" name="Picture 13">
            <a:extLst>
              <a:ext uri="{FF2B5EF4-FFF2-40B4-BE49-F238E27FC236}">
                <a16:creationId xmlns:a16="http://schemas.microsoft.com/office/drawing/2014/main" id="{F9AEB55C-9ED8-42BE-A381-F6806EAF4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537"/>
          <a:stretch>
            <a:fillRect/>
          </a:stretch>
        </p:blipFill>
        <p:spPr bwMode="auto">
          <a:xfrm>
            <a:off x="347077" y="829594"/>
            <a:ext cx="8492123" cy="30766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73648DC-9286-4AAA-9914-CDFFB1196DDF}"/>
              </a:ext>
            </a:extLst>
          </p:cNvPr>
          <p:cNvSpPr>
            <a:spLocks noChangeArrowheads="1"/>
          </p:cNvSpPr>
          <p:nvPr/>
        </p:nvSpPr>
        <p:spPr bwMode="auto">
          <a:xfrm>
            <a:off x="858251" y="436966"/>
            <a:ext cx="159460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Data Inputs- Logic- Output Relationships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C307EC5-00B1-4564-97BE-F2F04E9534B0}"/>
              </a:ext>
            </a:extLst>
          </p:cNvPr>
          <p:cNvPicPr/>
          <p:nvPr/>
        </p:nvPicPr>
        <p:blipFill>
          <a:blip r:embed="rId3">
            <a:extLst>
              <a:ext uri="{28A0092B-C50C-407E-A947-70E740481C1C}">
                <a14:useLocalDpi xmlns:a14="http://schemas.microsoft.com/office/drawing/2010/main" val="0"/>
              </a:ext>
            </a:extLst>
          </a:blip>
          <a:stretch>
            <a:fillRect/>
          </a:stretch>
        </p:blipFill>
        <p:spPr>
          <a:xfrm>
            <a:off x="176463" y="4213711"/>
            <a:ext cx="10098505" cy="2644289"/>
          </a:xfrm>
          <a:prstGeom prst="rect">
            <a:avLst/>
          </a:prstGeom>
        </p:spPr>
      </p:pic>
    </p:spTree>
    <p:extLst>
      <p:ext uri="{BB962C8B-B14F-4D97-AF65-F5344CB8AC3E}">
        <p14:creationId xmlns:p14="http://schemas.microsoft.com/office/powerpoint/2010/main" val="277930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BB4BB9-E144-47D8-B852-3A827E633D50}"/>
              </a:ext>
            </a:extLst>
          </p:cNvPr>
          <p:cNvSpPr/>
          <p:nvPr/>
        </p:nvSpPr>
        <p:spPr>
          <a:xfrm>
            <a:off x="190831" y="182880"/>
            <a:ext cx="11720223" cy="3565335"/>
          </a:xfrm>
          <a:prstGeom prst="rect">
            <a:avLst/>
          </a:prstGeom>
        </p:spPr>
        <p:txBody>
          <a:bodyPr wrap="square">
            <a:spAutoFit/>
          </a:bodyPr>
          <a:lstStyle/>
          <a:p>
            <a:pPr marL="342900" lvl="0" indent="-342900">
              <a:spcAft>
                <a:spcPts val="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rPr>
              <a:t>year of </a:t>
            </a:r>
            <a:r>
              <a:rPr lang="en-IN" dirty="0" err="1">
                <a:solidFill>
                  <a:srgbClr val="000000"/>
                </a:solidFill>
                <a:latin typeface="Mangal" panose="02040503050203030202" pitchFamily="18" charset="0"/>
                <a:ea typeface="Times New Roman" panose="02020603050405020304" pitchFamily="18" charset="0"/>
              </a:rPr>
              <a:t>purches</a:t>
            </a:r>
            <a:r>
              <a:rPr lang="en-IN" dirty="0">
                <a:solidFill>
                  <a:srgbClr val="000000"/>
                </a:solidFill>
                <a:latin typeface="Mangal" panose="02040503050203030202" pitchFamily="18" charset="0"/>
                <a:ea typeface="Times New Roman" panose="02020603050405020304" pitchFamily="18" charset="0"/>
              </a:rPr>
              <a:t> column making positive correlation with the target column.</a:t>
            </a:r>
            <a:endParaRPr lang="en-IN" sz="1600" dirty="0">
              <a:latin typeface="Times New Roman" panose="02020603050405020304" pitchFamily="18" charset="0"/>
              <a:ea typeface="Times New Roman" panose="02020603050405020304" pitchFamily="18" charset="0"/>
            </a:endParaRPr>
          </a:p>
          <a:p>
            <a:pPr marL="342900" lvl="0" indent="-342900">
              <a:spcAft>
                <a:spcPts val="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rPr>
              <a:t>transmission, </a:t>
            </a:r>
            <a:r>
              <a:rPr lang="en-IN" dirty="0" err="1">
                <a:solidFill>
                  <a:srgbClr val="000000"/>
                </a:solidFill>
                <a:latin typeface="Mangal" panose="02040503050203030202" pitchFamily="18" charset="0"/>
                <a:ea typeface="Times New Roman" panose="02020603050405020304" pitchFamily="18" charset="0"/>
              </a:rPr>
              <a:t>fule_type</a:t>
            </a:r>
            <a:r>
              <a:rPr lang="en-IN" dirty="0">
                <a:solidFill>
                  <a:srgbClr val="000000"/>
                </a:solidFill>
                <a:latin typeface="Mangal" panose="02040503050203030202" pitchFamily="18" charset="0"/>
                <a:ea typeface="Times New Roman" panose="02020603050405020304" pitchFamily="18" charset="0"/>
              </a:rPr>
              <a:t>, car name, company, owner and </a:t>
            </a:r>
            <a:r>
              <a:rPr lang="en-IN" dirty="0" err="1">
                <a:solidFill>
                  <a:srgbClr val="000000"/>
                </a:solidFill>
                <a:latin typeface="Mangal" panose="02040503050203030202" pitchFamily="18" charset="0"/>
                <a:ea typeface="Times New Roman" panose="02020603050405020304" pitchFamily="18" charset="0"/>
              </a:rPr>
              <a:t>kilometers</a:t>
            </a:r>
            <a:r>
              <a:rPr lang="en-IN" dirty="0">
                <a:solidFill>
                  <a:srgbClr val="000000"/>
                </a:solidFill>
                <a:latin typeface="Mangal" panose="02040503050203030202" pitchFamily="18" charset="0"/>
                <a:ea typeface="Times New Roman" panose="02020603050405020304" pitchFamily="18" charset="0"/>
              </a:rPr>
              <a:t> driven column are making negative correlation with the target column.</a:t>
            </a:r>
            <a:endParaRPr lang="en-IN" sz="1600" dirty="0">
              <a:latin typeface="Times New Roman" panose="02020603050405020304" pitchFamily="18" charset="0"/>
              <a:ea typeface="Times New Roman" panose="02020603050405020304" pitchFamily="18" charset="0"/>
            </a:endParaRPr>
          </a:p>
          <a:p>
            <a:pPr marL="342900" lvl="0" indent="-342900">
              <a:spcAft>
                <a:spcPts val="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rPr>
              <a:t>car name and company columns making a strong correlation with each other, means one will increase another will also increase.</a:t>
            </a:r>
            <a:endParaRPr lang="en-IN" sz="1600" dirty="0">
              <a:latin typeface="Times New Roman" panose="02020603050405020304" pitchFamily="18" charset="0"/>
              <a:ea typeface="Times New Roman" panose="02020603050405020304" pitchFamily="18" charset="0"/>
            </a:endParaRPr>
          </a:p>
          <a:p>
            <a:pPr marL="342900" lvl="0" indent="-342900">
              <a:spcAft>
                <a:spcPts val="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rPr>
              <a:t>Those car prices are high which have been </a:t>
            </a:r>
            <a:r>
              <a:rPr lang="en-IN" dirty="0" err="1">
                <a:solidFill>
                  <a:srgbClr val="000000"/>
                </a:solidFill>
                <a:latin typeface="Mangal" panose="02040503050203030202" pitchFamily="18" charset="0"/>
                <a:ea typeface="Times New Roman" panose="02020603050405020304" pitchFamily="18" charset="0"/>
              </a:rPr>
              <a:t>purchesed</a:t>
            </a:r>
            <a:r>
              <a:rPr lang="en-IN" dirty="0">
                <a:solidFill>
                  <a:srgbClr val="000000"/>
                </a:solidFill>
                <a:latin typeface="Mangal" panose="02040503050203030202" pitchFamily="18" charset="0"/>
                <a:ea typeface="Times New Roman" panose="02020603050405020304" pitchFamily="18" charset="0"/>
              </a:rPr>
              <a:t> from the year 2014 to 2021.</a:t>
            </a:r>
            <a:endParaRPr lang="en-IN" sz="1600" dirty="0">
              <a:latin typeface="Times New Roman" panose="02020603050405020304" pitchFamily="18" charset="0"/>
              <a:ea typeface="Times New Roman" panose="02020603050405020304" pitchFamily="18" charset="0"/>
            </a:endParaRPr>
          </a:p>
          <a:p>
            <a:pPr marL="342900" lvl="0" indent="-342900">
              <a:spcAft>
                <a:spcPts val="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rPr>
              <a:t>The prices are high when someone is going to buy automatic transmission car.</a:t>
            </a:r>
            <a:endParaRPr lang="en-IN" sz="1600" dirty="0">
              <a:latin typeface="Times New Roman" panose="02020603050405020304" pitchFamily="18" charset="0"/>
              <a:ea typeface="Times New Roman" panose="02020603050405020304" pitchFamily="18" charset="0"/>
            </a:endParaRPr>
          </a:p>
          <a:p>
            <a:pPr marL="342900" lvl="0" indent="-342900">
              <a:spcAft>
                <a:spcPts val="0"/>
              </a:spcAft>
              <a:buSzPts val="1000"/>
              <a:buFont typeface="Symbol" panose="05050102010706020507" pitchFamily="18" charset="2"/>
              <a:buChar char=""/>
              <a:tabLst>
                <a:tab pos="457200" algn="l"/>
              </a:tabLst>
            </a:pPr>
            <a:r>
              <a:rPr lang="en-IN" dirty="0">
                <a:solidFill>
                  <a:srgbClr val="000000"/>
                </a:solidFill>
                <a:latin typeface="Mangal" panose="02040503050203030202" pitchFamily="18" charset="0"/>
                <a:ea typeface="Times New Roman" panose="02020603050405020304" pitchFamily="18" charset="0"/>
              </a:rPr>
              <a:t>The car prices are high when the car owner stats is 1st owner and 2nd owner as compare to others</a:t>
            </a:r>
          </a:p>
          <a:p>
            <a:pPr marL="342900" lvl="0" indent="-342900">
              <a:spcAft>
                <a:spcPts val="0"/>
              </a:spcAft>
              <a:buSzPts val="1000"/>
              <a:buFont typeface="Symbol" panose="05050102010706020507" pitchFamily="18" charset="2"/>
              <a:buChar char=""/>
              <a:tabLst>
                <a:tab pos="457200" algn="l"/>
              </a:tabLst>
            </a:pPr>
            <a:endParaRPr lang="en-IN" sz="1600" dirty="0">
              <a:solidFill>
                <a:srgbClr val="000000"/>
              </a:solidFill>
              <a:latin typeface="Mangal" panose="02040503050203030202" pitchFamily="18" charset="0"/>
              <a:ea typeface="Times New Roman" panose="02020603050405020304" pitchFamily="18" charset="0"/>
            </a:endParaRPr>
          </a:p>
          <a:p>
            <a:pPr>
              <a:buSzPts val="1000"/>
              <a:tabLst>
                <a:tab pos="457200" algn="l"/>
              </a:tabLst>
            </a:pPr>
            <a:r>
              <a:rPr lang="en-IN" sz="1600" b="1" dirty="0">
                <a:latin typeface="Calibri" panose="020F0502020204030204" pitchFamily="34" charset="0"/>
                <a:ea typeface="Calibri" panose="020F0502020204030204" pitchFamily="34" charset="0"/>
                <a:cs typeface="Mangal" panose="02040503050203030202" pitchFamily="18" charset="0"/>
              </a:rPr>
              <a:t>Hardware and Software Requirements and Tools Used</a:t>
            </a:r>
            <a:r>
              <a:rPr lang="en-IN" sz="1600" dirty="0">
                <a:latin typeface="Calibri" panose="020F0502020204030204" pitchFamily="34" charset="0"/>
                <a:ea typeface="Calibri" panose="020F0502020204030204" pitchFamily="34" charset="0"/>
                <a:cs typeface="Mangal" panose="02040503050203030202" pitchFamily="18" charset="0"/>
              </a:rPr>
              <a:t> </a:t>
            </a:r>
          </a:p>
          <a:p>
            <a:pPr marL="342900" lvl="0" indent="-342900">
              <a:spcAft>
                <a:spcPts val="0"/>
              </a:spcAft>
              <a:buSzPts val="1000"/>
              <a:buFont typeface="Symbol" panose="05050102010706020507" pitchFamily="18" charset="2"/>
              <a:buChar char=""/>
              <a:tabLst>
                <a:tab pos="457200" algn="l"/>
              </a:tabLst>
            </a:pPr>
            <a:endParaRPr lang="en-IN" sz="1600" dirty="0">
              <a:latin typeface="Times New Roman" panose="02020603050405020304" pitchFamily="18" charset="0"/>
              <a:ea typeface="Times New Roman" panose="02020603050405020304" pitchFamily="18" charset="0"/>
            </a:endParaRPr>
          </a:p>
          <a:p>
            <a:pPr>
              <a:lnSpc>
                <a:spcPct val="107000"/>
              </a:lnSpc>
              <a:spcAft>
                <a:spcPts val="800"/>
              </a:spcAft>
            </a:pPr>
            <a:r>
              <a:rPr lang="en-IN" sz="1400" dirty="0">
                <a:latin typeface="Calibri" panose="020F0502020204030204" pitchFamily="34" charset="0"/>
                <a:ea typeface="Calibri" panose="020F0502020204030204" pitchFamily="34" charset="0"/>
                <a:cs typeface="Mangal" panose="02040503050203030202" pitchFamily="18"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Rectangle 3">
            <a:extLst>
              <a:ext uri="{FF2B5EF4-FFF2-40B4-BE49-F238E27FC236}">
                <a16:creationId xmlns:a16="http://schemas.microsoft.com/office/drawing/2014/main" id="{114D6F16-2D18-497D-96E8-2DC898DE8F60}"/>
              </a:ext>
            </a:extLst>
          </p:cNvPr>
          <p:cNvSpPr/>
          <p:nvPr/>
        </p:nvSpPr>
        <p:spPr>
          <a:xfrm>
            <a:off x="190831" y="3299791"/>
            <a:ext cx="10869433" cy="3461332"/>
          </a:xfrm>
          <a:prstGeom prst="rect">
            <a:avLst/>
          </a:prstGeom>
        </p:spPr>
        <p:txBody>
          <a:bodyPr wrap="square">
            <a:spAutoFit/>
          </a:bodyPr>
          <a:lstStyle/>
          <a:p>
            <a:pPr>
              <a:lnSpc>
                <a:spcPct val="107000"/>
              </a:lnSpc>
              <a:spcAft>
                <a:spcPts val="800"/>
              </a:spcAft>
            </a:pPr>
            <a:r>
              <a:rPr lang="en-IN" sz="1000" b="1" dirty="0">
                <a:latin typeface="Mangal" panose="02040503050203030202" pitchFamily="18" charset="0"/>
                <a:ea typeface="Calibri" panose="020F0502020204030204" pitchFamily="34" charset="0"/>
                <a:cs typeface="Mangal" panose="02040503050203030202" pitchFamily="18" charset="0"/>
              </a:rPr>
              <a:t>Anaconda Navigator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err="1">
                <a:latin typeface="Mangal" panose="02040503050203030202" pitchFamily="18" charset="0"/>
                <a:ea typeface="Calibri" panose="020F0502020204030204" pitchFamily="34" charset="0"/>
                <a:cs typeface="Mangal" panose="02040503050203030202" pitchFamily="18" charset="0"/>
              </a:rPr>
              <a:t>Jupyter</a:t>
            </a:r>
            <a:r>
              <a:rPr lang="en-IN" sz="1000" b="1" dirty="0">
                <a:latin typeface="Mangal" panose="02040503050203030202" pitchFamily="18" charset="0"/>
                <a:ea typeface="Calibri" panose="020F0502020204030204" pitchFamily="34" charset="0"/>
                <a:cs typeface="Mangal" panose="02040503050203030202" pitchFamily="18" charset="0"/>
              </a:rPr>
              <a:t> Notebook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a:latin typeface="Mangal" panose="02040503050203030202" pitchFamily="18" charset="0"/>
                <a:ea typeface="Calibri" panose="020F0502020204030204" pitchFamily="34" charset="0"/>
                <a:cs typeface="Mangal" panose="02040503050203030202" pitchFamily="18" charset="0"/>
              </a:rPr>
              <a:t>Language-Python</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Selenium</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Calibri" panose="020F0502020204030204" pitchFamily="34" charset="0"/>
                <a:ea typeface="Calibri" panose="020F0502020204030204" pitchFamily="34" charset="0"/>
                <a:cs typeface="Mangal" panose="02040503050203030202" pitchFamily="18" charset="0"/>
              </a:rPr>
              <a:t> </a:t>
            </a:r>
            <a:r>
              <a:rPr lang="en-IN" sz="1000" b="1" dirty="0">
                <a:latin typeface="Calibri" panose="020F0502020204030204" pitchFamily="34" charset="0"/>
                <a:ea typeface="Calibri" panose="020F0502020204030204" pitchFamily="34" charset="0"/>
                <a:cs typeface="Mangal" panose="02040503050203030202" pitchFamily="18" charset="0"/>
              </a:rPr>
              <a:t>Many lib.-------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import pandas as pd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import </a:t>
            </a:r>
            <a:r>
              <a:rPr lang="en-IN" sz="1000" dirty="0" err="1">
                <a:latin typeface="Mangal" panose="02040503050203030202" pitchFamily="18" charset="0"/>
                <a:ea typeface="Calibri" panose="020F0502020204030204" pitchFamily="34" charset="0"/>
                <a:cs typeface="Mangal" panose="02040503050203030202" pitchFamily="18" charset="0"/>
              </a:rPr>
              <a:t>matplotlib.pyplot</a:t>
            </a:r>
            <a:r>
              <a:rPr lang="en-IN" sz="1000" dirty="0">
                <a:latin typeface="Mangal" panose="02040503050203030202" pitchFamily="18" charset="0"/>
                <a:ea typeface="Calibri" panose="020F0502020204030204" pitchFamily="34" charset="0"/>
                <a:cs typeface="Mangal" panose="02040503050203030202" pitchFamily="18" charset="0"/>
              </a:rPr>
              <a:t> as </a:t>
            </a:r>
            <a:r>
              <a:rPr lang="en-IN" sz="1000" dirty="0" err="1">
                <a:latin typeface="Mangal" panose="02040503050203030202" pitchFamily="18" charset="0"/>
                <a:ea typeface="Calibri" panose="020F0502020204030204" pitchFamily="34" charset="0"/>
                <a:cs typeface="Mangal" panose="02040503050203030202" pitchFamily="18" charset="0"/>
              </a:rPr>
              <a:t>plt</a:t>
            </a:r>
            <a:r>
              <a:rPr lang="en-IN" sz="1000" dirty="0">
                <a:latin typeface="Mangal" panose="02040503050203030202" pitchFamily="18" charset="0"/>
                <a:ea typeface="Calibri" panose="020F0502020204030204" pitchFamily="34" charset="0"/>
                <a:cs typeface="Mangal" panose="02040503050203030202" pitchFamily="18" charset="0"/>
              </a:rPr>
              <a:t>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import seaborn as </a:t>
            </a:r>
            <a:r>
              <a:rPr lang="en-IN" sz="1000" dirty="0" err="1">
                <a:latin typeface="Mangal" panose="02040503050203030202" pitchFamily="18" charset="0"/>
                <a:ea typeface="Calibri" panose="020F0502020204030204" pitchFamily="34" charset="0"/>
                <a:cs typeface="Mangal" panose="02040503050203030202" pitchFamily="18" charset="0"/>
              </a:rPr>
              <a:t>sns</a:t>
            </a:r>
            <a:r>
              <a:rPr lang="en-IN" sz="1000" dirty="0">
                <a:latin typeface="Mangal" panose="02040503050203030202" pitchFamily="18" charset="0"/>
                <a:ea typeface="Calibri" panose="020F0502020204030204" pitchFamily="34" charset="0"/>
                <a:cs typeface="Mangal" panose="02040503050203030202" pitchFamily="18" charset="0"/>
              </a:rPr>
              <a:t>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import </a:t>
            </a:r>
            <a:r>
              <a:rPr lang="en-IN" sz="1000" dirty="0" err="1">
                <a:latin typeface="Mangal" panose="02040503050203030202" pitchFamily="18" charset="0"/>
                <a:ea typeface="Calibri" panose="020F0502020204030204" pitchFamily="34" charset="0"/>
                <a:cs typeface="Mangal" panose="02040503050203030202" pitchFamily="18" charset="0"/>
              </a:rPr>
              <a:t>numpy</a:t>
            </a:r>
            <a:r>
              <a:rPr lang="en-IN" sz="1000" dirty="0">
                <a:latin typeface="Mangal" panose="02040503050203030202" pitchFamily="18" charset="0"/>
                <a:ea typeface="Calibri" panose="020F0502020204030204" pitchFamily="34" charset="0"/>
                <a:cs typeface="Mangal" panose="02040503050203030202" pitchFamily="18" charset="0"/>
              </a:rPr>
              <a:t> as np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import warnings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Cambria" panose="02040503050406030204" pitchFamily="18" charset="0"/>
                <a:ea typeface="Calibri" panose="020F0502020204030204" pitchFamily="34" charset="0"/>
                <a:cs typeface="Mangal" panose="02040503050203030202" pitchFamily="18" charset="0"/>
              </a:rPr>
              <a:t>import selenium</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err="1">
                <a:latin typeface="Mangal" panose="02040503050203030202" pitchFamily="18" charset="0"/>
                <a:ea typeface="Calibri" panose="020F0502020204030204" pitchFamily="34" charset="0"/>
                <a:cs typeface="Mangal" panose="02040503050203030202" pitchFamily="18" charset="0"/>
              </a:rPr>
              <a:t>warnings.filterwarnings</a:t>
            </a:r>
            <a:r>
              <a:rPr lang="en-IN" sz="1000" dirty="0">
                <a:latin typeface="Mangal" panose="02040503050203030202" pitchFamily="18" charset="0"/>
                <a:ea typeface="Calibri" panose="020F0502020204030204" pitchFamily="34" charset="0"/>
                <a:cs typeface="Mangal" panose="02040503050203030202" pitchFamily="18" charset="0"/>
              </a:rPr>
              <a:t>('ignore')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from </a:t>
            </a:r>
            <a:r>
              <a:rPr lang="en-IN" sz="1000" dirty="0" err="1">
                <a:latin typeface="Mangal" panose="02040503050203030202" pitchFamily="18" charset="0"/>
                <a:ea typeface="Calibri" panose="020F0502020204030204" pitchFamily="34" charset="0"/>
                <a:cs typeface="Mangal" panose="02040503050203030202" pitchFamily="18" charset="0"/>
              </a:rPr>
              <a:t>sklearn.preprocessing</a:t>
            </a:r>
            <a:r>
              <a:rPr lang="en-IN" sz="1000" dirty="0">
                <a:latin typeface="Mangal" panose="02040503050203030202" pitchFamily="18" charset="0"/>
                <a:ea typeface="Calibri" panose="020F0502020204030204" pitchFamily="34" charset="0"/>
                <a:cs typeface="Mangal" panose="02040503050203030202" pitchFamily="18" charset="0"/>
              </a:rPr>
              <a:t> import </a:t>
            </a:r>
            <a:r>
              <a:rPr lang="en-IN" sz="1000" dirty="0" err="1">
                <a:latin typeface="Mangal" panose="02040503050203030202" pitchFamily="18" charset="0"/>
                <a:ea typeface="Calibri" panose="020F0502020204030204" pitchFamily="34" charset="0"/>
                <a:cs typeface="Mangal" panose="02040503050203030202" pitchFamily="18" charset="0"/>
              </a:rPr>
              <a:t>power_transform</a:t>
            </a:r>
            <a:r>
              <a:rPr lang="en-IN" sz="1000" dirty="0">
                <a:latin typeface="Mangal" panose="02040503050203030202" pitchFamily="18" charset="0"/>
                <a:ea typeface="Calibri" panose="020F0502020204030204" pitchFamily="34" charset="0"/>
                <a:cs typeface="Mangal" panose="02040503050203030202" pitchFamily="18" charset="0"/>
              </a:rPr>
              <a:t> </a:t>
            </a:r>
            <a:endParaRPr lang="en-IN" sz="1000" dirty="0">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938015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6E1192-D5C7-4E40-8B49-DCFDBD235344}"/>
              </a:ext>
            </a:extLst>
          </p:cNvPr>
          <p:cNvSpPr/>
          <p:nvPr/>
        </p:nvSpPr>
        <p:spPr>
          <a:xfrm>
            <a:off x="222637" y="206734"/>
            <a:ext cx="11259045" cy="3461332"/>
          </a:xfrm>
          <a:prstGeom prst="rect">
            <a:avLst/>
          </a:prstGeom>
        </p:spPr>
        <p:txBody>
          <a:bodyPr wrap="square">
            <a:spAutoFit/>
          </a:bodyPr>
          <a:lstStyle/>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from </a:t>
            </a:r>
            <a:r>
              <a:rPr lang="en-IN" sz="1000" dirty="0" err="1">
                <a:latin typeface="Mangal" panose="02040503050203030202" pitchFamily="18" charset="0"/>
                <a:ea typeface="Calibri" panose="020F0502020204030204" pitchFamily="34" charset="0"/>
                <a:cs typeface="Mangal" panose="02040503050203030202" pitchFamily="18" charset="0"/>
              </a:rPr>
              <a:t>scipy.stats</a:t>
            </a:r>
            <a:r>
              <a:rPr lang="en-IN" sz="1000" dirty="0">
                <a:latin typeface="Mangal" panose="02040503050203030202" pitchFamily="18" charset="0"/>
                <a:ea typeface="Calibri" panose="020F0502020204030204" pitchFamily="34" charset="0"/>
                <a:cs typeface="Mangal" panose="02040503050203030202" pitchFamily="18" charset="0"/>
              </a:rPr>
              <a:t> import </a:t>
            </a:r>
            <a:r>
              <a:rPr lang="en-IN" sz="1000" dirty="0" err="1">
                <a:latin typeface="Mangal" panose="02040503050203030202" pitchFamily="18" charset="0"/>
                <a:ea typeface="Calibri" panose="020F0502020204030204" pitchFamily="34" charset="0"/>
                <a:cs typeface="Mangal" panose="02040503050203030202" pitchFamily="18" charset="0"/>
              </a:rPr>
              <a:t>zscore</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from </a:t>
            </a:r>
            <a:r>
              <a:rPr lang="en-IN" sz="1000" dirty="0" err="1">
                <a:latin typeface="Mangal" panose="02040503050203030202" pitchFamily="18" charset="0"/>
                <a:ea typeface="Calibri" panose="020F0502020204030204" pitchFamily="34" charset="0"/>
                <a:cs typeface="Mangal" panose="02040503050203030202" pitchFamily="18" charset="0"/>
              </a:rPr>
              <a:t>sklearn.preprocessing</a:t>
            </a:r>
            <a:r>
              <a:rPr lang="en-IN" sz="1000" dirty="0">
                <a:latin typeface="Mangal" panose="02040503050203030202" pitchFamily="18" charset="0"/>
                <a:ea typeface="Calibri" panose="020F0502020204030204" pitchFamily="34" charset="0"/>
                <a:cs typeface="Mangal" panose="02040503050203030202" pitchFamily="18" charset="0"/>
              </a:rPr>
              <a:t> import </a:t>
            </a:r>
            <a:r>
              <a:rPr lang="en-IN" sz="1000" dirty="0" err="1">
                <a:latin typeface="Mangal" panose="02040503050203030202" pitchFamily="18" charset="0"/>
                <a:ea typeface="Calibri" panose="020F0502020204030204" pitchFamily="34" charset="0"/>
                <a:cs typeface="Mangal" panose="02040503050203030202" pitchFamily="18" charset="0"/>
              </a:rPr>
              <a:t>MinMaxScaler</a:t>
            </a:r>
            <a:r>
              <a:rPr lang="en-IN" sz="1000" dirty="0">
                <a:latin typeface="Mangal" panose="02040503050203030202" pitchFamily="18" charset="0"/>
                <a:ea typeface="Calibri" panose="020F0502020204030204" pitchFamily="34" charset="0"/>
                <a:cs typeface="Mangal" panose="02040503050203030202" pitchFamily="18" charset="0"/>
              </a:rPr>
              <a:t>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import </a:t>
            </a:r>
            <a:r>
              <a:rPr lang="en-IN" sz="1000" dirty="0" err="1">
                <a:latin typeface="Mangal" panose="02040503050203030202" pitchFamily="18" charset="0"/>
                <a:ea typeface="Calibri" panose="020F0502020204030204" pitchFamily="34" charset="0"/>
                <a:cs typeface="Mangal" panose="02040503050203030202" pitchFamily="18" charset="0"/>
              </a:rPr>
              <a:t>statsmodels.api</a:t>
            </a:r>
            <a:r>
              <a:rPr lang="en-IN" sz="1000" dirty="0">
                <a:latin typeface="Mangal" panose="02040503050203030202" pitchFamily="18" charset="0"/>
                <a:ea typeface="Calibri" panose="020F0502020204030204" pitchFamily="34" charset="0"/>
                <a:cs typeface="Mangal" panose="02040503050203030202" pitchFamily="18" charset="0"/>
              </a:rPr>
              <a:t> as </a:t>
            </a:r>
            <a:r>
              <a:rPr lang="en-IN" sz="1000" dirty="0" err="1">
                <a:latin typeface="Mangal" panose="02040503050203030202" pitchFamily="18" charset="0"/>
                <a:ea typeface="Calibri" panose="020F0502020204030204" pitchFamily="34" charset="0"/>
                <a:cs typeface="Mangal" panose="02040503050203030202" pitchFamily="18" charset="0"/>
              </a:rPr>
              <a:t>si</a:t>
            </a:r>
            <a:r>
              <a:rPr lang="en-IN" sz="1000" dirty="0">
                <a:latin typeface="Mangal" panose="02040503050203030202" pitchFamily="18" charset="0"/>
                <a:ea typeface="Calibri" panose="020F0502020204030204" pitchFamily="34" charset="0"/>
                <a:cs typeface="Mangal" panose="02040503050203030202" pitchFamily="18" charset="0"/>
              </a:rPr>
              <a:t>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from </a:t>
            </a:r>
            <a:r>
              <a:rPr lang="en-IN" sz="1000" dirty="0" err="1">
                <a:latin typeface="Mangal" panose="02040503050203030202" pitchFamily="18" charset="0"/>
                <a:ea typeface="Calibri" panose="020F0502020204030204" pitchFamily="34" charset="0"/>
                <a:cs typeface="Mangal" panose="02040503050203030202" pitchFamily="18" charset="0"/>
              </a:rPr>
              <a:t>scipy</a:t>
            </a:r>
            <a:r>
              <a:rPr lang="en-IN" sz="1000" dirty="0">
                <a:latin typeface="Mangal" panose="02040503050203030202" pitchFamily="18" charset="0"/>
                <a:ea typeface="Calibri" panose="020F0502020204030204" pitchFamily="34" charset="0"/>
                <a:cs typeface="Mangal" panose="02040503050203030202" pitchFamily="18" charset="0"/>
              </a:rPr>
              <a:t> import stats from </a:t>
            </a:r>
            <a:r>
              <a:rPr lang="en-IN" sz="1000" dirty="0" err="1">
                <a:latin typeface="Mangal" panose="02040503050203030202" pitchFamily="18" charset="0"/>
                <a:ea typeface="Calibri" panose="020F0502020204030204" pitchFamily="34" charset="0"/>
                <a:cs typeface="Mangal" panose="02040503050203030202" pitchFamily="18" charset="0"/>
              </a:rPr>
              <a:t>statsmodels.stats.outliers_influence</a:t>
            </a:r>
            <a:r>
              <a:rPr lang="en-IN" sz="1000" dirty="0">
                <a:latin typeface="Mangal" panose="02040503050203030202" pitchFamily="18" charset="0"/>
                <a:ea typeface="Calibri" panose="020F0502020204030204" pitchFamily="34" charset="0"/>
                <a:cs typeface="Mangal" panose="02040503050203030202" pitchFamily="18" charset="0"/>
              </a:rPr>
              <a:t>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import </a:t>
            </a:r>
            <a:r>
              <a:rPr lang="en-IN" sz="1000" dirty="0" err="1">
                <a:latin typeface="Mangal" panose="02040503050203030202" pitchFamily="18" charset="0"/>
                <a:ea typeface="Calibri" panose="020F0502020204030204" pitchFamily="34" charset="0"/>
                <a:cs typeface="Mangal" panose="02040503050203030202" pitchFamily="18" charset="0"/>
              </a:rPr>
              <a:t>sklearn</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from </a:t>
            </a:r>
            <a:r>
              <a:rPr lang="en-IN" sz="1000" dirty="0" err="1">
                <a:latin typeface="Mangal" panose="02040503050203030202" pitchFamily="18" charset="0"/>
                <a:ea typeface="Calibri" panose="020F0502020204030204" pitchFamily="34" charset="0"/>
                <a:cs typeface="Mangal" panose="02040503050203030202" pitchFamily="18" charset="0"/>
              </a:rPr>
              <a:t>sklearn.linear_model</a:t>
            </a:r>
            <a:r>
              <a:rPr lang="en-IN" sz="1000" dirty="0">
                <a:latin typeface="Mangal" panose="02040503050203030202" pitchFamily="18" charset="0"/>
                <a:ea typeface="Calibri" panose="020F0502020204030204" pitchFamily="34" charset="0"/>
                <a:cs typeface="Mangal" panose="02040503050203030202" pitchFamily="18" charset="0"/>
              </a:rPr>
              <a:t> import </a:t>
            </a:r>
            <a:r>
              <a:rPr lang="en-IN" sz="1000" dirty="0" err="1">
                <a:latin typeface="Mangal" panose="02040503050203030202" pitchFamily="18" charset="0"/>
                <a:ea typeface="Calibri" panose="020F0502020204030204" pitchFamily="34" charset="0"/>
                <a:cs typeface="Mangal" panose="02040503050203030202" pitchFamily="18" charset="0"/>
              </a:rPr>
              <a:t>LinearRegression,Lasso,Ridge,ElasticNet</a:t>
            </a:r>
            <a:r>
              <a:rPr lang="en-IN" sz="1000" dirty="0">
                <a:latin typeface="Mangal" panose="02040503050203030202" pitchFamily="18" charset="0"/>
                <a:ea typeface="Calibri" panose="020F0502020204030204" pitchFamily="34" charset="0"/>
                <a:cs typeface="Mangal" panose="02040503050203030202" pitchFamily="18" charset="0"/>
              </a:rPr>
              <a:t>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from </a:t>
            </a:r>
            <a:r>
              <a:rPr lang="en-IN" sz="1000" dirty="0" err="1">
                <a:latin typeface="Mangal" panose="02040503050203030202" pitchFamily="18" charset="0"/>
                <a:ea typeface="Calibri" panose="020F0502020204030204" pitchFamily="34" charset="0"/>
                <a:cs typeface="Mangal" panose="02040503050203030202" pitchFamily="18" charset="0"/>
              </a:rPr>
              <a:t>sklearn.model_selection</a:t>
            </a:r>
            <a:r>
              <a:rPr lang="en-IN" sz="1000" dirty="0">
                <a:latin typeface="Mangal" panose="02040503050203030202" pitchFamily="18" charset="0"/>
                <a:ea typeface="Calibri" panose="020F0502020204030204" pitchFamily="34" charset="0"/>
                <a:cs typeface="Mangal" panose="02040503050203030202" pitchFamily="18" charset="0"/>
              </a:rPr>
              <a:t> import </a:t>
            </a:r>
            <a:r>
              <a:rPr lang="en-IN" sz="1000" dirty="0" err="1">
                <a:latin typeface="Mangal" panose="02040503050203030202" pitchFamily="18" charset="0"/>
                <a:ea typeface="Calibri" panose="020F0502020204030204" pitchFamily="34" charset="0"/>
                <a:cs typeface="Mangal" panose="02040503050203030202" pitchFamily="18" charset="0"/>
              </a:rPr>
              <a:t>train_test_split,GridSearchCV,cross_val_score</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from </a:t>
            </a:r>
            <a:r>
              <a:rPr lang="en-IN" sz="1000" dirty="0" err="1">
                <a:latin typeface="Mangal" panose="02040503050203030202" pitchFamily="18" charset="0"/>
                <a:ea typeface="Calibri" panose="020F0502020204030204" pitchFamily="34" charset="0"/>
                <a:cs typeface="Mangal" panose="02040503050203030202" pitchFamily="18" charset="0"/>
              </a:rPr>
              <a:t>sklearn.tree</a:t>
            </a:r>
            <a:r>
              <a:rPr lang="en-IN" sz="1000" dirty="0">
                <a:latin typeface="Mangal" panose="02040503050203030202" pitchFamily="18" charset="0"/>
                <a:ea typeface="Calibri" panose="020F0502020204030204" pitchFamily="34" charset="0"/>
                <a:cs typeface="Mangal" panose="02040503050203030202" pitchFamily="18" charset="0"/>
              </a:rPr>
              <a:t> import </a:t>
            </a:r>
            <a:r>
              <a:rPr lang="en-IN" sz="1000" dirty="0" err="1">
                <a:latin typeface="Mangal" panose="02040503050203030202" pitchFamily="18" charset="0"/>
                <a:ea typeface="Calibri" panose="020F0502020204030204" pitchFamily="34" charset="0"/>
                <a:cs typeface="Mangal" panose="02040503050203030202" pitchFamily="18" charset="0"/>
              </a:rPr>
              <a:t>DecisionTreeRegressor</a:t>
            </a:r>
            <a:r>
              <a:rPr lang="en-IN" sz="1000" dirty="0">
                <a:latin typeface="Mangal" panose="02040503050203030202" pitchFamily="18" charset="0"/>
                <a:ea typeface="Calibri" panose="020F0502020204030204" pitchFamily="34" charset="0"/>
                <a:cs typeface="Mangal" panose="02040503050203030202" pitchFamily="18" charset="0"/>
              </a:rPr>
              <a:t>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from </a:t>
            </a:r>
            <a:r>
              <a:rPr lang="en-IN" sz="1000" dirty="0" err="1">
                <a:latin typeface="Mangal" panose="02040503050203030202" pitchFamily="18" charset="0"/>
                <a:ea typeface="Calibri" panose="020F0502020204030204" pitchFamily="34" charset="0"/>
                <a:cs typeface="Mangal" panose="02040503050203030202" pitchFamily="18" charset="0"/>
              </a:rPr>
              <a:t>sklearn.svm</a:t>
            </a:r>
            <a:r>
              <a:rPr lang="en-IN" sz="1000" dirty="0">
                <a:latin typeface="Mangal" panose="02040503050203030202" pitchFamily="18" charset="0"/>
                <a:ea typeface="Calibri" panose="020F0502020204030204" pitchFamily="34" charset="0"/>
                <a:cs typeface="Mangal" panose="02040503050203030202" pitchFamily="18" charset="0"/>
              </a:rPr>
              <a:t> import SVR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from </a:t>
            </a:r>
            <a:r>
              <a:rPr lang="en-IN" sz="1000" dirty="0" err="1">
                <a:latin typeface="Mangal" panose="02040503050203030202" pitchFamily="18" charset="0"/>
                <a:ea typeface="Calibri" panose="020F0502020204030204" pitchFamily="34" charset="0"/>
                <a:cs typeface="Mangal" panose="02040503050203030202" pitchFamily="18" charset="0"/>
              </a:rPr>
              <a:t>sklearn.neighbors</a:t>
            </a:r>
            <a:r>
              <a:rPr lang="en-IN" sz="1000" dirty="0">
                <a:latin typeface="Mangal" panose="02040503050203030202" pitchFamily="18" charset="0"/>
                <a:ea typeface="Calibri" panose="020F0502020204030204" pitchFamily="34" charset="0"/>
                <a:cs typeface="Mangal" panose="02040503050203030202" pitchFamily="18" charset="0"/>
              </a:rPr>
              <a:t> import </a:t>
            </a:r>
            <a:r>
              <a:rPr lang="en-IN" sz="1000" dirty="0" err="1">
                <a:latin typeface="Mangal" panose="02040503050203030202" pitchFamily="18" charset="0"/>
                <a:ea typeface="Calibri" panose="020F0502020204030204" pitchFamily="34" charset="0"/>
                <a:cs typeface="Mangal" panose="02040503050203030202" pitchFamily="18" charset="0"/>
              </a:rPr>
              <a:t>KNeighborsRegressor</a:t>
            </a:r>
            <a:r>
              <a:rPr lang="en-IN" sz="1000" dirty="0">
                <a:latin typeface="Mangal" panose="02040503050203030202" pitchFamily="18" charset="0"/>
                <a:ea typeface="Calibri" panose="020F0502020204030204" pitchFamily="34" charset="0"/>
                <a:cs typeface="Mangal" panose="02040503050203030202" pitchFamily="18" charset="0"/>
              </a:rPr>
              <a:t>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from </a:t>
            </a:r>
            <a:r>
              <a:rPr lang="en-IN" sz="1000" dirty="0" err="1">
                <a:latin typeface="Mangal" panose="02040503050203030202" pitchFamily="18" charset="0"/>
                <a:ea typeface="Calibri" panose="020F0502020204030204" pitchFamily="34" charset="0"/>
                <a:cs typeface="Mangal" panose="02040503050203030202" pitchFamily="18" charset="0"/>
              </a:rPr>
              <a:t>sklearn.ensemble</a:t>
            </a:r>
            <a:r>
              <a:rPr lang="en-IN" sz="1000" dirty="0">
                <a:latin typeface="Mangal" panose="02040503050203030202" pitchFamily="18" charset="0"/>
                <a:ea typeface="Calibri" panose="020F0502020204030204" pitchFamily="34" charset="0"/>
                <a:cs typeface="Mangal" panose="02040503050203030202" pitchFamily="18" charset="0"/>
              </a:rPr>
              <a:t> import RandomForestRegressor,AdaBoostRegressor,GradientBoostingRegressor</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import </a:t>
            </a:r>
            <a:r>
              <a:rPr lang="en-IN" sz="1000" dirty="0" err="1">
                <a:latin typeface="Mangal" panose="02040503050203030202" pitchFamily="18" charset="0"/>
                <a:ea typeface="Calibri" panose="020F0502020204030204" pitchFamily="34" charset="0"/>
                <a:cs typeface="Mangal" panose="02040503050203030202" pitchFamily="18" charset="0"/>
              </a:rPr>
              <a:t>xgboost</a:t>
            </a:r>
            <a:r>
              <a:rPr lang="en-IN" sz="1000" dirty="0">
                <a:latin typeface="Mangal" panose="02040503050203030202" pitchFamily="18" charset="0"/>
                <a:ea typeface="Calibri" panose="020F0502020204030204" pitchFamily="34" charset="0"/>
                <a:cs typeface="Mangal" panose="02040503050203030202" pitchFamily="18" charset="0"/>
              </a:rPr>
              <a:t> as </a:t>
            </a:r>
            <a:r>
              <a:rPr lang="en-IN" sz="1000" dirty="0" err="1">
                <a:latin typeface="Mangal" panose="02040503050203030202" pitchFamily="18" charset="0"/>
                <a:ea typeface="Calibri" panose="020F0502020204030204" pitchFamily="34" charset="0"/>
                <a:cs typeface="Mangal" panose="02040503050203030202" pitchFamily="18" charset="0"/>
              </a:rPr>
              <a:t>xg</a:t>
            </a:r>
            <a:r>
              <a:rPr lang="en-IN" sz="1000" dirty="0">
                <a:latin typeface="Mangal" panose="02040503050203030202" pitchFamily="18" charset="0"/>
                <a:ea typeface="Calibri" panose="020F0502020204030204" pitchFamily="34" charset="0"/>
                <a:cs typeface="Mangal" panose="02040503050203030202" pitchFamily="18" charset="0"/>
              </a:rPr>
              <a:t> from </a:t>
            </a:r>
            <a:r>
              <a:rPr lang="en-IN" sz="1000" dirty="0" err="1">
                <a:latin typeface="Mangal" panose="02040503050203030202" pitchFamily="18" charset="0"/>
                <a:ea typeface="Calibri" panose="020F0502020204030204" pitchFamily="34" charset="0"/>
                <a:cs typeface="Mangal" panose="02040503050203030202" pitchFamily="18" charset="0"/>
              </a:rPr>
              <a:t>sklearn.metrics</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dirty="0">
                <a:latin typeface="Mangal" panose="02040503050203030202" pitchFamily="18" charset="0"/>
                <a:ea typeface="Calibri" panose="020F0502020204030204" pitchFamily="34" charset="0"/>
                <a:cs typeface="Mangal" panose="02040503050203030202" pitchFamily="18" charset="0"/>
              </a:rPr>
              <a:t>import mean_squared_error,mean_absolute_error,r2_score </a:t>
            </a:r>
            <a:endParaRPr lang="en-IN" sz="1000" dirty="0">
              <a:latin typeface="Calibri" panose="020F0502020204030204" pitchFamily="34" charset="0"/>
              <a:ea typeface="Calibri" panose="020F0502020204030204" pitchFamily="34" charset="0"/>
              <a:cs typeface="Mangal" panose="02040503050203030202" pitchFamily="18" charset="0"/>
            </a:endParaRPr>
          </a:p>
        </p:txBody>
      </p:sp>
      <p:sp>
        <p:nvSpPr>
          <p:cNvPr id="3" name="Rectangle 2">
            <a:extLst>
              <a:ext uri="{FF2B5EF4-FFF2-40B4-BE49-F238E27FC236}">
                <a16:creationId xmlns:a16="http://schemas.microsoft.com/office/drawing/2014/main" id="{F888039B-6441-41C8-A6D7-5E148204B727}"/>
              </a:ext>
            </a:extLst>
          </p:cNvPr>
          <p:cNvSpPr/>
          <p:nvPr/>
        </p:nvSpPr>
        <p:spPr>
          <a:xfrm>
            <a:off x="222637" y="3827092"/>
            <a:ext cx="11123874" cy="2926827"/>
          </a:xfrm>
          <a:prstGeom prst="rect">
            <a:avLst/>
          </a:prstGeom>
        </p:spPr>
        <p:txBody>
          <a:bodyPr wrap="square">
            <a:spAutoFit/>
          </a:bodyPr>
          <a:lstStyle/>
          <a:p>
            <a:pPr>
              <a:lnSpc>
                <a:spcPct val="107000"/>
              </a:lnSpc>
              <a:spcAft>
                <a:spcPts val="800"/>
              </a:spcAft>
            </a:pPr>
            <a:r>
              <a:rPr lang="en-IN" sz="1000" b="1" dirty="0">
                <a:latin typeface="Mangal" panose="02040503050203030202" pitchFamily="18" charset="0"/>
                <a:ea typeface="Calibri" panose="020F0502020204030204" pitchFamily="34" charset="0"/>
                <a:cs typeface="Mangal" panose="02040503050203030202" pitchFamily="18" charset="0"/>
              </a:rPr>
              <a:t>Pandas</a:t>
            </a:r>
            <a:r>
              <a:rPr lang="en-IN" sz="1000" dirty="0">
                <a:latin typeface="Mangal" panose="02040503050203030202" pitchFamily="18" charset="0"/>
                <a:ea typeface="Calibri" panose="020F0502020204030204" pitchFamily="34" charset="0"/>
                <a:cs typeface="Mangal" panose="02040503050203030202" pitchFamily="18" charset="0"/>
              </a:rPr>
              <a:t>- For making data frame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a:latin typeface="Mangal" panose="02040503050203030202" pitchFamily="18" charset="0"/>
                <a:ea typeface="Calibri" panose="020F0502020204030204" pitchFamily="34" charset="0"/>
                <a:cs typeface="Mangal" panose="02040503050203030202" pitchFamily="18" charset="0"/>
              </a:rPr>
              <a:t>Matplotlib and seaborn-</a:t>
            </a:r>
            <a:r>
              <a:rPr lang="en-IN" sz="1000" dirty="0">
                <a:latin typeface="Mangal" panose="02040503050203030202" pitchFamily="18" charset="0"/>
                <a:ea typeface="Calibri" panose="020F0502020204030204" pitchFamily="34" charset="0"/>
                <a:cs typeface="Mangal" panose="02040503050203030202" pitchFamily="18" charset="0"/>
              </a:rPr>
              <a:t> For data visualization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err="1">
                <a:latin typeface="Mangal" panose="02040503050203030202" pitchFamily="18" charset="0"/>
                <a:ea typeface="Calibri" panose="020F0502020204030204" pitchFamily="34" charset="0"/>
                <a:cs typeface="Mangal" panose="02040503050203030202" pitchFamily="18" charset="0"/>
              </a:rPr>
              <a:t>Numpy</a:t>
            </a:r>
            <a:r>
              <a:rPr lang="en-IN" sz="1000" b="1" dirty="0">
                <a:latin typeface="Mangal" panose="02040503050203030202" pitchFamily="18" charset="0"/>
                <a:ea typeface="Calibri" panose="020F0502020204030204" pitchFamily="34" charset="0"/>
                <a:cs typeface="Mangal" panose="02040503050203030202" pitchFamily="18" charset="0"/>
              </a:rPr>
              <a:t>- </a:t>
            </a:r>
            <a:r>
              <a:rPr lang="en-IN" sz="1000" dirty="0">
                <a:latin typeface="Mangal" panose="02040503050203030202" pitchFamily="18" charset="0"/>
                <a:ea typeface="Calibri" panose="020F0502020204030204" pitchFamily="34" charset="0"/>
                <a:cs typeface="Mangal" panose="02040503050203030202" pitchFamily="18" charset="0"/>
              </a:rPr>
              <a:t>For numerical python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err="1">
                <a:latin typeface="Mangal" panose="02040503050203030202" pitchFamily="18" charset="0"/>
                <a:ea typeface="Calibri" panose="020F0502020204030204" pitchFamily="34" charset="0"/>
                <a:cs typeface="Mangal" panose="02040503050203030202" pitchFamily="18" charset="0"/>
              </a:rPr>
              <a:t>ZScore</a:t>
            </a:r>
            <a:r>
              <a:rPr lang="en-IN" sz="1000" b="1" dirty="0">
                <a:latin typeface="Mangal" panose="02040503050203030202" pitchFamily="18" charset="0"/>
                <a:ea typeface="Calibri" panose="020F0502020204030204" pitchFamily="34" charset="0"/>
                <a:cs typeface="Mangal" panose="02040503050203030202" pitchFamily="18" charset="0"/>
              </a:rPr>
              <a:t>-</a:t>
            </a:r>
            <a:r>
              <a:rPr lang="en-IN" sz="1000" dirty="0">
                <a:latin typeface="Mangal" panose="02040503050203030202" pitchFamily="18" charset="0"/>
                <a:ea typeface="Calibri" panose="020F0502020204030204" pitchFamily="34" charset="0"/>
                <a:cs typeface="Mangal" panose="02040503050203030202" pitchFamily="18" charset="0"/>
              </a:rPr>
              <a:t> For removing outliers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err="1">
                <a:latin typeface="Mangal" panose="02040503050203030202" pitchFamily="18" charset="0"/>
                <a:ea typeface="Calibri" panose="020F0502020204030204" pitchFamily="34" charset="0"/>
                <a:cs typeface="Mangal" panose="02040503050203030202" pitchFamily="18" charset="0"/>
              </a:rPr>
              <a:t>MInMAxScaler</a:t>
            </a:r>
            <a:r>
              <a:rPr lang="en-IN" sz="1000" b="1" dirty="0">
                <a:latin typeface="Mangal" panose="02040503050203030202" pitchFamily="18" charset="0"/>
                <a:ea typeface="Calibri" panose="020F0502020204030204" pitchFamily="34" charset="0"/>
                <a:cs typeface="Mangal" panose="02040503050203030202" pitchFamily="18" charset="0"/>
              </a:rPr>
              <a:t>-</a:t>
            </a:r>
            <a:r>
              <a:rPr lang="en-IN" sz="1000" dirty="0">
                <a:latin typeface="Mangal" panose="02040503050203030202" pitchFamily="18" charset="0"/>
                <a:ea typeface="Calibri" panose="020F0502020204030204" pitchFamily="34" charset="0"/>
                <a:cs typeface="Mangal" panose="02040503050203030202" pitchFamily="18" charset="0"/>
              </a:rPr>
              <a:t> For data scaling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a:latin typeface="Mangal" panose="02040503050203030202" pitchFamily="18" charset="0"/>
                <a:ea typeface="Calibri" panose="020F0502020204030204" pitchFamily="34" charset="0"/>
                <a:cs typeface="Mangal" panose="02040503050203030202" pitchFamily="18" charset="0"/>
              </a:rPr>
              <a:t>Power transform</a:t>
            </a:r>
            <a:r>
              <a:rPr lang="en-IN" sz="1000" dirty="0">
                <a:latin typeface="Mangal" panose="02040503050203030202" pitchFamily="18" charset="0"/>
                <a:ea typeface="Calibri" panose="020F0502020204030204" pitchFamily="34" charset="0"/>
                <a:cs typeface="Mangal" panose="02040503050203030202" pitchFamily="18" charset="0"/>
              </a:rPr>
              <a:t>-For removing skewness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a:latin typeface="Mangal" panose="02040503050203030202" pitchFamily="18" charset="0"/>
                <a:ea typeface="Calibri" panose="020F0502020204030204" pitchFamily="34" charset="0"/>
                <a:cs typeface="Mangal" panose="02040503050203030202" pitchFamily="18" charset="0"/>
              </a:rPr>
              <a:t>From </a:t>
            </a:r>
            <a:r>
              <a:rPr lang="en-IN" sz="1000" b="1" dirty="0" err="1">
                <a:latin typeface="Mangal" panose="02040503050203030202" pitchFamily="18" charset="0"/>
                <a:ea typeface="Calibri" panose="020F0502020204030204" pitchFamily="34" charset="0"/>
                <a:cs typeface="Mangal" panose="02040503050203030202" pitchFamily="18" charset="0"/>
              </a:rPr>
              <a:t>metrice</a:t>
            </a:r>
            <a:r>
              <a:rPr lang="en-IN" sz="1000" dirty="0">
                <a:latin typeface="Mangal" panose="02040503050203030202" pitchFamily="18" charset="0"/>
                <a:ea typeface="Calibri" panose="020F0502020204030204" pitchFamily="34" charset="0"/>
                <a:cs typeface="Mangal" panose="02040503050203030202" pitchFamily="18" charset="0"/>
              </a:rPr>
              <a:t> - mean_squared_error,mean_absolute_error,r2_score -For checking the model accuracy.</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a:latin typeface="Mangal" panose="02040503050203030202" pitchFamily="18" charset="0"/>
                <a:ea typeface="Calibri" panose="020F0502020204030204" pitchFamily="34" charset="0"/>
                <a:cs typeface="Mangal" panose="02040503050203030202" pitchFamily="18" charset="0"/>
              </a:rPr>
              <a:t>Regression-</a:t>
            </a:r>
            <a:r>
              <a:rPr lang="en-IN" sz="1000" dirty="0">
                <a:latin typeface="Mangal" panose="02040503050203030202" pitchFamily="18" charset="0"/>
                <a:ea typeface="Calibri" panose="020F0502020204030204" pitchFamily="34" charset="0"/>
                <a:cs typeface="Mangal" panose="02040503050203030202" pitchFamily="18" charset="0"/>
              </a:rPr>
              <a:t> For regression </a:t>
            </a:r>
            <a:r>
              <a:rPr lang="en-IN" sz="1000" dirty="0" err="1">
                <a:latin typeface="Mangal" panose="02040503050203030202" pitchFamily="18" charset="0"/>
                <a:ea typeface="Calibri" panose="020F0502020204030204" pitchFamily="34" charset="0"/>
                <a:cs typeface="Mangal" panose="02040503050203030202" pitchFamily="18" charset="0"/>
              </a:rPr>
              <a:t>modeling</a:t>
            </a:r>
            <a:r>
              <a:rPr lang="en-IN" sz="1000" dirty="0">
                <a:latin typeface="Mangal" panose="02040503050203030202" pitchFamily="18" charset="0"/>
                <a:ea typeface="Calibri" panose="020F0502020204030204" pitchFamily="34" charset="0"/>
                <a:cs typeface="Mangal" panose="02040503050203030202" pitchFamily="18" charset="0"/>
              </a:rPr>
              <a:t>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err="1">
                <a:latin typeface="Mangal" panose="02040503050203030202" pitchFamily="18" charset="0"/>
                <a:ea typeface="Calibri" panose="020F0502020204030204" pitchFamily="34" charset="0"/>
                <a:cs typeface="Mangal" panose="02040503050203030202" pitchFamily="18" charset="0"/>
              </a:rPr>
              <a:t>Ensamble</a:t>
            </a:r>
            <a:r>
              <a:rPr lang="en-IN" sz="1000" b="1" dirty="0">
                <a:latin typeface="Mangal" panose="02040503050203030202" pitchFamily="18" charset="0"/>
                <a:ea typeface="Calibri" panose="020F0502020204030204" pitchFamily="34" charset="0"/>
                <a:cs typeface="Mangal" panose="02040503050203030202" pitchFamily="18" charset="0"/>
              </a:rPr>
              <a:t>-</a:t>
            </a:r>
            <a:r>
              <a:rPr lang="en-IN" sz="1000" dirty="0">
                <a:latin typeface="Mangal" panose="02040503050203030202" pitchFamily="18" charset="0"/>
                <a:ea typeface="Calibri" panose="020F0502020204030204" pitchFamily="34" charset="0"/>
                <a:cs typeface="Mangal" panose="02040503050203030202" pitchFamily="18" charset="0"/>
              </a:rPr>
              <a:t> For boosting and bagging </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a:latin typeface="Mangal" panose="02040503050203030202" pitchFamily="18" charset="0"/>
                <a:ea typeface="Calibri" panose="020F0502020204030204" pitchFamily="34" charset="0"/>
                <a:cs typeface="Mangal" panose="02040503050203030202" pitchFamily="18" charset="0"/>
              </a:rPr>
              <a:t>Grid search cv-</a:t>
            </a:r>
            <a:r>
              <a:rPr lang="en-IN" sz="1000" dirty="0">
                <a:latin typeface="Mangal" panose="02040503050203030202" pitchFamily="18" charset="0"/>
                <a:ea typeface="Calibri" panose="020F0502020204030204" pitchFamily="34" charset="0"/>
                <a:cs typeface="Mangal" panose="02040503050203030202" pitchFamily="18" charset="0"/>
              </a:rPr>
              <a:t> For hyperparameter tuning</a:t>
            </a:r>
            <a:endParaRPr lang="en-IN" sz="1000" dirty="0">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000" b="1" dirty="0" err="1">
                <a:latin typeface="Mangal" panose="02040503050203030202" pitchFamily="18" charset="0"/>
                <a:ea typeface="Calibri" panose="020F0502020204030204" pitchFamily="34" charset="0"/>
                <a:cs typeface="Mangal" panose="02040503050203030202" pitchFamily="18" charset="0"/>
              </a:rPr>
              <a:t>Cross_Val_Score</a:t>
            </a:r>
            <a:r>
              <a:rPr lang="en-IN" sz="1000" dirty="0">
                <a:latin typeface="Mangal" panose="02040503050203030202" pitchFamily="18" charset="0"/>
                <a:ea typeface="Calibri" panose="020F0502020204030204" pitchFamily="34" charset="0"/>
                <a:cs typeface="Mangal" panose="02040503050203030202" pitchFamily="18" charset="0"/>
              </a:rPr>
              <a:t>- For cross validation</a:t>
            </a:r>
            <a:endParaRPr lang="en-IN" sz="10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08888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35</TotalTime>
  <Words>1300</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Algerian</vt:lpstr>
      <vt:lpstr>Arial</vt:lpstr>
      <vt:lpstr>Calibri</vt:lpstr>
      <vt:lpstr>Calibri Light</vt:lpstr>
      <vt:lpstr>Cambria</vt:lpstr>
      <vt:lpstr>Mangal</vt:lpstr>
      <vt:lpstr>Rockwell</vt:lpstr>
      <vt:lpstr>Rockwell Condensed</vt:lpstr>
      <vt:lpstr>Symbol</vt:lpstr>
      <vt:lpstr>Times New Roman</vt:lpstr>
      <vt:lpstr>Wingdings</vt:lpstr>
      <vt:lpstr>Wood Type</vt:lpstr>
      <vt:lpstr>Car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Akash Kanjwani</dc:creator>
  <cp:lastModifiedBy>Akash Kanjwani</cp:lastModifiedBy>
  <cp:revision>4</cp:revision>
  <dcterms:created xsi:type="dcterms:W3CDTF">2022-07-23T08:05:56Z</dcterms:created>
  <dcterms:modified xsi:type="dcterms:W3CDTF">2022-07-23T08:41:34Z</dcterms:modified>
</cp:coreProperties>
</file>