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9"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ableStyles" Target="tableStyle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145E199-BA01-4F29-B780-3514EE4E6475}" type="datetimeFigureOut">
              <a:rPr lang="en-IN" smtClean="0"/>
              <a:t>01-03-2024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EA37649-2ECF-4D79-973E-56BFF578BC6E}" type="slidenum">
              <a:rPr lang="en-IN" smtClean="0"/>
              <a:t>‹#›</a:t>
            </a:fld>
            <a:endParaRPr lang="en-IN"/>
          </a:p>
        </p:txBody>
      </p:sp>
    </p:spTree>
    <p:extLst>
      <p:ext uri="{BB962C8B-B14F-4D97-AF65-F5344CB8AC3E}">
        <p14:creationId xmlns:p14="http://schemas.microsoft.com/office/powerpoint/2010/main" val="1243742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45E199-BA01-4F29-B780-3514EE4E6475}" type="datetimeFigureOut">
              <a:rPr lang="en-IN" smtClean="0"/>
              <a:t>01-03-2024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EA37649-2ECF-4D79-973E-56BFF578BC6E}" type="slidenum">
              <a:rPr lang="en-IN" smtClean="0"/>
              <a:t>‹#›</a:t>
            </a:fld>
            <a:endParaRPr lang="en-IN"/>
          </a:p>
        </p:txBody>
      </p:sp>
    </p:spTree>
    <p:extLst>
      <p:ext uri="{BB962C8B-B14F-4D97-AF65-F5344CB8AC3E}">
        <p14:creationId xmlns:p14="http://schemas.microsoft.com/office/powerpoint/2010/main" val="845057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45E199-BA01-4F29-B780-3514EE4E6475}" type="datetimeFigureOut">
              <a:rPr lang="en-IN" smtClean="0"/>
              <a:t>01-03-2024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EA37649-2ECF-4D79-973E-56BFF578BC6E}"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0387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145E199-BA01-4F29-B780-3514EE4E6475}" type="datetimeFigureOut">
              <a:rPr lang="en-IN" smtClean="0"/>
              <a:t>01-03-2024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EA37649-2ECF-4D79-973E-56BFF578BC6E}" type="slidenum">
              <a:rPr lang="en-IN" smtClean="0"/>
              <a:t>‹#›</a:t>
            </a:fld>
            <a:endParaRPr lang="en-IN"/>
          </a:p>
        </p:txBody>
      </p:sp>
    </p:spTree>
    <p:extLst>
      <p:ext uri="{BB962C8B-B14F-4D97-AF65-F5344CB8AC3E}">
        <p14:creationId xmlns:p14="http://schemas.microsoft.com/office/powerpoint/2010/main" val="29034035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145E199-BA01-4F29-B780-3514EE4E6475}" type="datetimeFigureOut">
              <a:rPr lang="en-IN" smtClean="0"/>
              <a:t>01-03-2024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EA37649-2ECF-4D79-973E-56BFF578BC6E}"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418378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145E199-BA01-4F29-B780-3514EE4E6475}" type="datetimeFigureOut">
              <a:rPr lang="en-IN" smtClean="0"/>
              <a:t>01-03-2024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EA37649-2ECF-4D79-973E-56BFF578BC6E}" type="slidenum">
              <a:rPr lang="en-IN" smtClean="0"/>
              <a:t>‹#›</a:t>
            </a:fld>
            <a:endParaRPr lang="en-IN"/>
          </a:p>
        </p:txBody>
      </p:sp>
    </p:spTree>
    <p:extLst>
      <p:ext uri="{BB962C8B-B14F-4D97-AF65-F5344CB8AC3E}">
        <p14:creationId xmlns:p14="http://schemas.microsoft.com/office/powerpoint/2010/main" val="14779539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45E199-BA01-4F29-B780-3514EE4E6475}" type="datetimeFigureOut">
              <a:rPr lang="en-IN" smtClean="0"/>
              <a:t>01-03-2024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EA37649-2ECF-4D79-973E-56BFF578BC6E}" type="slidenum">
              <a:rPr lang="en-IN" smtClean="0"/>
              <a:t>‹#›</a:t>
            </a:fld>
            <a:endParaRPr lang="en-IN"/>
          </a:p>
        </p:txBody>
      </p:sp>
    </p:spTree>
    <p:extLst>
      <p:ext uri="{BB962C8B-B14F-4D97-AF65-F5344CB8AC3E}">
        <p14:creationId xmlns:p14="http://schemas.microsoft.com/office/powerpoint/2010/main" val="32669850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45E199-BA01-4F29-B780-3514EE4E6475}" type="datetimeFigureOut">
              <a:rPr lang="en-IN" smtClean="0"/>
              <a:t>01-03-2024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EA37649-2ECF-4D79-973E-56BFF578BC6E}" type="slidenum">
              <a:rPr lang="en-IN" smtClean="0"/>
              <a:t>‹#›</a:t>
            </a:fld>
            <a:endParaRPr lang="en-IN"/>
          </a:p>
        </p:txBody>
      </p:sp>
    </p:spTree>
    <p:extLst>
      <p:ext uri="{BB962C8B-B14F-4D97-AF65-F5344CB8AC3E}">
        <p14:creationId xmlns:p14="http://schemas.microsoft.com/office/powerpoint/2010/main" val="1686247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45E199-BA01-4F29-B780-3514EE4E6475}" type="datetimeFigureOut">
              <a:rPr lang="en-IN" smtClean="0"/>
              <a:t>01-03-2024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EA37649-2ECF-4D79-973E-56BFF578BC6E}" type="slidenum">
              <a:rPr lang="en-IN" smtClean="0"/>
              <a:t>‹#›</a:t>
            </a:fld>
            <a:endParaRPr lang="en-IN"/>
          </a:p>
        </p:txBody>
      </p:sp>
    </p:spTree>
    <p:extLst>
      <p:ext uri="{BB962C8B-B14F-4D97-AF65-F5344CB8AC3E}">
        <p14:creationId xmlns:p14="http://schemas.microsoft.com/office/powerpoint/2010/main" val="381024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45E199-BA01-4F29-B780-3514EE4E6475}" type="datetimeFigureOut">
              <a:rPr lang="en-IN" smtClean="0"/>
              <a:t>01-03-2024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EA37649-2ECF-4D79-973E-56BFF578BC6E}" type="slidenum">
              <a:rPr lang="en-IN" smtClean="0"/>
              <a:t>‹#›</a:t>
            </a:fld>
            <a:endParaRPr lang="en-IN"/>
          </a:p>
        </p:txBody>
      </p:sp>
    </p:spTree>
    <p:extLst>
      <p:ext uri="{BB962C8B-B14F-4D97-AF65-F5344CB8AC3E}">
        <p14:creationId xmlns:p14="http://schemas.microsoft.com/office/powerpoint/2010/main" val="4259136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45E199-BA01-4F29-B780-3514EE4E6475}" type="datetimeFigureOut">
              <a:rPr lang="en-IN" smtClean="0"/>
              <a:t>01-03-2024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EA37649-2ECF-4D79-973E-56BFF578BC6E}" type="slidenum">
              <a:rPr lang="en-IN" smtClean="0"/>
              <a:t>‹#›</a:t>
            </a:fld>
            <a:endParaRPr lang="en-IN"/>
          </a:p>
        </p:txBody>
      </p:sp>
    </p:spTree>
    <p:extLst>
      <p:ext uri="{BB962C8B-B14F-4D97-AF65-F5344CB8AC3E}">
        <p14:creationId xmlns:p14="http://schemas.microsoft.com/office/powerpoint/2010/main" val="1385655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45E199-BA01-4F29-B780-3514EE4E6475}" type="datetimeFigureOut">
              <a:rPr lang="en-IN" smtClean="0"/>
              <a:t>01-03-2024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EA37649-2ECF-4D79-973E-56BFF578BC6E}" type="slidenum">
              <a:rPr lang="en-IN" smtClean="0"/>
              <a:t>‹#›</a:t>
            </a:fld>
            <a:endParaRPr lang="en-IN"/>
          </a:p>
        </p:txBody>
      </p:sp>
    </p:spTree>
    <p:extLst>
      <p:ext uri="{BB962C8B-B14F-4D97-AF65-F5344CB8AC3E}">
        <p14:creationId xmlns:p14="http://schemas.microsoft.com/office/powerpoint/2010/main" val="2150041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145E199-BA01-4F29-B780-3514EE4E6475}" type="datetimeFigureOut">
              <a:rPr lang="en-IN" smtClean="0"/>
              <a:t>01-03-2024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EA37649-2ECF-4D79-973E-56BFF578BC6E}" type="slidenum">
              <a:rPr lang="en-IN" smtClean="0"/>
              <a:t>‹#›</a:t>
            </a:fld>
            <a:endParaRPr lang="en-IN"/>
          </a:p>
        </p:txBody>
      </p:sp>
    </p:spTree>
    <p:extLst>
      <p:ext uri="{BB962C8B-B14F-4D97-AF65-F5344CB8AC3E}">
        <p14:creationId xmlns:p14="http://schemas.microsoft.com/office/powerpoint/2010/main" val="2770212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45E199-BA01-4F29-B780-3514EE4E6475}" type="datetimeFigureOut">
              <a:rPr lang="en-IN" smtClean="0"/>
              <a:t>01-03-2024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EA37649-2ECF-4D79-973E-56BFF578BC6E}" type="slidenum">
              <a:rPr lang="en-IN" smtClean="0"/>
              <a:t>‹#›</a:t>
            </a:fld>
            <a:endParaRPr lang="en-IN"/>
          </a:p>
        </p:txBody>
      </p:sp>
    </p:spTree>
    <p:extLst>
      <p:ext uri="{BB962C8B-B14F-4D97-AF65-F5344CB8AC3E}">
        <p14:creationId xmlns:p14="http://schemas.microsoft.com/office/powerpoint/2010/main" val="380365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45E199-BA01-4F29-B780-3514EE4E6475}" type="datetimeFigureOut">
              <a:rPr lang="en-IN" smtClean="0"/>
              <a:t>01-03-2024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EA37649-2ECF-4D79-973E-56BFF578BC6E}" type="slidenum">
              <a:rPr lang="en-IN" smtClean="0"/>
              <a:t>‹#›</a:t>
            </a:fld>
            <a:endParaRPr lang="en-IN"/>
          </a:p>
        </p:txBody>
      </p:sp>
    </p:spTree>
    <p:extLst>
      <p:ext uri="{BB962C8B-B14F-4D97-AF65-F5344CB8AC3E}">
        <p14:creationId xmlns:p14="http://schemas.microsoft.com/office/powerpoint/2010/main" val="2416565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45E199-BA01-4F29-B780-3514EE4E6475}" type="datetimeFigureOut">
              <a:rPr lang="en-IN" smtClean="0"/>
              <a:t>01-03-2024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EA37649-2ECF-4D79-973E-56BFF578BC6E}" type="slidenum">
              <a:rPr lang="en-IN" smtClean="0"/>
              <a:t>‹#›</a:t>
            </a:fld>
            <a:endParaRPr lang="en-IN"/>
          </a:p>
        </p:txBody>
      </p:sp>
    </p:spTree>
    <p:extLst>
      <p:ext uri="{BB962C8B-B14F-4D97-AF65-F5344CB8AC3E}">
        <p14:creationId xmlns:p14="http://schemas.microsoft.com/office/powerpoint/2010/main" val="802847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145E199-BA01-4F29-B780-3514EE4E6475}" type="datetimeFigureOut">
              <a:rPr lang="en-IN" smtClean="0"/>
              <a:t>01-03-2024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EA37649-2ECF-4D79-973E-56BFF578BC6E}" type="slidenum">
              <a:rPr lang="en-IN" smtClean="0"/>
              <a:t>‹#›</a:t>
            </a:fld>
            <a:endParaRPr lang="en-IN"/>
          </a:p>
        </p:txBody>
      </p:sp>
    </p:spTree>
    <p:extLst>
      <p:ext uri="{BB962C8B-B14F-4D97-AF65-F5344CB8AC3E}">
        <p14:creationId xmlns:p14="http://schemas.microsoft.com/office/powerpoint/2010/main" val="420476642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hyperlink" Target="https://www.knowledgehut.com/blog/security/spoofing-in-cyber-security" TargetMode="Externa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66F78-8632-8952-7325-9742245AA660}"/>
              </a:ext>
            </a:extLst>
          </p:cNvPr>
          <p:cNvSpPr>
            <a:spLocks noGrp="1"/>
          </p:cNvSpPr>
          <p:nvPr>
            <p:ph type="ctrTitle"/>
          </p:nvPr>
        </p:nvSpPr>
        <p:spPr>
          <a:xfrm>
            <a:off x="602233" y="1288791"/>
            <a:ext cx="5047861" cy="3317032"/>
          </a:xfrm>
        </p:spPr>
        <p:txBody>
          <a:bodyPr>
            <a:normAutofit fontScale="90000"/>
          </a:bodyPr>
          <a:lstStyle/>
          <a:p>
            <a:pPr algn="ctr"/>
            <a:r>
              <a:rPr lang="en-US" sz="7200" b="1" dirty="0"/>
              <a:t>Hackings</a:t>
            </a:r>
            <a:br>
              <a:rPr lang="en-US" sz="7200" b="1" dirty="0"/>
            </a:br>
            <a:r>
              <a:rPr lang="en-US" sz="7200" b="1" dirty="0"/>
              <a:t>&amp;</a:t>
            </a:r>
            <a:br>
              <a:rPr lang="en-US" sz="7200" b="1" dirty="0"/>
            </a:br>
            <a:r>
              <a:rPr lang="en-US" sz="7200" b="1" dirty="0"/>
              <a:t>Hackers</a:t>
            </a:r>
            <a:endParaRPr lang="en-IN" sz="7200" b="1" dirty="0"/>
          </a:p>
        </p:txBody>
      </p:sp>
      <p:pic>
        <p:nvPicPr>
          <p:cNvPr id="1026" name="Picture 2" descr="View the Three Types of Hackers">
            <a:extLst>
              <a:ext uri="{FF2B5EF4-FFF2-40B4-BE49-F238E27FC236}">
                <a16:creationId xmlns:a16="http://schemas.microsoft.com/office/drawing/2014/main" id="{50C5073A-8383-DCB0-4492-4FFB27EAF0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4821" y="1027533"/>
            <a:ext cx="6541906" cy="4280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077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5F55E-2ACA-1DE9-C7B3-A11BC3840C07}"/>
              </a:ext>
            </a:extLst>
          </p:cNvPr>
          <p:cNvSpPr>
            <a:spLocks noGrp="1"/>
          </p:cNvSpPr>
          <p:nvPr>
            <p:ph type="title"/>
          </p:nvPr>
        </p:nvSpPr>
        <p:spPr>
          <a:xfrm>
            <a:off x="2133600" y="547860"/>
            <a:ext cx="10058400" cy="702303"/>
          </a:xfrm>
        </p:spPr>
        <p:txBody>
          <a:bodyPr>
            <a:normAutofit/>
          </a:bodyPr>
          <a:lstStyle/>
          <a:p>
            <a:r>
              <a:rPr lang="en-US" b="1" i="0" dirty="0">
                <a:solidFill>
                  <a:srgbClr val="000000"/>
                </a:solidFill>
                <a:effectLst/>
                <a:latin typeface="Inter"/>
              </a:rPr>
              <a:t>Tools Hackers Use</a:t>
            </a:r>
            <a:endParaRPr lang="en-IN" dirty="0"/>
          </a:p>
        </p:txBody>
      </p:sp>
      <p:sp>
        <p:nvSpPr>
          <p:cNvPr id="3" name="Content Placeholder 2">
            <a:extLst>
              <a:ext uri="{FF2B5EF4-FFF2-40B4-BE49-F238E27FC236}">
                <a16:creationId xmlns:a16="http://schemas.microsoft.com/office/drawing/2014/main" id="{75CDBF66-14A1-B46E-2701-D0337D542278}"/>
              </a:ext>
            </a:extLst>
          </p:cNvPr>
          <p:cNvSpPr>
            <a:spLocks noGrp="1"/>
          </p:cNvSpPr>
          <p:nvPr>
            <p:ph idx="1"/>
          </p:nvPr>
        </p:nvSpPr>
        <p:spPr>
          <a:xfrm>
            <a:off x="1097280" y="1362269"/>
            <a:ext cx="10058400" cy="5029199"/>
          </a:xfrm>
        </p:spPr>
        <p:txBody>
          <a:bodyPr>
            <a:normAutofit lnSpcReduction="10000"/>
          </a:bodyPr>
          <a:lstStyle/>
          <a:p>
            <a:pPr algn="l"/>
            <a:r>
              <a:rPr lang="en-US" b="0" i="0" dirty="0">
                <a:solidFill>
                  <a:srgbClr val="231F20"/>
                </a:solidFill>
                <a:effectLst/>
                <a:latin typeface="Inter"/>
              </a:rPr>
              <a:t>Nowadays, hacking is not just the pastime of tech-savvy individuals, but a sophisticated &amp; organized criminal activity that threatens companies &amp; individuals. Hackers use a variety of tools to exploit vulnerabilities in computer systems, networks &amp; applications. Here are some of the most common ones:</a:t>
            </a:r>
          </a:p>
          <a:p>
            <a:pPr algn="l">
              <a:buFont typeface="+mj-lt"/>
              <a:buAutoNum type="arabicPeriod"/>
            </a:pPr>
            <a:r>
              <a:rPr lang="en-US" b="1" i="0" dirty="0">
                <a:solidFill>
                  <a:srgbClr val="222222"/>
                </a:solidFill>
                <a:effectLst/>
                <a:latin typeface="unset"/>
              </a:rPr>
              <a:t>Metasploit</a:t>
            </a:r>
            <a:r>
              <a:rPr lang="en-US" b="0" i="0" dirty="0">
                <a:solidFill>
                  <a:srgbClr val="000000"/>
                </a:solidFill>
                <a:effectLst/>
                <a:latin typeface="unset"/>
              </a:rPr>
              <a:t>: This open-source framework includes various exploits and payloads &amp; makes it easier to launch attacks against systems with known vulnerabilities.</a:t>
            </a:r>
          </a:p>
          <a:p>
            <a:pPr algn="l">
              <a:buFont typeface="+mj-lt"/>
              <a:buAutoNum type="arabicPeriod"/>
            </a:pPr>
            <a:r>
              <a:rPr lang="en-US" b="1" i="0" dirty="0">
                <a:solidFill>
                  <a:srgbClr val="222222"/>
                </a:solidFill>
                <a:effectLst/>
                <a:latin typeface="unset"/>
              </a:rPr>
              <a:t>Nmap</a:t>
            </a:r>
            <a:r>
              <a:rPr lang="en-US" b="0" i="0" dirty="0">
                <a:solidFill>
                  <a:srgbClr val="000000"/>
                </a:solidFill>
                <a:effectLst/>
                <a:latin typeface="unset"/>
              </a:rPr>
              <a:t>: A network mapping tool that scans the target network for active hosts &amp; services, &amp; provides valuable information about potential targets.</a:t>
            </a:r>
          </a:p>
          <a:p>
            <a:pPr algn="l">
              <a:buFont typeface="+mj-lt"/>
              <a:buAutoNum type="arabicPeriod"/>
            </a:pPr>
            <a:r>
              <a:rPr lang="en-US" b="1" i="0" dirty="0">
                <a:solidFill>
                  <a:srgbClr val="222222"/>
                </a:solidFill>
                <a:effectLst/>
                <a:latin typeface="unset"/>
              </a:rPr>
              <a:t>Cain and Abel:</a:t>
            </a:r>
            <a:r>
              <a:rPr lang="en-US" b="0" i="0" dirty="0">
                <a:solidFill>
                  <a:srgbClr val="000000"/>
                </a:solidFill>
                <a:effectLst/>
                <a:latin typeface="unset"/>
              </a:rPr>
              <a:t> A password cracking tool that can reveal weak passwords used in online accounts, databases &amp; Windows systems.</a:t>
            </a:r>
          </a:p>
          <a:p>
            <a:pPr algn="l">
              <a:buFont typeface="+mj-lt"/>
              <a:buAutoNum type="arabicPeriod"/>
            </a:pPr>
            <a:r>
              <a:rPr lang="en-US" b="1" i="0" dirty="0">
                <a:solidFill>
                  <a:srgbClr val="222222"/>
                </a:solidFill>
                <a:effectLst/>
                <a:latin typeface="unset"/>
              </a:rPr>
              <a:t>John the Ripper</a:t>
            </a:r>
            <a:r>
              <a:rPr lang="en-US" b="0" i="0" dirty="0">
                <a:solidFill>
                  <a:srgbClr val="000000"/>
                </a:solidFill>
                <a:effectLst/>
                <a:latin typeface="unset"/>
              </a:rPr>
              <a:t>: Another password cracking tool, but with a wider scope of supported algorithms and customization options.</a:t>
            </a:r>
          </a:p>
          <a:p>
            <a:pPr algn="l">
              <a:buFont typeface="+mj-lt"/>
              <a:buAutoNum type="arabicPeriod"/>
            </a:pPr>
            <a:r>
              <a:rPr lang="en-US" b="1" i="0" dirty="0">
                <a:solidFill>
                  <a:srgbClr val="222222"/>
                </a:solidFill>
                <a:effectLst/>
                <a:latin typeface="unset"/>
              </a:rPr>
              <a:t>Wireshark:</a:t>
            </a:r>
            <a:r>
              <a:rPr lang="en-US" b="0" i="0" dirty="0">
                <a:solidFill>
                  <a:srgbClr val="000000"/>
                </a:solidFill>
                <a:effectLst/>
                <a:latin typeface="unset"/>
              </a:rPr>
              <a:t> A network protocol analyzer that captures &amp; displays network traffic &amp; allows hackers to sniff passwords, cookies &amp; other sensitive information.</a:t>
            </a:r>
          </a:p>
          <a:p>
            <a:pPr algn="l">
              <a:buFont typeface="+mj-lt"/>
              <a:buAutoNum type="arabicPeriod"/>
            </a:pPr>
            <a:r>
              <a:rPr lang="en-US" b="1" i="0" dirty="0" err="1">
                <a:solidFill>
                  <a:srgbClr val="222222"/>
                </a:solidFill>
                <a:effectLst/>
                <a:latin typeface="unset"/>
              </a:rPr>
              <a:t>Aircrack</a:t>
            </a:r>
            <a:r>
              <a:rPr lang="en-US" b="1" i="0" dirty="0">
                <a:solidFill>
                  <a:srgbClr val="222222"/>
                </a:solidFill>
                <a:effectLst/>
                <a:latin typeface="unset"/>
              </a:rPr>
              <a:t>-ng</a:t>
            </a:r>
            <a:r>
              <a:rPr lang="en-US" b="0" i="0" dirty="0">
                <a:solidFill>
                  <a:srgbClr val="000000"/>
                </a:solidFill>
                <a:effectLst/>
                <a:latin typeface="unset"/>
              </a:rPr>
              <a:t>: A suite of tools for cracking &amp; analyzing wireless network security protocols, such as WEP &amp; WPA.</a:t>
            </a:r>
          </a:p>
          <a:p>
            <a:endParaRPr lang="en-IN" dirty="0"/>
          </a:p>
        </p:txBody>
      </p:sp>
    </p:spTree>
    <p:extLst>
      <p:ext uri="{BB962C8B-B14F-4D97-AF65-F5344CB8AC3E}">
        <p14:creationId xmlns:p14="http://schemas.microsoft.com/office/powerpoint/2010/main" val="1502190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4E331A-A39B-ACD3-43B1-642F15440C68}"/>
              </a:ext>
            </a:extLst>
          </p:cNvPr>
          <p:cNvSpPr>
            <a:spLocks noGrp="1"/>
          </p:cNvSpPr>
          <p:nvPr>
            <p:ph idx="1"/>
          </p:nvPr>
        </p:nvSpPr>
        <p:spPr>
          <a:xfrm>
            <a:off x="4991878" y="743242"/>
            <a:ext cx="6568750" cy="5284333"/>
          </a:xfrm>
        </p:spPr>
        <p:txBody>
          <a:bodyPr>
            <a:normAutofit fontScale="92500"/>
          </a:bodyPr>
          <a:lstStyle/>
          <a:p>
            <a:pPr algn="l">
              <a:lnSpc>
                <a:spcPct val="150000"/>
              </a:lnSpc>
              <a:buFont typeface="Arial" panose="020B0604020202020204" pitchFamily="34" charset="0"/>
              <a:buChar char="•"/>
            </a:pPr>
            <a:r>
              <a:rPr lang="en-US" sz="2000" b="0" i="0" dirty="0">
                <a:solidFill>
                  <a:srgbClr val="000000"/>
                </a:solidFill>
                <a:effectLst/>
                <a:latin typeface="unset"/>
              </a:rPr>
              <a:t>Hacking is simply the act of breaching unauthorized access to a system &amp; a network. Hacking can be divided into two types: ethical &amp; unethical. </a:t>
            </a:r>
          </a:p>
          <a:p>
            <a:pPr marL="0" indent="0" algn="l">
              <a:lnSpc>
                <a:spcPct val="150000"/>
              </a:lnSpc>
              <a:buNone/>
            </a:pPr>
            <a:endParaRPr lang="en-US" sz="2000" b="0" i="0" dirty="0">
              <a:solidFill>
                <a:srgbClr val="000000"/>
              </a:solidFill>
              <a:effectLst/>
              <a:latin typeface="unset"/>
            </a:endParaRPr>
          </a:p>
          <a:p>
            <a:pPr algn="l">
              <a:lnSpc>
                <a:spcPct val="150000"/>
              </a:lnSpc>
              <a:buFont typeface="Arial" panose="020B0604020202020204" pitchFamily="34" charset="0"/>
              <a:buChar char="•"/>
            </a:pPr>
            <a:r>
              <a:rPr lang="en-US" sz="2000" b="0" i="0" dirty="0">
                <a:solidFill>
                  <a:srgbClr val="000000"/>
                </a:solidFill>
                <a:effectLst/>
                <a:latin typeface="unset"/>
              </a:rPr>
              <a:t>Ethical hacking is when an individual or institution tests the security of a system or network to identify potential vulnerabilities that could be exploited by malicious attackers.</a:t>
            </a:r>
          </a:p>
          <a:p>
            <a:pPr marL="0" indent="0" algn="l">
              <a:lnSpc>
                <a:spcPct val="150000"/>
              </a:lnSpc>
              <a:buNone/>
            </a:pPr>
            <a:endParaRPr lang="en-US" sz="2000" b="0" i="0" dirty="0">
              <a:solidFill>
                <a:srgbClr val="000000"/>
              </a:solidFill>
              <a:effectLst/>
              <a:latin typeface="unset"/>
            </a:endParaRPr>
          </a:p>
          <a:p>
            <a:pPr algn="l">
              <a:lnSpc>
                <a:spcPct val="150000"/>
              </a:lnSpc>
              <a:buFont typeface="Arial" panose="020B0604020202020204" pitchFamily="34" charset="0"/>
              <a:buChar char="•"/>
            </a:pPr>
            <a:r>
              <a:rPr lang="en-US" sz="2000" b="0" i="0" dirty="0">
                <a:solidFill>
                  <a:srgbClr val="000000"/>
                </a:solidFill>
                <a:effectLst/>
                <a:latin typeface="unset"/>
              </a:rPr>
              <a:t>Unethical hacking involves attempting to gain unauthorized access to a system &amp; a network with malicious intent.</a:t>
            </a:r>
          </a:p>
        </p:txBody>
      </p:sp>
      <p:pic>
        <p:nvPicPr>
          <p:cNvPr id="2050" name="Picture 2" descr="Who is a Hacker? Types, Skills and Tools">
            <a:extLst>
              <a:ext uri="{FF2B5EF4-FFF2-40B4-BE49-F238E27FC236}">
                <a16:creationId xmlns:a16="http://schemas.microsoft.com/office/drawing/2014/main" id="{78FC21F9-49E2-1F24-FCDD-AEB90ED0C9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823" y="743242"/>
            <a:ext cx="4516112" cy="4460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7749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9AA57-4C3C-4DBB-6AAB-162B83C3F32D}"/>
              </a:ext>
            </a:extLst>
          </p:cNvPr>
          <p:cNvSpPr>
            <a:spLocks noGrp="1"/>
          </p:cNvSpPr>
          <p:nvPr>
            <p:ph type="title"/>
          </p:nvPr>
        </p:nvSpPr>
        <p:spPr>
          <a:xfrm>
            <a:off x="1640156" y="512143"/>
            <a:ext cx="8911687" cy="1280890"/>
          </a:xfrm>
        </p:spPr>
        <p:txBody>
          <a:bodyPr/>
          <a:lstStyle/>
          <a:p>
            <a:r>
              <a:rPr lang="en-US" b="1" i="0" dirty="0">
                <a:solidFill>
                  <a:srgbClr val="000000"/>
                </a:solidFill>
                <a:effectLst/>
                <a:latin typeface="Inter"/>
              </a:rPr>
              <a:t>Who are Hackers?</a:t>
            </a:r>
            <a:br>
              <a:rPr lang="en-US" b="1" i="0" dirty="0">
                <a:solidFill>
                  <a:srgbClr val="231F20"/>
                </a:solidFill>
                <a:effectLst/>
                <a:latin typeface="Inter"/>
              </a:rPr>
            </a:br>
            <a:endParaRPr lang="en-IN" dirty="0"/>
          </a:p>
        </p:txBody>
      </p:sp>
      <p:sp>
        <p:nvSpPr>
          <p:cNvPr id="3" name="Content Placeholder 2">
            <a:extLst>
              <a:ext uri="{FF2B5EF4-FFF2-40B4-BE49-F238E27FC236}">
                <a16:creationId xmlns:a16="http://schemas.microsoft.com/office/drawing/2014/main" id="{54EE4CB0-B70C-1C38-F6FE-F6FD89E9911D}"/>
              </a:ext>
            </a:extLst>
          </p:cNvPr>
          <p:cNvSpPr>
            <a:spLocks noGrp="1"/>
          </p:cNvSpPr>
          <p:nvPr>
            <p:ph idx="1"/>
          </p:nvPr>
        </p:nvSpPr>
        <p:spPr>
          <a:xfrm>
            <a:off x="1940767" y="1905000"/>
            <a:ext cx="9498530" cy="4777273"/>
          </a:xfrm>
        </p:spPr>
        <p:txBody>
          <a:bodyPr>
            <a:normAutofit/>
          </a:bodyPr>
          <a:lstStyle/>
          <a:p>
            <a:pPr algn="just">
              <a:lnSpc>
                <a:spcPct val="150000"/>
              </a:lnSpc>
            </a:pPr>
            <a:r>
              <a:rPr lang="en-US" sz="2400" b="1" i="0" dirty="0">
                <a:solidFill>
                  <a:srgbClr val="231F20"/>
                </a:solidFill>
                <a:effectLst/>
                <a:latin typeface="Inter"/>
              </a:rPr>
              <a:t>Hackers</a:t>
            </a:r>
            <a:r>
              <a:rPr lang="en-US" sz="2400" b="0" i="0" dirty="0">
                <a:solidFill>
                  <a:srgbClr val="231F20"/>
                </a:solidFill>
                <a:effectLst/>
                <a:latin typeface="Inter"/>
              </a:rPr>
              <a:t> refer to individuals with exceptional computer skills who use their knowledge to exploit vulnerabilities in computer systems, exposing security vulnerabilities &amp; gaining unauthorized access to sensitive information. Aside from popular belief, we cannot call all hackers malicious. Hacker means a broad range of individuals from black hat hackers, who cause harm &amp; steal sensitive information, to white hat hackers, who identify weaknesses in computer systems.</a:t>
            </a:r>
          </a:p>
          <a:p>
            <a:endParaRPr lang="en-IN" dirty="0"/>
          </a:p>
        </p:txBody>
      </p:sp>
    </p:spTree>
    <p:extLst>
      <p:ext uri="{BB962C8B-B14F-4D97-AF65-F5344CB8AC3E}">
        <p14:creationId xmlns:p14="http://schemas.microsoft.com/office/powerpoint/2010/main" val="2766485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18315-0214-09F0-F79D-2CD5C633D9F2}"/>
              </a:ext>
            </a:extLst>
          </p:cNvPr>
          <p:cNvSpPr>
            <a:spLocks noGrp="1"/>
          </p:cNvSpPr>
          <p:nvPr>
            <p:ph type="title"/>
          </p:nvPr>
        </p:nvSpPr>
        <p:spPr>
          <a:xfrm>
            <a:off x="1837146" y="484150"/>
            <a:ext cx="8911687" cy="1280890"/>
          </a:xfrm>
        </p:spPr>
        <p:txBody>
          <a:bodyPr/>
          <a:lstStyle/>
          <a:p>
            <a:r>
              <a:rPr lang="en-US" b="1" i="0" dirty="0">
                <a:solidFill>
                  <a:srgbClr val="231F20"/>
                </a:solidFill>
                <a:effectLst/>
                <a:latin typeface="Inter"/>
              </a:rPr>
              <a:t>What Do They Do?</a:t>
            </a:r>
            <a:br>
              <a:rPr lang="en-US" b="1" i="0" dirty="0">
                <a:solidFill>
                  <a:srgbClr val="231F20"/>
                </a:solidFill>
                <a:effectLst/>
                <a:latin typeface="Inter"/>
              </a:rPr>
            </a:br>
            <a:endParaRPr lang="en-IN" dirty="0"/>
          </a:p>
        </p:txBody>
      </p:sp>
      <p:sp>
        <p:nvSpPr>
          <p:cNvPr id="3" name="Content Placeholder 2">
            <a:extLst>
              <a:ext uri="{FF2B5EF4-FFF2-40B4-BE49-F238E27FC236}">
                <a16:creationId xmlns:a16="http://schemas.microsoft.com/office/drawing/2014/main" id="{25C1F5CF-F32B-019D-F420-489F7B17ADA0}"/>
              </a:ext>
            </a:extLst>
          </p:cNvPr>
          <p:cNvSpPr>
            <a:spLocks noGrp="1"/>
          </p:cNvSpPr>
          <p:nvPr>
            <p:ph idx="1"/>
          </p:nvPr>
        </p:nvSpPr>
        <p:spPr>
          <a:xfrm>
            <a:off x="2234649" y="1555101"/>
            <a:ext cx="8915400" cy="4976328"/>
          </a:xfrm>
        </p:spPr>
        <p:txBody>
          <a:bodyPr>
            <a:normAutofit/>
          </a:bodyPr>
          <a:lstStyle/>
          <a:p>
            <a:pPr algn="l">
              <a:lnSpc>
                <a:spcPct val="150000"/>
              </a:lnSpc>
            </a:pPr>
            <a:r>
              <a:rPr lang="en-US" b="0" i="0" dirty="0">
                <a:solidFill>
                  <a:srgbClr val="231F20"/>
                </a:solidFill>
                <a:effectLst/>
                <a:latin typeface="Inter"/>
              </a:rPr>
              <a:t>They can do anything from stealing sensitive information, bringing down websites, gaining access to private system resources, using your computer to do illegal activities or even spying on individuals. Malicious hackers can do significant damage, &amp; their actions can cause harm to both individuals &amp; organizations.</a:t>
            </a:r>
          </a:p>
          <a:p>
            <a:pPr algn="l">
              <a:lnSpc>
                <a:spcPct val="150000"/>
              </a:lnSpc>
            </a:pPr>
            <a:endParaRPr lang="en-US" b="0" i="0" dirty="0">
              <a:solidFill>
                <a:srgbClr val="231F20"/>
              </a:solidFill>
              <a:effectLst/>
              <a:latin typeface="Inter"/>
            </a:endParaRPr>
          </a:p>
          <a:p>
            <a:pPr algn="l">
              <a:lnSpc>
                <a:spcPct val="150000"/>
              </a:lnSpc>
            </a:pPr>
            <a:r>
              <a:rPr lang="en-US" b="0" i="0" dirty="0">
                <a:solidFill>
                  <a:srgbClr val="231F20"/>
                </a:solidFill>
                <a:effectLst/>
                <a:latin typeface="Inter"/>
              </a:rPr>
              <a:t>Some hackers operate solely for personal gain, while others may be motivated by state-sponsored or ideological motives. Hackers employ a range of methods to gain access to systems, including phishing attacks, social engineering &amp; exploiting unpatched vulnerabilities. Hackers pose a significant threat to individuals &amp; organizations, &amp; it is crucial for individuals &amp; businesses to take steps to protect themselves from these nefarious actors.</a:t>
            </a:r>
          </a:p>
        </p:txBody>
      </p:sp>
    </p:spTree>
    <p:extLst>
      <p:ext uri="{BB962C8B-B14F-4D97-AF65-F5344CB8AC3E}">
        <p14:creationId xmlns:p14="http://schemas.microsoft.com/office/powerpoint/2010/main" val="2489685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FEB8E-EB18-819D-6D3A-5417B35045BD}"/>
              </a:ext>
            </a:extLst>
          </p:cNvPr>
          <p:cNvSpPr>
            <a:spLocks noGrp="1"/>
          </p:cNvSpPr>
          <p:nvPr>
            <p:ph type="title"/>
          </p:nvPr>
        </p:nvSpPr>
        <p:spPr>
          <a:xfrm>
            <a:off x="1097280" y="286603"/>
            <a:ext cx="10058400" cy="870393"/>
          </a:xfrm>
        </p:spPr>
        <p:txBody>
          <a:bodyPr>
            <a:normAutofit fontScale="90000"/>
          </a:bodyPr>
          <a:lstStyle/>
          <a:p>
            <a:r>
              <a:rPr lang="en-US" sz="3600" b="1" i="0" dirty="0">
                <a:solidFill>
                  <a:srgbClr val="000000"/>
                </a:solidFill>
                <a:effectLst/>
                <a:latin typeface="Inter"/>
              </a:rPr>
              <a:t>The Difference Between Hackers and Cyber Attackers</a:t>
            </a:r>
            <a:endParaRPr lang="en-US" sz="3600" b="1" i="0" dirty="0">
              <a:solidFill>
                <a:srgbClr val="231F20"/>
              </a:solidFill>
              <a:effectLst/>
              <a:latin typeface="Inter"/>
            </a:endParaRPr>
          </a:p>
        </p:txBody>
      </p:sp>
      <p:graphicFrame>
        <p:nvGraphicFramePr>
          <p:cNvPr id="4" name="Content Placeholder 3">
            <a:extLst>
              <a:ext uri="{FF2B5EF4-FFF2-40B4-BE49-F238E27FC236}">
                <a16:creationId xmlns:a16="http://schemas.microsoft.com/office/drawing/2014/main" id="{82226E5E-852E-4D60-CD48-05EE55F29CAA}"/>
              </a:ext>
            </a:extLst>
          </p:cNvPr>
          <p:cNvGraphicFramePr>
            <a:graphicFrameLocks noGrp="1"/>
          </p:cNvGraphicFramePr>
          <p:nvPr>
            <p:ph idx="1"/>
            <p:extLst>
              <p:ext uri="{D42A27DB-BD31-4B8C-83A1-F6EECF244321}">
                <p14:modId xmlns:p14="http://schemas.microsoft.com/office/powerpoint/2010/main" val="2587784975"/>
              </p:ext>
            </p:extLst>
          </p:nvPr>
        </p:nvGraphicFramePr>
        <p:xfrm>
          <a:off x="2589213" y="2133600"/>
          <a:ext cx="8915397" cy="4216400"/>
        </p:xfrm>
        <a:graphic>
          <a:graphicData uri="http://schemas.openxmlformats.org/drawingml/2006/table">
            <a:tbl>
              <a:tblPr firstRow="1" bandRow="1">
                <a:tableStyleId>{5C22544A-7EE6-4342-B048-85BDC9FD1C3A}</a:tableStyleId>
              </a:tblPr>
              <a:tblGrid>
                <a:gridCol w="2971799">
                  <a:extLst>
                    <a:ext uri="{9D8B030D-6E8A-4147-A177-3AD203B41FA5}">
                      <a16:colId xmlns:a16="http://schemas.microsoft.com/office/drawing/2014/main" val="3931743057"/>
                    </a:ext>
                  </a:extLst>
                </a:gridCol>
                <a:gridCol w="2971799">
                  <a:extLst>
                    <a:ext uri="{9D8B030D-6E8A-4147-A177-3AD203B41FA5}">
                      <a16:colId xmlns:a16="http://schemas.microsoft.com/office/drawing/2014/main" val="2621251737"/>
                    </a:ext>
                  </a:extLst>
                </a:gridCol>
                <a:gridCol w="2971799">
                  <a:extLst>
                    <a:ext uri="{9D8B030D-6E8A-4147-A177-3AD203B41FA5}">
                      <a16:colId xmlns:a16="http://schemas.microsoft.com/office/drawing/2014/main" val="2171907004"/>
                    </a:ext>
                  </a:extLst>
                </a:gridCol>
              </a:tblGrid>
              <a:tr h="370840">
                <a:tc>
                  <a:txBody>
                    <a:bodyPr/>
                    <a:lstStyle/>
                    <a:p>
                      <a:pPr algn="l"/>
                      <a:r>
                        <a:rPr lang="en-IN" sz="1400" b="0" dirty="0">
                          <a:solidFill>
                            <a:srgbClr val="000000"/>
                          </a:solidFill>
                          <a:effectLst/>
                          <a:latin typeface="unset"/>
                        </a:rPr>
                        <a:t>Category</a:t>
                      </a:r>
                    </a:p>
                  </a:txBody>
                  <a:tcPr marL="67541" marR="67541" marT="76200" marB="76200" anchor="ctr"/>
                </a:tc>
                <a:tc>
                  <a:txBody>
                    <a:bodyPr/>
                    <a:lstStyle/>
                    <a:p>
                      <a:pPr algn="l"/>
                      <a:r>
                        <a:rPr lang="en-IN" sz="1400" b="0">
                          <a:solidFill>
                            <a:srgbClr val="000000"/>
                          </a:solidFill>
                          <a:effectLst/>
                          <a:latin typeface="unset"/>
                        </a:rPr>
                        <a:t>Hackers</a:t>
                      </a:r>
                    </a:p>
                  </a:txBody>
                  <a:tcPr marL="67541" marR="67541" marT="76200" marB="76200" anchor="ctr"/>
                </a:tc>
                <a:tc>
                  <a:txBody>
                    <a:bodyPr/>
                    <a:lstStyle/>
                    <a:p>
                      <a:pPr algn="l"/>
                      <a:r>
                        <a:rPr lang="en-IN" sz="1400" b="0">
                          <a:solidFill>
                            <a:srgbClr val="000000"/>
                          </a:solidFill>
                          <a:effectLst/>
                          <a:latin typeface="unset"/>
                        </a:rPr>
                        <a:t>Cyber Attackers</a:t>
                      </a:r>
                    </a:p>
                  </a:txBody>
                  <a:tcPr marL="67541" marR="67541" marT="76200" marB="76200" anchor="ctr"/>
                </a:tc>
                <a:extLst>
                  <a:ext uri="{0D108BD9-81ED-4DB2-BD59-A6C34878D82A}">
                    <a16:rowId xmlns:a16="http://schemas.microsoft.com/office/drawing/2014/main" val="3454147498"/>
                  </a:ext>
                </a:extLst>
              </a:tr>
              <a:tr h="370840">
                <a:tc>
                  <a:txBody>
                    <a:bodyPr/>
                    <a:lstStyle/>
                    <a:p>
                      <a:r>
                        <a:rPr lang="en-IN" sz="1400" b="0">
                          <a:solidFill>
                            <a:srgbClr val="000000"/>
                          </a:solidFill>
                          <a:effectLst/>
                          <a:latin typeface="unset"/>
                        </a:rPr>
                        <a:t>Motivation</a:t>
                      </a:r>
                    </a:p>
                  </a:txBody>
                  <a:tcPr marL="108065" marR="108065" marT="76200" marB="76200" anchor="ctr"/>
                </a:tc>
                <a:tc>
                  <a:txBody>
                    <a:bodyPr/>
                    <a:lstStyle/>
                    <a:p>
                      <a:r>
                        <a:rPr lang="en-US" sz="1400" b="0">
                          <a:solidFill>
                            <a:srgbClr val="000000"/>
                          </a:solidFill>
                          <a:effectLst/>
                          <a:latin typeface="unset"/>
                        </a:rPr>
                        <a:t>Mostly driven by curiosity or challenge</a:t>
                      </a:r>
                    </a:p>
                  </a:txBody>
                  <a:tcPr marL="108065" marR="108065" marT="76200" marB="76200" anchor="ctr"/>
                </a:tc>
                <a:tc>
                  <a:txBody>
                    <a:bodyPr/>
                    <a:lstStyle/>
                    <a:p>
                      <a:r>
                        <a:rPr lang="en-US" sz="1400" b="0">
                          <a:solidFill>
                            <a:srgbClr val="000000"/>
                          </a:solidFill>
                          <a:effectLst/>
                          <a:latin typeface="unset"/>
                        </a:rPr>
                        <a:t>Driven by financial gain or other malicious motives</a:t>
                      </a:r>
                    </a:p>
                  </a:txBody>
                  <a:tcPr marL="108065" marR="108065" marT="76200" marB="76200" anchor="ctr"/>
                </a:tc>
                <a:extLst>
                  <a:ext uri="{0D108BD9-81ED-4DB2-BD59-A6C34878D82A}">
                    <a16:rowId xmlns:a16="http://schemas.microsoft.com/office/drawing/2014/main" val="400100896"/>
                  </a:ext>
                </a:extLst>
              </a:tr>
              <a:tr h="370840">
                <a:tc>
                  <a:txBody>
                    <a:bodyPr/>
                    <a:lstStyle/>
                    <a:p>
                      <a:r>
                        <a:rPr lang="en-IN" sz="1400" b="0">
                          <a:solidFill>
                            <a:srgbClr val="000000"/>
                          </a:solidFill>
                          <a:effectLst/>
                          <a:latin typeface="unset"/>
                        </a:rPr>
                        <a:t>Goals</a:t>
                      </a:r>
                    </a:p>
                  </a:txBody>
                  <a:tcPr marL="108065" marR="108065" marT="76200" marB="76200" anchor="ctr"/>
                </a:tc>
                <a:tc>
                  <a:txBody>
                    <a:bodyPr/>
                    <a:lstStyle/>
                    <a:p>
                      <a:r>
                        <a:rPr lang="en-US" sz="1400" b="0">
                          <a:solidFill>
                            <a:srgbClr val="000000"/>
                          </a:solidFill>
                          <a:effectLst/>
                          <a:latin typeface="unset"/>
                        </a:rPr>
                        <a:t>Test system vulnerabilities, improve security measures</a:t>
                      </a:r>
                    </a:p>
                  </a:txBody>
                  <a:tcPr marL="108065" marR="108065" marT="76200" marB="76200" anchor="ctr"/>
                </a:tc>
                <a:tc>
                  <a:txBody>
                    <a:bodyPr/>
                    <a:lstStyle/>
                    <a:p>
                      <a:r>
                        <a:rPr lang="en-IN" sz="1400" b="0">
                          <a:solidFill>
                            <a:srgbClr val="000000"/>
                          </a:solidFill>
                          <a:effectLst/>
                          <a:latin typeface="unset"/>
                        </a:rPr>
                        <a:t>Exploit vulnerabilities, steal data, disrupt operations</a:t>
                      </a:r>
                    </a:p>
                  </a:txBody>
                  <a:tcPr marL="108065" marR="108065" marT="76200" marB="76200" anchor="ctr"/>
                </a:tc>
                <a:extLst>
                  <a:ext uri="{0D108BD9-81ED-4DB2-BD59-A6C34878D82A}">
                    <a16:rowId xmlns:a16="http://schemas.microsoft.com/office/drawing/2014/main" val="2573516088"/>
                  </a:ext>
                </a:extLst>
              </a:tr>
              <a:tr h="370840">
                <a:tc>
                  <a:txBody>
                    <a:bodyPr/>
                    <a:lstStyle/>
                    <a:p>
                      <a:r>
                        <a:rPr lang="en-IN" sz="1400" b="0">
                          <a:solidFill>
                            <a:srgbClr val="000000"/>
                          </a:solidFill>
                          <a:effectLst/>
                          <a:latin typeface="unset"/>
                        </a:rPr>
                        <a:t>Techniques</a:t>
                      </a:r>
                    </a:p>
                  </a:txBody>
                  <a:tcPr marL="108065" marR="108065" marT="76200" marB="76200" anchor="ctr"/>
                </a:tc>
                <a:tc>
                  <a:txBody>
                    <a:bodyPr/>
                    <a:lstStyle/>
                    <a:p>
                      <a:r>
                        <a:rPr lang="en-US" sz="1400" b="0">
                          <a:solidFill>
                            <a:srgbClr val="000000"/>
                          </a:solidFill>
                          <a:effectLst/>
                          <a:latin typeface="unset"/>
                        </a:rPr>
                        <a:t>Use legal methods and tools to discover &amp; report vulnerabilities</a:t>
                      </a:r>
                    </a:p>
                  </a:txBody>
                  <a:tcPr marL="108065" marR="108065" marT="76200" marB="76200" anchor="ctr"/>
                </a:tc>
                <a:tc>
                  <a:txBody>
                    <a:bodyPr/>
                    <a:lstStyle/>
                    <a:p>
                      <a:r>
                        <a:rPr lang="en-US" sz="1400" b="0">
                          <a:solidFill>
                            <a:srgbClr val="000000"/>
                          </a:solidFill>
                          <a:effectLst/>
                          <a:latin typeface="unset"/>
                        </a:rPr>
                        <a:t>Use illegal methods &amp; tools to breach systems &amp; networks</a:t>
                      </a:r>
                    </a:p>
                  </a:txBody>
                  <a:tcPr marL="108065" marR="108065" marT="76200" marB="76200" anchor="ctr"/>
                </a:tc>
                <a:extLst>
                  <a:ext uri="{0D108BD9-81ED-4DB2-BD59-A6C34878D82A}">
                    <a16:rowId xmlns:a16="http://schemas.microsoft.com/office/drawing/2014/main" val="4099478340"/>
                  </a:ext>
                </a:extLst>
              </a:tr>
              <a:tr h="370840">
                <a:tc>
                  <a:txBody>
                    <a:bodyPr/>
                    <a:lstStyle/>
                    <a:p>
                      <a:r>
                        <a:rPr lang="en-IN" sz="1400" b="0">
                          <a:solidFill>
                            <a:srgbClr val="000000"/>
                          </a:solidFill>
                          <a:effectLst/>
                          <a:latin typeface="unset"/>
                        </a:rPr>
                        <a:t>Ethics</a:t>
                      </a:r>
                    </a:p>
                  </a:txBody>
                  <a:tcPr marL="108065" marR="108065" marT="76200" marB="76200" anchor="ctr"/>
                </a:tc>
                <a:tc>
                  <a:txBody>
                    <a:bodyPr/>
                    <a:lstStyle/>
                    <a:p>
                      <a:r>
                        <a:rPr lang="en-US" sz="1400" b="0">
                          <a:solidFill>
                            <a:srgbClr val="000000"/>
                          </a:solidFill>
                          <a:effectLst/>
                          <a:latin typeface="unset"/>
                        </a:rPr>
                        <a:t>Ethical or white hat hackers disclose vulnerabilities and help patch them</a:t>
                      </a:r>
                    </a:p>
                  </a:txBody>
                  <a:tcPr marL="108065" marR="108065" marT="76200" marB="76200" anchor="ctr"/>
                </a:tc>
                <a:tc>
                  <a:txBody>
                    <a:bodyPr/>
                    <a:lstStyle/>
                    <a:p>
                      <a:r>
                        <a:rPr lang="en-US" sz="1400" b="0">
                          <a:solidFill>
                            <a:srgbClr val="000000"/>
                          </a:solidFill>
                          <a:effectLst/>
                          <a:latin typeface="unset"/>
                        </a:rPr>
                        <a:t>Unethical or black hat attackers exploit vulnerabilities</a:t>
                      </a:r>
                    </a:p>
                  </a:txBody>
                  <a:tcPr marL="108065" marR="108065" marT="76200" marB="76200" anchor="ctr"/>
                </a:tc>
                <a:extLst>
                  <a:ext uri="{0D108BD9-81ED-4DB2-BD59-A6C34878D82A}">
                    <a16:rowId xmlns:a16="http://schemas.microsoft.com/office/drawing/2014/main" val="3260386351"/>
                  </a:ext>
                </a:extLst>
              </a:tr>
              <a:tr h="370840">
                <a:tc>
                  <a:txBody>
                    <a:bodyPr/>
                    <a:lstStyle/>
                    <a:p>
                      <a:r>
                        <a:rPr lang="en-IN" sz="1400" b="0">
                          <a:solidFill>
                            <a:srgbClr val="000000"/>
                          </a:solidFill>
                          <a:effectLst/>
                          <a:latin typeface="unset"/>
                        </a:rPr>
                        <a:t>Impact on Society</a:t>
                      </a:r>
                    </a:p>
                  </a:txBody>
                  <a:tcPr marL="108065" marR="108065" marT="76200" marB="76200" anchor="ctr"/>
                </a:tc>
                <a:tc>
                  <a:txBody>
                    <a:bodyPr/>
                    <a:lstStyle/>
                    <a:p>
                      <a:r>
                        <a:rPr lang="en-US" sz="1400" b="0">
                          <a:solidFill>
                            <a:srgbClr val="000000"/>
                          </a:solidFill>
                          <a:effectLst/>
                          <a:latin typeface="unset"/>
                        </a:rPr>
                        <a:t>Can help improve cybersecurity measures</a:t>
                      </a:r>
                    </a:p>
                  </a:txBody>
                  <a:tcPr marL="108065" marR="108065" marT="76200" marB="76200" anchor="ctr"/>
                </a:tc>
                <a:tc>
                  <a:txBody>
                    <a:bodyPr/>
                    <a:lstStyle/>
                    <a:p>
                      <a:r>
                        <a:rPr lang="en-US" sz="1400" b="0">
                          <a:solidFill>
                            <a:srgbClr val="000000"/>
                          </a:solidFill>
                          <a:effectLst/>
                          <a:latin typeface="unset"/>
                        </a:rPr>
                        <a:t>Can cause massive financial losses &amp; damage to reputation</a:t>
                      </a:r>
                    </a:p>
                  </a:txBody>
                  <a:tcPr marL="108065" marR="108065" marT="76200" marB="76200" anchor="ctr"/>
                </a:tc>
                <a:extLst>
                  <a:ext uri="{0D108BD9-81ED-4DB2-BD59-A6C34878D82A}">
                    <a16:rowId xmlns:a16="http://schemas.microsoft.com/office/drawing/2014/main" val="121129042"/>
                  </a:ext>
                </a:extLst>
              </a:tr>
              <a:tr h="370840">
                <a:tc>
                  <a:txBody>
                    <a:bodyPr/>
                    <a:lstStyle/>
                    <a:p>
                      <a:r>
                        <a:rPr lang="en-IN" sz="1400" b="0">
                          <a:solidFill>
                            <a:srgbClr val="000000"/>
                          </a:solidFill>
                          <a:effectLst/>
                          <a:latin typeface="unset"/>
                        </a:rPr>
                        <a:t>Legality</a:t>
                      </a:r>
                    </a:p>
                  </a:txBody>
                  <a:tcPr marL="108065" marR="108065" marT="76200" marB="76200" anchor="ctr"/>
                </a:tc>
                <a:tc>
                  <a:txBody>
                    <a:bodyPr/>
                    <a:lstStyle/>
                    <a:p>
                      <a:r>
                        <a:rPr lang="en-IN" sz="1400" b="0">
                          <a:solidFill>
                            <a:srgbClr val="000000"/>
                          </a:solidFill>
                          <a:effectLst/>
                          <a:latin typeface="unset"/>
                        </a:rPr>
                        <a:t>Legal</a:t>
                      </a:r>
                    </a:p>
                  </a:txBody>
                  <a:tcPr marL="108065" marR="108065" marT="76200" marB="76200" anchor="ctr"/>
                </a:tc>
                <a:tc>
                  <a:txBody>
                    <a:bodyPr/>
                    <a:lstStyle/>
                    <a:p>
                      <a:r>
                        <a:rPr lang="en-IN" sz="1400" b="0">
                          <a:solidFill>
                            <a:srgbClr val="000000"/>
                          </a:solidFill>
                          <a:effectLst/>
                          <a:latin typeface="unset"/>
                        </a:rPr>
                        <a:t>Illegal</a:t>
                      </a:r>
                    </a:p>
                  </a:txBody>
                  <a:tcPr marL="108065" marR="108065" marT="76200" marB="76200" anchor="ctr"/>
                </a:tc>
                <a:extLst>
                  <a:ext uri="{0D108BD9-81ED-4DB2-BD59-A6C34878D82A}">
                    <a16:rowId xmlns:a16="http://schemas.microsoft.com/office/drawing/2014/main" val="2916036290"/>
                  </a:ext>
                </a:extLst>
              </a:tr>
              <a:tr h="370840">
                <a:tc>
                  <a:txBody>
                    <a:bodyPr/>
                    <a:lstStyle/>
                    <a:p>
                      <a:r>
                        <a:rPr lang="en-IN" sz="1400" b="0">
                          <a:solidFill>
                            <a:srgbClr val="000000"/>
                          </a:solidFill>
                          <a:effectLst/>
                          <a:latin typeface="unset"/>
                        </a:rPr>
                        <a:t>Examples of Activities</a:t>
                      </a:r>
                    </a:p>
                  </a:txBody>
                  <a:tcPr marL="108065" marR="108065" marT="76200" marB="76200" anchor="ctr"/>
                </a:tc>
                <a:tc>
                  <a:txBody>
                    <a:bodyPr/>
                    <a:lstStyle/>
                    <a:p>
                      <a:r>
                        <a:rPr lang="en-US" sz="1400" b="0">
                          <a:solidFill>
                            <a:srgbClr val="000000"/>
                          </a:solidFill>
                          <a:effectLst/>
                          <a:latin typeface="unset"/>
                        </a:rPr>
                        <a:t>Finding vulnerabilities in software, developing security measures</a:t>
                      </a:r>
                    </a:p>
                  </a:txBody>
                  <a:tcPr marL="108065" marR="108065" marT="76200" marB="76200" anchor="ctr"/>
                </a:tc>
                <a:tc>
                  <a:txBody>
                    <a:bodyPr/>
                    <a:lstStyle/>
                    <a:p>
                      <a:r>
                        <a:rPr lang="en-US" sz="1400" b="0" dirty="0">
                          <a:solidFill>
                            <a:srgbClr val="000000"/>
                          </a:solidFill>
                          <a:effectLst/>
                          <a:latin typeface="unset"/>
                        </a:rPr>
                        <a:t>DDoS attacks, ransomware, phishing scams, stealing data</a:t>
                      </a:r>
                    </a:p>
                  </a:txBody>
                  <a:tcPr marL="108065" marR="108065" marT="76200" marB="76200" anchor="ctr"/>
                </a:tc>
                <a:extLst>
                  <a:ext uri="{0D108BD9-81ED-4DB2-BD59-A6C34878D82A}">
                    <a16:rowId xmlns:a16="http://schemas.microsoft.com/office/drawing/2014/main" val="4082553348"/>
                  </a:ext>
                </a:extLst>
              </a:tr>
            </a:tbl>
          </a:graphicData>
        </a:graphic>
      </p:graphicFrame>
    </p:spTree>
    <p:extLst>
      <p:ext uri="{BB962C8B-B14F-4D97-AF65-F5344CB8AC3E}">
        <p14:creationId xmlns:p14="http://schemas.microsoft.com/office/powerpoint/2010/main" val="1628691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C6376-98F0-81B9-F8C0-15229D366E07}"/>
              </a:ext>
            </a:extLst>
          </p:cNvPr>
          <p:cNvSpPr>
            <a:spLocks noGrp="1"/>
          </p:cNvSpPr>
          <p:nvPr>
            <p:ph type="title"/>
          </p:nvPr>
        </p:nvSpPr>
        <p:spPr>
          <a:xfrm>
            <a:off x="1598645" y="525577"/>
            <a:ext cx="10058400" cy="842401"/>
          </a:xfrm>
        </p:spPr>
        <p:txBody>
          <a:bodyPr>
            <a:normAutofit fontScale="90000"/>
          </a:bodyPr>
          <a:lstStyle/>
          <a:p>
            <a:r>
              <a:rPr lang="en-US" sz="3200" b="1" i="0" dirty="0">
                <a:solidFill>
                  <a:srgbClr val="000000"/>
                </a:solidFill>
                <a:effectLst/>
                <a:latin typeface="Inter"/>
              </a:rPr>
              <a:t>What Makes Someone a Hacker? / Motivations for Hacking</a:t>
            </a:r>
            <a:endParaRPr lang="en-US" sz="3200" b="1" i="0" dirty="0">
              <a:solidFill>
                <a:srgbClr val="231F20"/>
              </a:solidFill>
              <a:effectLst/>
              <a:latin typeface="Inter"/>
            </a:endParaRPr>
          </a:p>
        </p:txBody>
      </p:sp>
      <p:sp>
        <p:nvSpPr>
          <p:cNvPr id="3" name="Content Placeholder 2">
            <a:extLst>
              <a:ext uri="{FF2B5EF4-FFF2-40B4-BE49-F238E27FC236}">
                <a16:creationId xmlns:a16="http://schemas.microsoft.com/office/drawing/2014/main" id="{69AFB5F6-843D-3063-AAE5-134EA73E047F}"/>
              </a:ext>
            </a:extLst>
          </p:cNvPr>
          <p:cNvSpPr>
            <a:spLocks noGrp="1"/>
          </p:cNvSpPr>
          <p:nvPr>
            <p:ph idx="1"/>
          </p:nvPr>
        </p:nvSpPr>
        <p:spPr>
          <a:xfrm>
            <a:off x="1950098" y="1688841"/>
            <a:ext cx="9554514" cy="4222381"/>
          </a:xfrm>
        </p:spPr>
        <p:txBody>
          <a:bodyPr>
            <a:normAutofit/>
          </a:bodyPr>
          <a:lstStyle/>
          <a:p>
            <a:pPr>
              <a:lnSpc>
                <a:spcPct val="200000"/>
              </a:lnSpc>
            </a:pPr>
            <a:r>
              <a:rPr lang="en-IN" sz="2800" b="1" i="0" dirty="0">
                <a:solidFill>
                  <a:srgbClr val="222222"/>
                </a:solidFill>
                <a:effectLst/>
                <a:latin typeface="Inter"/>
              </a:rPr>
              <a:t>Financial Gain</a:t>
            </a:r>
            <a:r>
              <a:rPr lang="en-IN" sz="2800" b="0" i="0" dirty="0">
                <a:solidFill>
                  <a:srgbClr val="000000"/>
                </a:solidFill>
                <a:effectLst/>
                <a:latin typeface="Inter"/>
              </a:rPr>
              <a:t>: </a:t>
            </a:r>
          </a:p>
          <a:p>
            <a:pPr>
              <a:lnSpc>
                <a:spcPct val="200000"/>
              </a:lnSpc>
            </a:pPr>
            <a:r>
              <a:rPr lang="en-IN" sz="2800" b="1" i="0" dirty="0">
                <a:solidFill>
                  <a:srgbClr val="222222"/>
                </a:solidFill>
                <a:effectLst/>
                <a:latin typeface="Inter"/>
              </a:rPr>
              <a:t>Political Activism</a:t>
            </a:r>
            <a:endParaRPr lang="en-IN" sz="2800" dirty="0">
              <a:solidFill>
                <a:srgbClr val="000000"/>
              </a:solidFill>
              <a:latin typeface="Inter"/>
            </a:endParaRPr>
          </a:p>
          <a:p>
            <a:pPr>
              <a:lnSpc>
                <a:spcPct val="200000"/>
              </a:lnSpc>
            </a:pPr>
            <a:r>
              <a:rPr lang="en-IN" sz="2800" b="1" i="0" dirty="0">
                <a:solidFill>
                  <a:srgbClr val="222222"/>
                </a:solidFill>
                <a:effectLst/>
                <a:latin typeface="Inter"/>
              </a:rPr>
              <a:t>Intellectual Challenge</a:t>
            </a:r>
            <a:endParaRPr lang="en-IN" sz="2800" b="1" i="0" dirty="0">
              <a:solidFill>
                <a:srgbClr val="000000"/>
              </a:solidFill>
              <a:effectLst/>
              <a:latin typeface="Inter"/>
            </a:endParaRPr>
          </a:p>
          <a:p>
            <a:pPr>
              <a:lnSpc>
                <a:spcPct val="200000"/>
              </a:lnSpc>
            </a:pPr>
            <a:r>
              <a:rPr lang="en-IN" sz="2800" b="1" i="0" dirty="0">
                <a:solidFill>
                  <a:srgbClr val="222222"/>
                </a:solidFill>
                <a:effectLst/>
                <a:latin typeface="Inter"/>
              </a:rPr>
              <a:t>Revenge</a:t>
            </a:r>
            <a:endParaRPr lang="en-IN" sz="2800" dirty="0"/>
          </a:p>
        </p:txBody>
      </p:sp>
    </p:spTree>
    <p:extLst>
      <p:ext uri="{BB962C8B-B14F-4D97-AF65-F5344CB8AC3E}">
        <p14:creationId xmlns:p14="http://schemas.microsoft.com/office/powerpoint/2010/main" val="2193035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372B4-3BBC-B50A-D2E9-7549D14D3525}"/>
              </a:ext>
            </a:extLst>
          </p:cNvPr>
          <p:cNvSpPr>
            <a:spLocks noGrp="1"/>
          </p:cNvSpPr>
          <p:nvPr>
            <p:ph type="title"/>
          </p:nvPr>
        </p:nvSpPr>
        <p:spPr>
          <a:xfrm>
            <a:off x="1097280" y="286603"/>
            <a:ext cx="10058400" cy="702303"/>
          </a:xfrm>
        </p:spPr>
        <p:txBody>
          <a:bodyPr>
            <a:normAutofit/>
          </a:bodyPr>
          <a:lstStyle/>
          <a:p>
            <a:r>
              <a:rPr lang="en-US" b="1" i="0" dirty="0" err="1">
                <a:solidFill>
                  <a:srgbClr val="000000"/>
                </a:solidFill>
                <a:effectLst/>
                <a:latin typeface="Inter"/>
              </a:rPr>
              <a:t>haracteristics</a:t>
            </a:r>
            <a:r>
              <a:rPr lang="en-US" b="1" i="0" dirty="0">
                <a:solidFill>
                  <a:srgbClr val="000000"/>
                </a:solidFill>
                <a:effectLst/>
                <a:latin typeface="Inter"/>
              </a:rPr>
              <a:t> of a Hacker</a:t>
            </a:r>
            <a:endParaRPr lang="en-IN" dirty="0"/>
          </a:p>
        </p:txBody>
      </p:sp>
      <p:sp>
        <p:nvSpPr>
          <p:cNvPr id="3" name="Content Placeholder 2">
            <a:extLst>
              <a:ext uri="{FF2B5EF4-FFF2-40B4-BE49-F238E27FC236}">
                <a16:creationId xmlns:a16="http://schemas.microsoft.com/office/drawing/2014/main" id="{67DD204E-978C-243A-E4D9-2081919E6EE1}"/>
              </a:ext>
            </a:extLst>
          </p:cNvPr>
          <p:cNvSpPr>
            <a:spLocks noGrp="1"/>
          </p:cNvSpPr>
          <p:nvPr>
            <p:ph idx="1"/>
          </p:nvPr>
        </p:nvSpPr>
        <p:spPr>
          <a:xfrm>
            <a:off x="1097280" y="1845734"/>
            <a:ext cx="10058400" cy="4433768"/>
          </a:xfrm>
        </p:spPr>
        <p:txBody>
          <a:bodyPr>
            <a:normAutofit/>
          </a:bodyPr>
          <a:lstStyle/>
          <a:p>
            <a:pPr algn="l">
              <a:buFont typeface="Arial" panose="020B0604020202020204" pitchFamily="34" charset="0"/>
              <a:buChar char="•"/>
            </a:pPr>
            <a:r>
              <a:rPr lang="en-US" b="0" i="0" dirty="0">
                <a:solidFill>
                  <a:srgbClr val="000000"/>
                </a:solidFill>
                <a:effectLst/>
                <a:latin typeface="unset"/>
              </a:rPr>
              <a:t>Hackers are a unique breed of individuals who possess a distinctive set of characteristics that set them apart from the general population. </a:t>
            </a:r>
          </a:p>
          <a:p>
            <a:pPr algn="l">
              <a:buFont typeface="Arial" panose="020B0604020202020204" pitchFamily="34" charset="0"/>
              <a:buChar char="•"/>
            </a:pPr>
            <a:r>
              <a:rPr lang="en-US" b="0" i="0" dirty="0">
                <a:solidFill>
                  <a:srgbClr val="000000"/>
                </a:solidFill>
                <a:effectLst/>
                <a:latin typeface="unset"/>
              </a:rPr>
              <a:t>They are skilled in the art of computer programming &amp; possess an insatiable curiosity to explore, understand &amp; manipulate computer systems.</a:t>
            </a:r>
          </a:p>
          <a:p>
            <a:pPr algn="l">
              <a:buFont typeface="Arial" panose="020B0604020202020204" pitchFamily="34" charset="0"/>
              <a:buChar char="•"/>
            </a:pPr>
            <a:r>
              <a:rPr lang="en-US" b="0" i="0" dirty="0">
                <a:solidFill>
                  <a:srgbClr val="000000"/>
                </a:solidFill>
                <a:effectLst/>
                <a:latin typeface="unset"/>
              </a:rPr>
              <a:t>They have a natural tendency to question authority &amp; often exhibit a rebellious streak, which drives them to challenge the status quo &amp; push boundaries.</a:t>
            </a:r>
          </a:p>
          <a:p>
            <a:pPr algn="l">
              <a:buFont typeface="Arial" panose="020B0604020202020204" pitchFamily="34" charset="0"/>
              <a:buChar char="•"/>
            </a:pPr>
            <a:r>
              <a:rPr lang="en-US" b="0" i="0" dirty="0">
                <a:solidFill>
                  <a:srgbClr val="000000"/>
                </a:solidFill>
                <a:effectLst/>
                <a:latin typeface="unset"/>
              </a:rPr>
              <a:t>Hackers also possess a high degree of technical expertise &amp; allows them to identify vulnerabilities in computer systems &amp; exploit them for their own benefit. </a:t>
            </a:r>
          </a:p>
          <a:p>
            <a:pPr algn="l">
              <a:buFont typeface="Arial" panose="020B0604020202020204" pitchFamily="34" charset="0"/>
              <a:buChar char="•"/>
            </a:pPr>
            <a:r>
              <a:rPr lang="en-US" b="0" i="0" dirty="0">
                <a:solidFill>
                  <a:srgbClr val="000000"/>
                </a:solidFill>
                <a:effectLst/>
                <a:latin typeface="unset"/>
              </a:rPr>
              <a:t>They are skilled in a wide range of programming languages, operating systems &amp; tools that enable them to carry out their nefarious activities. </a:t>
            </a:r>
          </a:p>
          <a:p>
            <a:pPr algn="l">
              <a:buFont typeface="Arial" panose="020B0604020202020204" pitchFamily="34" charset="0"/>
              <a:buChar char="•"/>
            </a:pPr>
            <a:r>
              <a:rPr lang="en-US" b="0" i="0" dirty="0">
                <a:solidFill>
                  <a:srgbClr val="000000"/>
                </a:solidFill>
                <a:effectLst/>
                <a:latin typeface="unset"/>
              </a:rPr>
              <a:t>Moreover, hackers are known for their ability to think outside the box &amp; come up with creative solutions to complex problems.</a:t>
            </a:r>
          </a:p>
          <a:p>
            <a:endParaRPr lang="en-IN" dirty="0"/>
          </a:p>
        </p:txBody>
      </p:sp>
    </p:spTree>
    <p:extLst>
      <p:ext uri="{BB962C8B-B14F-4D97-AF65-F5344CB8AC3E}">
        <p14:creationId xmlns:p14="http://schemas.microsoft.com/office/powerpoint/2010/main" val="1139524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FBD11-BAAF-2E45-4197-C7EAC53986EF}"/>
              </a:ext>
            </a:extLst>
          </p:cNvPr>
          <p:cNvSpPr>
            <a:spLocks noGrp="1"/>
          </p:cNvSpPr>
          <p:nvPr>
            <p:ph type="title"/>
          </p:nvPr>
        </p:nvSpPr>
        <p:spPr>
          <a:xfrm>
            <a:off x="1097280" y="286603"/>
            <a:ext cx="10058400" cy="702303"/>
          </a:xfrm>
        </p:spPr>
        <p:txBody>
          <a:bodyPr>
            <a:normAutofit/>
          </a:bodyPr>
          <a:lstStyle/>
          <a:p>
            <a:r>
              <a:rPr lang="en-US" b="1" i="0" dirty="0">
                <a:solidFill>
                  <a:srgbClr val="000000"/>
                </a:solidFill>
                <a:effectLst/>
                <a:latin typeface="Inter"/>
              </a:rPr>
              <a:t>Skills and Knowledge of Hackers</a:t>
            </a:r>
            <a:endParaRPr lang="en-IN" dirty="0"/>
          </a:p>
        </p:txBody>
      </p:sp>
      <p:sp>
        <p:nvSpPr>
          <p:cNvPr id="3" name="Content Placeholder 2">
            <a:extLst>
              <a:ext uri="{FF2B5EF4-FFF2-40B4-BE49-F238E27FC236}">
                <a16:creationId xmlns:a16="http://schemas.microsoft.com/office/drawing/2014/main" id="{42B8B1A2-C70D-95BD-FF5C-DD047AE1AD39}"/>
              </a:ext>
            </a:extLst>
          </p:cNvPr>
          <p:cNvSpPr>
            <a:spLocks noGrp="1"/>
          </p:cNvSpPr>
          <p:nvPr>
            <p:ph idx="1"/>
          </p:nvPr>
        </p:nvSpPr>
        <p:spPr>
          <a:xfrm>
            <a:off x="1638456" y="1196965"/>
            <a:ext cx="10058400" cy="5185174"/>
          </a:xfrm>
        </p:spPr>
        <p:txBody>
          <a:bodyPr>
            <a:normAutofit fontScale="70000" lnSpcReduction="20000"/>
          </a:bodyPr>
          <a:lstStyle/>
          <a:p>
            <a:pPr algn="l"/>
            <a:r>
              <a:rPr lang="en-US" sz="2400" b="0" i="0" dirty="0">
                <a:solidFill>
                  <a:srgbClr val="231F20"/>
                </a:solidFill>
                <a:effectLst/>
                <a:latin typeface="Inter"/>
              </a:rPr>
              <a:t>Some of the key skills and knowledge areas that hackers typically possess include: </a:t>
            </a:r>
          </a:p>
          <a:p>
            <a:pPr marL="0" indent="0" algn="l">
              <a:buNone/>
            </a:pPr>
            <a:endParaRPr lang="en-US" sz="2400" b="0" i="0" dirty="0">
              <a:solidFill>
                <a:srgbClr val="231F20"/>
              </a:solidFill>
              <a:effectLst/>
              <a:latin typeface="Inter"/>
            </a:endParaRPr>
          </a:p>
          <a:p>
            <a:pPr algn="l">
              <a:buFont typeface="Arial" panose="020B0604020202020204" pitchFamily="34" charset="0"/>
              <a:buChar char="•"/>
            </a:pPr>
            <a:r>
              <a:rPr lang="en-US" sz="2400" b="1" i="0" dirty="0">
                <a:solidFill>
                  <a:srgbClr val="222222"/>
                </a:solidFill>
                <a:effectLst/>
                <a:latin typeface="unset"/>
              </a:rPr>
              <a:t>Programming</a:t>
            </a:r>
            <a:r>
              <a:rPr lang="en-US" sz="2400" b="0" i="0" dirty="0">
                <a:solidFill>
                  <a:srgbClr val="000000"/>
                </a:solidFill>
                <a:effectLst/>
                <a:latin typeface="unset"/>
              </a:rPr>
              <a:t>: Hackers are typically proficient in one or more programming languages &amp; this allows them to write &amp; execute custom scripts &amp; tools to aid in their attacks.</a:t>
            </a:r>
          </a:p>
          <a:p>
            <a:pPr marL="0" indent="0" algn="l">
              <a:buNone/>
            </a:pPr>
            <a:endParaRPr lang="en-US" sz="2400" b="0" i="0" dirty="0">
              <a:solidFill>
                <a:srgbClr val="000000"/>
              </a:solidFill>
              <a:effectLst/>
              <a:latin typeface="unset"/>
            </a:endParaRPr>
          </a:p>
          <a:p>
            <a:pPr algn="l">
              <a:buFont typeface="Arial" panose="020B0604020202020204" pitchFamily="34" charset="0"/>
              <a:buChar char="•"/>
            </a:pPr>
            <a:r>
              <a:rPr lang="en-US" sz="2400" b="1" i="0" dirty="0">
                <a:solidFill>
                  <a:srgbClr val="222222"/>
                </a:solidFill>
                <a:effectLst/>
                <a:latin typeface="unset"/>
              </a:rPr>
              <a:t>Networking</a:t>
            </a:r>
            <a:r>
              <a:rPr lang="en-US" sz="2400" b="0" i="0" dirty="0">
                <a:solidFill>
                  <a:srgbClr val="000000"/>
                </a:solidFill>
                <a:effectLst/>
                <a:latin typeface="unset"/>
              </a:rPr>
              <a:t>: A deep understanding of networking is crucial for many types of attacks, such as packet sniffing, DNS </a:t>
            </a:r>
            <a:r>
              <a:rPr lang="en-US" sz="2400" b="1" i="0" u="sng" dirty="0">
                <a:solidFill>
                  <a:srgbClr val="586FEB"/>
                </a:solidFill>
                <a:effectLst/>
                <a:latin typeface="unset"/>
                <a:hlinkClick r:id="rId2"/>
              </a:rPr>
              <a:t>spoofing</a:t>
            </a:r>
            <a:r>
              <a:rPr lang="en-US" sz="2400" b="0" i="0" dirty="0">
                <a:solidFill>
                  <a:srgbClr val="000000"/>
                </a:solidFill>
                <a:effectLst/>
                <a:latin typeface="unset"/>
              </a:rPr>
              <a:t> &amp; man-in-the-middle attacks.</a:t>
            </a:r>
          </a:p>
          <a:p>
            <a:pPr marL="0" indent="0" algn="l">
              <a:buNone/>
            </a:pPr>
            <a:endParaRPr lang="en-US" sz="2400" b="0" i="0" dirty="0">
              <a:solidFill>
                <a:srgbClr val="000000"/>
              </a:solidFill>
              <a:effectLst/>
              <a:latin typeface="unset"/>
            </a:endParaRPr>
          </a:p>
          <a:p>
            <a:pPr algn="l">
              <a:buFont typeface="Arial" panose="020B0604020202020204" pitchFamily="34" charset="0"/>
              <a:buChar char="•"/>
            </a:pPr>
            <a:r>
              <a:rPr lang="en-US" sz="2400" b="1" i="0" dirty="0">
                <a:solidFill>
                  <a:srgbClr val="222222"/>
                </a:solidFill>
                <a:effectLst/>
                <a:latin typeface="unset"/>
              </a:rPr>
              <a:t>Social Engineering:</a:t>
            </a:r>
            <a:r>
              <a:rPr lang="en-US" sz="2400" b="0" i="0" dirty="0">
                <a:solidFill>
                  <a:srgbClr val="000000"/>
                </a:solidFill>
                <a:effectLst/>
                <a:latin typeface="unset"/>
              </a:rPr>
              <a:t> Many attacks require manipulating human behavior to gain access to sensitive information or systems. Hackers are skilled at crafting convincing phishing emails, phone calls &amp; other social engineering tactics.</a:t>
            </a:r>
          </a:p>
          <a:p>
            <a:pPr marL="0" indent="0" algn="l">
              <a:buNone/>
            </a:pPr>
            <a:endParaRPr lang="en-US" sz="2400" b="0" i="0" dirty="0">
              <a:solidFill>
                <a:srgbClr val="000000"/>
              </a:solidFill>
              <a:effectLst/>
              <a:latin typeface="unset"/>
            </a:endParaRPr>
          </a:p>
          <a:p>
            <a:pPr algn="l">
              <a:buFont typeface="Arial" panose="020B0604020202020204" pitchFamily="34" charset="0"/>
              <a:buChar char="•"/>
            </a:pPr>
            <a:r>
              <a:rPr lang="en-US" sz="2400" b="1" i="0" dirty="0">
                <a:solidFill>
                  <a:srgbClr val="222222"/>
                </a:solidFill>
                <a:effectLst/>
                <a:latin typeface="unset"/>
              </a:rPr>
              <a:t>Operating Systems</a:t>
            </a:r>
            <a:r>
              <a:rPr lang="en-US" sz="2400" b="0" i="0" dirty="0">
                <a:solidFill>
                  <a:srgbClr val="000000"/>
                </a:solidFill>
                <a:effectLst/>
                <a:latin typeface="unset"/>
              </a:rPr>
              <a:t>: Hackers must be intimately familiar with the operating systems they are targeting, including Windows, macOS &amp; various flavors of Linux.</a:t>
            </a:r>
          </a:p>
          <a:p>
            <a:pPr marL="0" indent="0" algn="l">
              <a:buNone/>
            </a:pPr>
            <a:endParaRPr lang="en-US" sz="2400" b="0" i="0" dirty="0">
              <a:solidFill>
                <a:srgbClr val="000000"/>
              </a:solidFill>
              <a:effectLst/>
              <a:latin typeface="unset"/>
            </a:endParaRPr>
          </a:p>
          <a:p>
            <a:pPr algn="l">
              <a:buFont typeface="Arial" panose="020B0604020202020204" pitchFamily="34" charset="0"/>
              <a:buChar char="•"/>
            </a:pPr>
            <a:r>
              <a:rPr lang="en-US" sz="2400" b="1" i="0" dirty="0">
                <a:solidFill>
                  <a:srgbClr val="222222"/>
                </a:solidFill>
                <a:effectLst/>
                <a:latin typeface="unset"/>
              </a:rPr>
              <a:t>Web Technologies</a:t>
            </a:r>
            <a:r>
              <a:rPr lang="en-US" sz="2400" b="0" i="0" dirty="0">
                <a:solidFill>
                  <a:srgbClr val="000000"/>
                </a:solidFill>
                <a:effectLst/>
                <a:latin typeface="unset"/>
              </a:rPr>
              <a:t>: Attacks on websites often require knowledge of web development technologies, such as HTML, JavaScript &amp; PHP.</a:t>
            </a:r>
          </a:p>
          <a:p>
            <a:endParaRPr lang="en-IN" dirty="0"/>
          </a:p>
        </p:txBody>
      </p:sp>
    </p:spTree>
    <p:extLst>
      <p:ext uri="{BB962C8B-B14F-4D97-AF65-F5344CB8AC3E}">
        <p14:creationId xmlns:p14="http://schemas.microsoft.com/office/powerpoint/2010/main" val="1128657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B5B9C-314E-3318-2E0B-C6789DC3A164}"/>
              </a:ext>
            </a:extLst>
          </p:cNvPr>
          <p:cNvSpPr>
            <a:spLocks noGrp="1"/>
          </p:cNvSpPr>
          <p:nvPr>
            <p:ph type="title"/>
          </p:nvPr>
        </p:nvSpPr>
        <p:spPr>
          <a:xfrm>
            <a:off x="1843729" y="641166"/>
            <a:ext cx="10058400" cy="842401"/>
          </a:xfrm>
        </p:spPr>
        <p:txBody>
          <a:bodyPr>
            <a:normAutofit/>
          </a:bodyPr>
          <a:lstStyle/>
          <a:p>
            <a:r>
              <a:rPr lang="en-US" b="1" i="0" dirty="0">
                <a:solidFill>
                  <a:srgbClr val="000000"/>
                </a:solidFill>
                <a:effectLst/>
                <a:latin typeface="Inter"/>
              </a:rPr>
              <a:t>What are the Types of Hackers?</a:t>
            </a:r>
            <a:endParaRPr lang="en-IN" dirty="0"/>
          </a:p>
        </p:txBody>
      </p:sp>
      <p:sp>
        <p:nvSpPr>
          <p:cNvPr id="3" name="Content Placeholder 2">
            <a:extLst>
              <a:ext uri="{FF2B5EF4-FFF2-40B4-BE49-F238E27FC236}">
                <a16:creationId xmlns:a16="http://schemas.microsoft.com/office/drawing/2014/main" id="{2A635128-7153-4B1F-1647-C51B11C23E8E}"/>
              </a:ext>
            </a:extLst>
          </p:cNvPr>
          <p:cNvSpPr>
            <a:spLocks noGrp="1"/>
          </p:cNvSpPr>
          <p:nvPr>
            <p:ph idx="1"/>
          </p:nvPr>
        </p:nvSpPr>
        <p:spPr>
          <a:xfrm>
            <a:off x="1097280" y="1845734"/>
            <a:ext cx="10058400" cy="4461760"/>
          </a:xfrm>
        </p:spPr>
        <p:txBody>
          <a:bodyPr>
            <a:normAutofit/>
          </a:bodyPr>
          <a:lstStyle/>
          <a:p>
            <a:pPr algn="l">
              <a:buFont typeface="+mj-lt"/>
              <a:buAutoNum type="arabicPeriod"/>
            </a:pPr>
            <a:r>
              <a:rPr lang="en-US" b="1" i="0" dirty="0">
                <a:solidFill>
                  <a:srgbClr val="222222"/>
                </a:solidFill>
                <a:effectLst/>
                <a:latin typeface="unset"/>
              </a:rPr>
              <a:t>White Hat hacker,</a:t>
            </a:r>
            <a:r>
              <a:rPr lang="en-US" b="0" i="0" dirty="0">
                <a:solidFill>
                  <a:srgbClr val="000000"/>
                </a:solidFill>
                <a:effectLst/>
                <a:latin typeface="unset"/>
              </a:rPr>
              <a:t> who is an ethical hacker that uses their skills to identify &amp; fix security weaknesses for companies or organizations. These hackers are also known as "ethical hackers" as they work to protect systems &amp; data from unauthorized access.</a:t>
            </a:r>
          </a:p>
          <a:p>
            <a:pPr algn="l">
              <a:buFont typeface="+mj-lt"/>
              <a:buAutoNum type="arabicPeriod"/>
            </a:pPr>
            <a:endParaRPr lang="en-US" b="0" i="0" dirty="0">
              <a:solidFill>
                <a:srgbClr val="000000"/>
              </a:solidFill>
              <a:effectLst/>
              <a:latin typeface="unset"/>
            </a:endParaRPr>
          </a:p>
          <a:p>
            <a:pPr algn="l">
              <a:buFont typeface="+mj-lt"/>
              <a:buAutoNum type="arabicPeriod"/>
            </a:pPr>
            <a:r>
              <a:rPr lang="en-US" b="1" i="0" dirty="0">
                <a:solidFill>
                  <a:srgbClr val="222222"/>
                </a:solidFill>
                <a:effectLst/>
                <a:latin typeface="unset"/>
              </a:rPr>
              <a:t>Black Hat hackers</a:t>
            </a:r>
            <a:r>
              <a:rPr lang="en-US" b="0" i="0" dirty="0">
                <a:solidFill>
                  <a:srgbClr val="000000"/>
                </a:solidFill>
                <a:effectLst/>
                <a:latin typeface="unset"/>
              </a:rPr>
              <a:t> are individuals who use their skills in unethical ways. They hack into computer systems &amp; networks for personal gain, whether it be financial, political or malicious. Black hat hackers have bad intentions &amp; engage in criminal activities. What is a black hat hacker? The opposite of a white hat hacker.</a:t>
            </a:r>
          </a:p>
          <a:p>
            <a:pPr algn="l">
              <a:buFont typeface="+mj-lt"/>
              <a:buAutoNum type="arabicPeriod"/>
            </a:pPr>
            <a:endParaRPr lang="en-US" b="0" i="0" dirty="0">
              <a:solidFill>
                <a:srgbClr val="000000"/>
              </a:solidFill>
              <a:effectLst/>
              <a:latin typeface="unset"/>
            </a:endParaRPr>
          </a:p>
          <a:p>
            <a:pPr algn="l">
              <a:buFont typeface="+mj-lt"/>
              <a:buAutoNum type="arabicPeriod"/>
            </a:pPr>
            <a:r>
              <a:rPr lang="en-US" b="1" i="0" dirty="0">
                <a:solidFill>
                  <a:srgbClr val="222222"/>
                </a:solidFill>
                <a:effectLst/>
                <a:latin typeface="unset"/>
              </a:rPr>
              <a:t>Grey Hat hackers </a:t>
            </a:r>
            <a:r>
              <a:rPr lang="en-US" b="0" i="0" dirty="0">
                <a:solidFill>
                  <a:srgbClr val="000000"/>
                </a:solidFill>
                <a:effectLst/>
                <a:latin typeface="unset"/>
              </a:rPr>
              <a:t>are somewhere in between. They may use their skills to identify security weaknesses, but they do so without permission. Unlike black hat hackers who commit illegal activities, grey hat hackers may disclose the vulnerability to the organization, but only after exploiting it for their own gain. What is a grey hat hacker? They are a mixture of good &amp; bad intentions.</a:t>
            </a:r>
          </a:p>
          <a:p>
            <a:pPr marL="0" indent="0">
              <a:buNone/>
            </a:pPr>
            <a:endParaRPr lang="en-IN" dirty="0"/>
          </a:p>
        </p:txBody>
      </p:sp>
    </p:spTree>
    <p:extLst>
      <p:ext uri="{BB962C8B-B14F-4D97-AF65-F5344CB8AC3E}">
        <p14:creationId xmlns:p14="http://schemas.microsoft.com/office/powerpoint/2010/main" val="388006699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29</TotalTime>
  <Words>1114</Words>
  <Application>Microsoft Office PowerPoint</Application>
  <PresentationFormat>Widescreen</PresentationFormat>
  <Paragraphs>75</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Wisp</vt:lpstr>
      <vt:lpstr>Hackings &amp; Hackers</vt:lpstr>
      <vt:lpstr>PowerPoint Presentation</vt:lpstr>
      <vt:lpstr>Who are Hackers? </vt:lpstr>
      <vt:lpstr>What Do They Do? </vt:lpstr>
      <vt:lpstr>The Difference Between Hackers and Cyber Attackers</vt:lpstr>
      <vt:lpstr>What Makes Someone a Hacker? / Motivations for Hacking</vt:lpstr>
      <vt:lpstr>haracteristics of a Hacker</vt:lpstr>
      <vt:lpstr>Skills and Knowledge of Hackers</vt:lpstr>
      <vt:lpstr>What are the Types of Hackers?</vt:lpstr>
      <vt:lpstr>Tools Hackers Use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Hackings &amp; Hackers</dc:title>
  <dc:creator>Priyanka Singh</dc:creator>
  <cp:lastModifiedBy>Priyanka Singh</cp:lastModifiedBy>
  <cp:revision>2</cp:revision>
  <dcterms:created xsi:type="dcterms:W3CDTF">2024-02-29T18:39:16Z</dcterms:created>
  <dcterms:modified xsi:type="dcterms:W3CDTF">2024-03-01T06:22:49Z</dcterms:modified>
</cp:coreProperties>
</file>