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20"/>
  </p:notesMasterIdLst>
  <p:sldIdLst>
    <p:sldId id="256" r:id="rId4"/>
    <p:sldId id="257" r:id="rId5"/>
    <p:sldId id="258" r:id="rId6"/>
    <p:sldId id="259" r:id="rId7"/>
    <p:sldId id="262" r:id="rId8"/>
    <p:sldId id="261" r:id="rId9"/>
    <p:sldId id="267" r:id="rId10"/>
    <p:sldId id="263" r:id="rId11"/>
    <p:sldId id="264" r:id="rId12"/>
    <p:sldId id="265" r:id="rId13"/>
    <p:sldId id="266" r:id="rId14"/>
    <p:sldId id="272" r:id="rId15"/>
    <p:sldId id="268" r:id="rId16"/>
    <p:sldId id="269" r:id="rId17"/>
    <p:sldId id="270" r:id="rId18"/>
    <p:sldId id="271" r:id="rId19"/>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charset="0"/>
        <a:ea typeface="+mn-ea"/>
        <a:cs typeface="+mn-cs"/>
      </a:defRPr>
    </a:lvl1pPr>
    <a:lvl2pPr marL="457200" algn="l" rtl="0" fontAlgn="base">
      <a:spcBef>
        <a:spcPct val="0"/>
      </a:spcBef>
      <a:spcAft>
        <a:spcPct val="0"/>
      </a:spcAft>
      <a:defRPr sz="2400" kern="1200">
        <a:solidFill>
          <a:schemeClr val="tx1"/>
        </a:solidFill>
        <a:latin typeface="Times New Roman" charset="0"/>
        <a:ea typeface="+mn-ea"/>
        <a:cs typeface="+mn-cs"/>
      </a:defRPr>
    </a:lvl2pPr>
    <a:lvl3pPr marL="914400" algn="l" rtl="0" fontAlgn="base">
      <a:spcBef>
        <a:spcPct val="0"/>
      </a:spcBef>
      <a:spcAft>
        <a:spcPct val="0"/>
      </a:spcAft>
      <a:defRPr sz="2400" kern="1200">
        <a:solidFill>
          <a:schemeClr val="tx1"/>
        </a:solidFill>
        <a:latin typeface="Times New Roman" charset="0"/>
        <a:ea typeface="+mn-ea"/>
        <a:cs typeface="+mn-cs"/>
      </a:defRPr>
    </a:lvl3pPr>
    <a:lvl4pPr marL="1371600" algn="l" rtl="0" fontAlgn="base">
      <a:spcBef>
        <a:spcPct val="0"/>
      </a:spcBef>
      <a:spcAft>
        <a:spcPct val="0"/>
      </a:spcAft>
      <a:defRPr sz="2400" kern="1200">
        <a:solidFill>
          <a:schemeClr val="tx1"/>
        </a:solidFill>
        <a:latin typeface="Times New Roman" charset="0"/>
        <a:ea typeface="+mn-ea"/>
        <a:cs typeface="+mn-cs"/>
      </a:defRPr>
    </a:lvl4pPr>
    <a:lvl5pPr marL="1828800" algn="l" rtl="0" fontAlgn="base">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8F091A-1B74-4A5B-8CF0-1620CC1F2E9C}" v="2" dt="2023-09-22T16:10:51.726"/>
    <p1510:client id="{F0744257-089A-470D-95E0-59BA8C63D6ED}" v="1" dt="2023-10-04T06:04:05.1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2787"/>
    <p:restoredTop sz="90929"/>
  </p:normalViewPr>
  <p:slideViewPr>
    <p:cSldViewPr>
      <p:cViewPr>
        <p:scale>
          <a:sx n="66" d="100"/>
          <a:sy n="66" d="100"/>
        </p:scale>
        <p:origin x="-2808" y="-6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90" d="100"/>
          <a:sy n="90" d="100"/>
        </p:scale>
        <p:origin x="-1860" y="-1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microsoft.com/office/2015/10/relationships/revisionInfo" Target="revisionInfo.xml"/><Relationship Id="rId3" Type="http://schemas.openxmlformats.org/officeDocument/2006/relationships/slideMaster" Target="slideMasters/slideMaster1.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kittchandola" userId="S::ankittchandola_gmail.com#ext#@cdacet.onmicrosoft.com::f793fafc-66ad-4687-b9ff-c1e09d18a598" providerId="AD" clId="Web-{F0744257-089A-470D-95E0-59BA8C63D6ED}"/>
    <pc:docChg chg="modSld">
      <pc:chgData name="ankittchandola" userId="S::ankittchandola_gmail.com#ext#@cdacet.onmicrosoft.com::f793fafc-66ad-4687-b9ff-c1e09d18a598" providerId="AD" clId="Web-{F0744257-089A-470D-95E0-59BA8C63D6ED}" dt="2023-10-04T06:04:05.146" v="0" actId="1076"/>
      <pc:docMkLst>
        <pc:docMk/>
      </pc:docMkLst>
      <pc:sldChg chg="modSp">
        <pc:chgData name="ankittchandola" userId="S::ankittchandola_gmail.com#ext#@cdacet.onmicrosoft.com::f793fafc-66ad-4687-b9ff-c1e09d18a598" providerId="AD" clId="Web-{F0744257-089A-470D-95E0-59BA8C63D6ED}" dt="2023-10-04T06:04:05.146" v="0" actId="1076"/>
        <pc:sldMkLst>
          <pc:docMk/>
          <pc:sldMk cId="0" sldId="258"/>
        </pc:sldMkLst>
        <pc:spChg chg="mod">
          <ac:chgData name="ankittchandola" userId="S::ankittchandola_gmail.com#ext#@cdacet.onmicrosoft.com::f793fafc-66ad-4687-b9ff-c1e09d18a598" providerId="AD" clId="Web-{F0744257-089A-470D-95E0-59BA8C63D6ED}" dt="2023-10-04T06:04:05.146" v="0" actId="1076"/>
          <ac:spMkLst>
            <pc:docMk/>
            <pc:sldMk cId="0" sldId="258"/>
            <ac:spMk id="4099" creationId="{00000000-0000-0000-0000-000000000000}"/>
          </ac:spMkLst>
        </pc:spChg>
      </pc:sldChg>
    </pc:docChg>
  </pc:docChgLst>
  <pc:docChgLst>
    <pc:chgData name="at9686358" userId="S::at9686358_gmail.com#ext#@cdacet.onmicrosoft.com::b5198da2-c4e0-48b6-8200-95c6e71a9fb4" providerId="AD" clId="Web-{5F8F091A-1B74-4A5B-8CF0-1620CC1F2E9C}"/>
    <pc:docChg chg="modSld sldOrd">
      <pc:chgData name="at9686358" userId="S::at9686358_gmail.com#ext#@cdacet.onmicrosoft.com::b5198da2-c4e0-48b6-8200-95c6e71a9fb4" providerId="AD" clId="Web-{5F8F091A-1B74-4A5B-8CF0-1620CC1F2E9C}" dt="2023-09-22T16:10:51.726" v="1"/>
      <pc:docMkLst>
        <pc:docMk/>
      </pc:docMkLst>
      <pc:sldChg chg="modSp">
        <pc:chgData name="at9686358" userId="S::at9686358_gmail.com#ext#@cdacet.onmicrosoft.com::b5198da2-c4e0-48b6-8200-95c6e71a9fb4" providerId="AD" clId="Web-{5F8F091A-1B74-4A5B-8CF0-1620CC1F2E9C}" dt="2023-09-22T15:08:19.445" v="0" actId="1076"/>
        <pc:sldMkLst>
          <pc:docMk/>
          <pc:sldMk cId="0" sldId="258"/>
        </pc:sldMkLst>
        <pc:spChg chg="mod">
          <ac:chgData name="at9686358" userId="S::at9686358_gmail.com#ext#@cdacet.onmicrosoft.com::b5198da2-c4e0-48b6-8200-95c6e71a9fb4" providerId="AD" clId="Web-{5F8F091A-1B74-4A5B-8CF0-1620CC1F2E9C}" dt="2023-09-22T15:08:19.445" v="0" actId="1076"/>
          <ac:spMkLst>
            <pc:docMk/>
            <pc:sldMk cId="0" sldId="258"/>
            <ac:spMk id="4099" creationId="{00000000-0000-0000-0000-000000000000}"/>
          </ac:spMkLst>
        </pc:spChg>
      </pc:sldChg>
      <pc:sldChg chg="ord">
        <pc:chgData name="at9686358" userId="S::at9686358_gmail.com#ext#@cdacet.onmicrosoft.com::b5198da2-c4e0-48b6-8200-95c6e71a9fb4" providerId="AD" clId="Web-{5F8F091A-1B74-4A5B-8CF0-1620CC1F2E9C}" dt="2023-09-22T16:10:51.726" v="1"/>
        <pc:sldMkLst>
          <pc:docMk/>
          <pc:sldMk cId="0" sldId="26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25603"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84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5605"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606"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25607"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D07BC5F-D239-4B64-901C-8CC090A4409F}"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miter lim="800000"/>
            <a:headEnd/>
            <a:tailEnd/>
          </a:ln>
        </p:spPr>
        <p:txBody>
          <a:bodyPr/>
          <a:lstStyle/>
          <a:p>
            <a:fld id="{9C502C99-B376-48CA-84EF-C73451C5381C}" type="slidenum">
              <a:rPr lang="en-US" altLang="en-US" smtClean="0"/>
              <a:pPr/>
              <a:t>1</a:t>
            </a:fld>
            <a:endParaRPr lang="en-US" altLang="en-US"/>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miter lim="800000"/>
            <a:headEnd/>
            <a:tailEnd/>
          </a:ln>
        </p:spPr>
        <p:txBody>
          <a:bodyPr/>
          <a:lstStyle/>
          <a:p>
            <a:fld id="{80C31954-AF43-40F1-9A16-F85DF53992DD}" type="slidenum">
              <a:rPr lang="en-US" altLang="en-US" smtClean="0"/>
              <a:pPr/>
              <a:t>10</a:t>
            </a:fld>
            <a:endParaRPr lang="en-US" alt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miter lim="800000"/>
            <a:headEnd/>
            <a:tailEnd/>
          </a:ln>
        </p:spPr>
        <p:txBody>
          <a:bodyPr/>
          <a:lstStyle/>
          <a:p>
            <a:fld id="{E498FB8F-F518-4CBC-8064-8531895D26B8}" type="slidenum">
              <a:rPr lang="en-US" altLang="en-US" smtClean="0"/>
              <a:pPr/>
              <a:t>11</a:t>
            </a:fld>
            <a:endParaRPr lang="en-US" alt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p:spPr>
        <p:txBody>
          <a:bodyPr/>
          <a:lstStyle/>
          <a:p>
            <a:pPr eaLnBrk="1" hangingPunct="1"/>
            <a:r>
              <a:rPr lang="en-US" altLang="en-US"/>
              <a:t>We discuss mapping functions in CSC 507, but here is a bit of information.  The compiler sets up a mapping function so that the array access</a:t>
            </a:r>
          </a:p>
          <a:p>
            <a:pPr eaLnBrk="1" hangingPunct="1"/>
            <a:r>
              <a:rPr lang="en-US" altLang="en-US"/>
              <a:t>     a[i]   or b[i][j]  </a:t>
            </a:r>
          </a:p>
          <a:p>
            <a:pPr eaLnBrk="1" hangingPunct="1"/>
            <a:r>
              <a:rPr lang="en-US" altLang="en-US"/>
              <a:t>Can be translated into a memory location.  This makes array accesses efficient.  Without a mapping function, the actual memory location for an array reference like b[i][j] would have to be determined at run-time.  </a:t>
            </a:r>
          </a:p>
          <a:p>
            <a:pPr eaLnBrk="1" hangingPunct="1"/>
            <a:endParaRPr lang="en-US" altLang="en-US"/>
          </a:p>
          <a:p>
            <a:pPr eaLnBrk="1" hangingPunct="1"/>
            <a:r>
              <a:rPr lang="en-US" altLang="en-US"/>
              <a:t>Usually, computing a mapping function is straight-forward for a compiler.  But because a C function might be in a file that does not include the array’s declaration, the compiler still must know what the array’s dimensions are to set up the mapping function.  The only dimension not necessary is the number of rows (the first dimension).  Therefore, the following are required in either a prototype that defines a function, or in the array’s header:</a:t>
            </a:r>
          </a:p>
          <a:p>
            <a:pPr eaLnBrk="1" hangingPunct="1"/>
            <a:endParaRPr lang="en-US" altLang="en-US"/>
          </a:p>
          <a:p>
            <a:pPr eaLnBrk="1" hangingPunct="1"/>
            <a:r>
              <a:rPr lang="en-US" altLang="en-US"/>
              <a:t>int a[ ]	// one dimension, no other values needed</a:t>
            </a:r>
          </a:p>
          <a:p>
            <a:pPr eaLnBrk="1" hangingPunct="1"/>
            <a:r>
              <a:rPr lang="en-US" altLang="en-US"/>
              <a:t>int b[ ][10] 	// two dimensions, number of rows not needed</a:t>
            </a:r>
          </a:p>
          <a:p>
            <a:pPr eaLnBrk="1" hangingPunct="1"/>
            <a:r>
              <a:rPr lang="en-US" altLang="en-US"/>
              <a:t>int c[ ][10][20][30]  // four dimensions, number of rows not needed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p:spPr>
        <p:txBody>
          <a:bodyPr/>
          <a:lstStyle/>
          <a:p>
            <a:pPr eaLnBrk="1" hangingPunct="1"/>
            <a:endParaRPr lang="en-US" altLang="en-US"/>
          </a:p>
        </p:txBody>
      </p:sp>
      <p:sp>
        <p:nvSpPr>
          <p:cNvPr id="30724" name="Slide Number Placeholder 3"/>
          <p:cNvSpPr>
            <a:spLocks noGrp="1"/>
          </p:cNvSpPr>
          <p:nvPr>
            <p:ph type="sldNum" sz="quarter" idx="5"/>
          </p:nvPr>
        </p:nvSpPr>
        <p:spPr>
          <a:noFill/>
          <a:ln>
            <a:miter lim="800000"/>
            <a:headEnd/>
            <a:tailEnd/>
          </a:ln>
        </p:spPr>
        <p:txBody>
          <a:bodyPr/>
          <a:lstStyle/>
          <a:p>
            <a:fld id="{8DD07F16-0A9E-467B-8B1C-34F59D5A0418}" type="slidenum">
              <a:rPr lang="en-US" altLang="en-US" smtClean="0"/>
              <a:pPr/>
              <a:t>12</a:t>
            </a:fld>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miter lim="800000"/>
            <a:headEnd/>
            <a:tailEnd/>
          </a:ln>
        </p:spPr>
        <p:txBody>
          <a:bodyPr/>
          <a:lstStyle/>
          <a:p>
            <a:fld id="{BF0F665A-CAA0-4639-85FC-9C09FD684C73}" type="slidenum">
              <a:rPr lang="en-US" altLang="en-US" smtClean="0"/>
              <a:pPr/>
              <a:t>13</a:t>
            </a:fld>
            <a:endParaRPr lang="en-US" alt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miter lim="800000"/>
            <a:headEnd/>
            <a:tailEnd/>
          </a:ln>
        </p:spPr>
        <p:txBody>
          <a:bodyPr/>
          <a:lstStyle/>
          <a:p>
            <a:fld id="{D948182A-F7FD-4746-81C7-EF533953C8A8}" type="slidenum">
              <a:rPr lang="en-US" altLang="en-US" smtClean="0"/>
              <a:pPr/>
              <a:t>14</a:t>
            </a:fld>
            <a:endParaRPr lang="en-US" alt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miter lim="800000"/>
            <a:headEnd/>
            <a:tailEnd/>
          </a:ln>
        </p:spPr>
        <p:txBody>
          <a:bodyPr/>
          <a:lstStyle/>
          <a:p>
            <a:fld id="{C4879D8A-A395-47A7-9401-D1DE2DF4FE43}" type="slidenum">
              <a:rPr lang="en-US" altLang="en-US" smtClean="0"/>
              <a:pPr/>
              <a:t>15</a:t>
            </a:fld>
            <a:endParaRPr lang="en-US" alt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pPr eaLnBrk="1" hangingPunct="1"/>
            <a:r>
              <a:rPr lang="en-US" altLang="en-US"/>
              <a:t>The reason that the compiler must “know” about the array dimensions is to set up a mapping function.  A mapping function is generated by the compiler so that, at run time, the operation a[i][j] can be converted into a memory location access easily.  The mapping function for an array of N rows and M columns looks like this in C:</a:t>
            </a:r>
          </a:p>
          <a:p>
            <a:pPr eaLnBrk="1" hangingPunct="1"/>
            <a:endParaRPr lang="en-US" altLang="en-US"/>
          </a:p>
          <a:p>
            <a:pPr eaLnBrk="1" hangingPunct="1"/>
            <a:r>
              <a:rPr lang="en-US" altLang="en-US"/>
              <a:t>a[i][j] = OFFSET + i * M + j</a:t>
            </a:r>
          </a:p>
          <a:p>
            <a:pPr eaLnBrk="1" hangingPunct="1"/>
            <a:endParaRPr lang="en-US" altLang="en-US"/>
          </a:p>
          <a:p>
            <a:pPr eaLnBrk="1" hangingPunct="1"/>
            <a:r>
              <a:rPr lang="en-US" altLang="en-US"/>
              <a:t>Where OFFSET is the starting location for a.  See if you can figure out why the formula is as it is.  But notice that while we need to know M (number of columns), we don’t need N (number of rows).  Therefore, when you pass the array to a function, you must specify the number of columns but not the number of rows.</a:t>
            </a:r>
          </a:p>
          <a:p>
            <a:pPr eaLnBrk="1" hangingPunct="1"/>
            <a:endParaRPr lang="en-US" altLang="en-US"/>
          </a:p>
          <a:p>
            <a:pPr eaLnBrk="1" hangingPunct="1"/>
            <a:r>
              <a:rPr lang="en-US" altLang="en-US"/>
              <a:t>We study this in more detail in CSC 507.</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miter lim="800000"/>
            <a:headEnd/>
            <a:tailEnd/>
          </a:ln>
        </p:spPr>
        <p:txBody>
          <a:bodyPr/>
          <a:lstStyle/>
          <a:p>
            <a:fld id="{8E90A2A0-AFBC-48FF-9384-4178DA3E899E}" type="slidenum">
              <a:rPr lang="en-US" altLang="en-US" smtClean="0"/>
              <a:pPr/>
              <a:t>16</a:t>
            </a:fld>
            <a:endParaRPr lang="en-US" alt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miter lim="800000"/>
            <a:headEnd/>
            <a:tailEnd/>
          </a:ln>
        </p:spPr>
        <p:txBody>
          <a:bodyPr/>
          <a:lstStyle/>
          <a:p>
            <a:fld id="{0C9C65D8-FCA5-458F-9205-543979D280F5}" type="slidenum">
              <a:rPr lang="en-US" altLang="en-US" smtClean="0"/>
              <a:pPr/>
              <a:t>2</a:t>
            </a:fld>
            <a:endParaRPr lang="en-US" altLang="en-US"/>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pPr eaLnBrk="1" hangingPunct="1"/>
            <a:r>
              <a:rPr lang="en-US" altLang="en-US"/>
              <a:t>Assume x points to memory location 1,000,000, which stores the value of the variable y.  Thus, y and *x are the same value.  Now assume you do *x = *x + 1;  This changes the datum stored in memory, and so both *x and y are affected.  *x and y are known as aliases, two ways of accessing the same memory location.</a:t>
            </a:r>
          </a:p>
          <a:p>
            <a:pPr eaLnBrk="1" hangingPunct="1"/>
            <a:endParaRPr lang="en-US" altLang="en-US"/>
          </a:p>
          <a:p>
            <a:pPr eaLnBrk="1" hangingPunct="1"/>
            <a:r>
              <a:rPr lang="en-US" altLang="en-US"/>
              <a:t>What happens if you do x = x + 1;  This is known as pointer arithmetic, you are adjusting the pointer to point elsewhere in memory.  This is perfectly legal in C (although it is illegal in most other languages).  Why would you do this?  We will explore that shortly.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miter lim="800000"/>
            <a:headEnd/>
            <a:tailEnd/>
          </a:ln>
        </p:spPr>
        <p:txBody>
          <a:bodyPr/>
          <a:lstStyle/>
          <a:p>
            <a:fld id="{74231353-F13B-4903-98D5-4D874E2533A7}" type="slidenum">
              <a:rPr lang="en-US" altLang="en-US" smtClean="0"/>
              <a:pPr/>
              <a:t>3</a:t>
            </a:fld>
            <a:endParaRPr lang="en-US"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p:spPr>
        <p:txBody>
          <a:bodyPr/>
          <a:lstStyle/>
          <a:p>
            <a:pPr eaLnBrk="1" hangingPunct="1"/>
            <a:r>
              <a:rPr lang="en-US" altLang="en-US"/>
              <a:t>What happens when you try to dereference p+1?  That is, int *p = &amp;x; followed by *(p+1) ???</a:t>
            </a:r>
          </a:p>
          <a:p>
            <a:pPr eaLnBrk="1" hangingPunct="1"/>
            <a:endParaRPr lang="en-US" altLang="en-US"/>
          </a:p>
          <a:p>
            <a:pPr eaLnBrk="1" hangingPunct="1"/>
            <a:r>
              <a:rPr lang="en-US" altLang="en-US"/>
              <a:t>It depends on what is stored next in memory.  The location (p+1) is not 1 byte + the location of p, but instead  byte p + n where n is the size of the datum that p points to (4 bytes for an int or a float, 8 bytes for a double or long, 1 byte for char, 2 bytes for a short).  Lets consider the following code:</a:t>
            </a:r>
          </a:p>
          <a:p>
            <a:pPr eaLnBrk="1" hangingPunct="1"/>
            <a:endParaRPr lang="en-US" altLang="en-US"/>
          </a:p>
          <a:p>
            <a:pPr eaLnBrk="1" hangingPunct="1"/>
            <a:r>
              <a:rPr lang="en-US" altLang="en-US"/>
              <a:t>int x=1, y=10, z=100;</a:t>
            </a:r>
          </a:p>
          <a:p>
            <a:pPr eaLnBrk="1" hangingPunct="1"/>
            <a:r>
              <a:rPr lang="en-US" altLang="en-US"/>
              <a:t>int *p = &amp;x;	// p now points at x</a:t>
            </a:r>
          </a:p>
          <a:p>
            <a:pPr eaLnBrk="1" hangingPunct="1"/>
            <a:r>
              <a:rPr lang="en-US" altLang="en-US"/>
              <a:t>printf(“%d %d %d\n”, *p, *(p+1), *(p+2));</a:t>
            </a:r>
          </a:p>
          <a:p>
            <a:pPr eaLnBrk="1" hangingPunct="1"/>
            <a:endParaRPr lang="en-US" altLang="en-US"/>
          </a:p>
          <a:p>
            <a:pPr eaLnBrk="1" hangingPunct="1"/>
            <a:r>
              <a:rPr lang="en-US" altLang="en-US"/>
              <a:t>This will probably about 1 10 100.  Why?  The compiler will usually place local variables in contiguous blocks of memory.  So *p points at x but *(p+1) will probably point at y (but not definitely) and *(p+2) will point at z.  So notice that *(p+2) is perfectly legal syntactically and may execute without error.  If you are wrong with this assumption, or careless, then you will get a run-time error because you have tried to dereference an area of memory that is either not your own, or not a variable (it is possible that you are dereferencing code, which is not legal).</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miter lim="800000"/>
            <a:headEnd/>
            <a:tailEnd/>
          </a:ln>
        </p:spPr>
        <p:txBody>
          <a:bodyPr/>
          <a:lstStyle/>
          <a:p>
            <a:fld id="{9980B10C-7CF7-472A-8237-753B09C1FACF}" type="slidenum">
              <a:rPr lang="en-US" altLang="en-US" smtClean="0"/>
              <a:pPr/>
              <a:t>4</a:t>
            </a:fld>
            <a:endParaRPr lang="en-US" altLang="en-US"/>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miter lim="800000"/>
            <a:headEnd/>
            <a:tailEnd/>
          </a:ln>
        </p:spPr>
        <p:txBody>
          <a:bodyPr/>
          <a:lstStyle/>
          <a:p>
            <a:fld id="{3642566A-653F-4CFC-AC42-9CC38F2E4AEA}" type="slidenum">
              <a:rPr lang="en-US" altLang="en-US" smtClean="0"/>
              <a:pPr/>
              <a:t>5</a:t>
            </a:fld>
            <a:endParaRPr lang="en-US" altLang="en-US"/>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p:spPr>
        <p:txBody>
          <a:bodyPr/>
          <a:lstStyle/>
          <a:p>
            <a:pPr eaLnBrk="1" hangingPunct="1"/>
            <a:r>
              <a:rPr lang="en-US" altLang="en-US"/>
              <a:t>Do the following:</a:t>
            </a:r>
          </a:p>
          <a:p>
            <a:pPr eaLnBrk="1" hangingPunct="1"/>
            <a:r>
              <a:rPr lang="en-US" altLang="en-US"/>
              <a:t>      int a[ ] = {1, 5};</a:t>
            </a:r>
          </a:p>
          <a:p>
            <a:pPr eaLnBrk="1" hangingPunct="1"/>
            <a:r>
              <a:rPr lang="en-US" altLang="en-US"/>
              <a:t>      int *p = a;</a:t>
            </a:r>
          </a:p>
          <a:p>
            <a:pPr eaLnBrk="1" hangingPunct="1"/>
            <a:r>
              <a:rPr lang="en-US" altLang="en-US"/>
              <a:t>     printf(“%d\n”, *p++);</a:t>
            </a:r>
          </a:p>
          <a:p>
            <a:pPr eaLnBrk="1" hangingPunct="1"/>
            <a:r>
              <a:rPr lang="en-US" altLang="en-US"/>
              <a:t>      printf(“%d\n”, *p);</a:t>
            </a:r>
          </a:p>
          <a:p>
            <a:pPr eaLnBrk="1" hangingPunct="1"/>
            <a:r>
              <a:rPr lang="en-US" altLang="en-US"/>
              <a:t>     p = a;</a:t>
            </a:r>
          </a:p>
          <a:p>
            <a:pPr eaLnBrk="1" hangingPunct="1"/>
            <a:r>
              <a:rPr lang="en-US" altLang="en-US"/>
              <a:t>     printf(“%d\n”, *++p);</a:t>
            </a:r>
          </a:p>
          <a:p>
            <a:pPr eaLnBrk="1" hangingPunct="1"/>
            <a:r>
              <a:rPr lang="en-US" altLang="en-US"/>
              <a:t>     printf(“%d\n”, *p);</a:t>
            </a:r>
          </a:p>
          <a:p>
            <a:pPr eaLnBrk="1" hangingPunct="1"/>
            <a:r>
              <a:rPr lang="en-US" altLang="en-US"/>
              <a:t>    p = a;</a:t>
            </a:r>
          </a:p>
          <a:p>
            <a:pPr eaLnBrk="1" hangingPunct="1"/>
            <a:r>
              <a:rPr lang="en-US" altLang="en-US"/>
              <a:t>    printf(“%d\n”, ++*p);</a:t>
            </a:r>
          </a:p>
          <a:p>
            <a:pPr eaLnBrk="1" hangingPunct="1"/>
            <a:r>
              <a:rPr lang="en-US" altLang="en-US"/>
              <a:t>    printf(“%d\n”, *p);</a:t>
            </a:r>
          </a:p>
          <a:p>
            <a:pPr eaLnBrk="1" hangingPunct="1"/>
            <a:r>
              <a:rPr lang="en-US" altLang="en-US"/>
              <a:t>And see what you get.  Which of these increment p vs increment *p?  *p++, ++*p, *++p???  Using *p++ is dangerous unless you are clear in what you are doing.</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miter lim="800000"/>
            <a:headEnd/>
            <a:tailEnd/>
          </a:ln>
        </p:spPr>
        <p:txBody>
          <a:bodyPr/>
          <a:lstStyle/>
          <a:p>
            <a:fld id="{9650A5E8-194F-4C13-BEC1-9DCFA78158DF}" type="slidenum">
              <a:rPr lang="en-US" altLang="en-US" smtClean="0"/>
              <a:pPr/>
              <a:t>6</a:t>
            </a:fld>
            <a:endParaRPr lang="en-US" alt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miter lim="800000"/>
            <a:headEnd/>
            <a:tailEnd/>
          </a:ln>
        </p:spPr>
        <p:txBody>
          <a:bodyPr/>
          <a:lstStyle/>
          <a:p>
            <a:fld id="{CD0745E7-532F-4ABF-B60C-78E144FBDE44}" type="slidenum">
              <a:rPr lang="en-US" altLang="en-US" smtClean="0"/>
              <a:pPr/>
              <a:t>7</a:t>
            </a:fld>
            <a:endParaRPr lang="en-US" alt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miter lim="800000"/>
            <a:headEnd/>
            <a:tailEnd/>
          </a:ln>
        </p:spPr>
        <p:txBody>
          <a:bodyPr/>
          <a:lstStyle/>
          <a:p>
            <a:fld id="{78927891-D01E-42E8-A70A-CD950985C255}" type="slidenum">
              <a:rPr lang="en-US" altLang="en-US" smtClean="0"/>
              <a:pPr/>
              <a:t>8</a:t>
            </a:fld>
            <a:endParaRPr lang="en-US" alt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pPr eaLnBrk="1" hangingPunct="1"/>
            <a:r>
              <a:rPr lang="en-US" altLang="en-US"/>
              <a:t>NOTE:  if you do char *string, then string is a pointer variable that currently is not pointing anywhere.  If you were to do</a:t>
            </a:r>
          </a:p>
          <a:p>
            <a:pPr eaLnBrk="1" hangingPunct="1"/>
            <a:r>
              <a:rPr lang="en-US" altLang="en-US"/>
              <a:t>      string=“hello”;     or</a:t>
            </a:r>
          </a:p>
          <a:p>
            <a:pPr eaLnBrk="1" hangingPunct="1"/>
            <a:r>
              <a:rPr lang="en-US" altLang="en-US"/>
              <a:t>      char(“%s”, string);</a:t>
            </a:r>
          </a:p>
          <a:p>
            <a:pPr eaLnBrk="1" hangingPunct="1"/>
            <a:r>
              <a:rPr lang="en-US" altLang="en-US"/>
              <a:t>You would have a run-time error because string does not have allocated memory (yet).  You could, however, do this:</a:t>
            </a:r>
          </a:p>
          <a:p>
            <a:pPr eaLnBrk="1" hangingPunct="1"/>
            <a:r>
              <a:rPr lang="en-US" altLang="en-US"/>
              <a:t>       char s[10];</a:t>
            </a:r>
          </a:p>
          <a:p>
            <a:pPr eaLnBrk="1" hangingPunct="1"/>
            <a:r>
              <a:rPr lang="en-US" altLang="en-US"/>
              <a:t>       …</a:t>
            </a:r>
          </a:p>
          <a:p>
            <a:pPr eaLnBrk="1" hangingPunct="1"/>
            <a:r>
              <a:rPr lang="en-US" altLang="en-US"/>
              <a:t>       string = s;</a:t>
            </a:r>
          </a:p>
          <a:p>
            <a:pPr eaLnBrk="1" hangingPunct="1"/>
            <a:r>
              <a:rPr lang="en-US" altLang="en-US"/>
              <a:t>The variable string is merely a pointer whereas s is an array.  string, prior to doing string=s had nothing to point to and therefore could not be operated upon.  s on the other hand was allocated memory when s was created.</a:t>
            </a:r>
          </a:p>
          <a:p>
            <a:pPr eaLnBrk="1" hangingPunct="1"/>
            <a:endParaRPr lang="en-US" altLang="en-US"/>
          </a:p>
          <a:p>
            <a:pPr eaLnBrk="1" hangingPunct="1"/>
            <a:r>
              <a:rPr lang="en-US" altLang="en-US"/>
              <a:t>We learn how to allocate memory for strings in C chapter 6 by using calloc.  For now, just use arrays to declare strings.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miter lim="800000"/>
            <a:headEnd/>
            <a:tailEnd/>
          </a:ln>
        </p:spPr>
        <p:txBody>
          <a:bodyPr/>
          <a:lstStyle/>
          <a:p>
            <a:fld id="{CEF27FDC-0CBC-4CD3-9DDE-34B271A4EAE8}" type="slidenum">
              <a:rPr lang="en-US" altLang="en-US" smtClean="0"/>
              <a:pPr/>
              <a:t>9</a:t>
            </a:fld>
            <a:endParaRPr lang="en-US"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pPr eaLnBrk="1" hangingPunct="1"/>
            <a:r>
              <a:rPr lang="en-US" altLang="en-US"/>
              <a:t>Notice that these functions receive parameters of type char * instead of arrays.  Why?  Recall that C uses pass-by-copy, so what is copied from the calling function to the called function is a pointer to the string array.  We could also implement these with parameters of type char s[ ] if we prefer, but using *s is closer to what is really happening.  The parameter is a pointer into an array.</a:t>
            </a:r>
          </a:p>
          <a:p>
            <a:pPr eaLnBrk="1" hangingPunct="1"/>
            <a:endParaRPr lang="en-US" altLang="en-US"/>
          </a:p>
          <a:p>
            <a:pPr eaLnBrk="1" hangingPunct="1"/>
            <a:r>
              <a:rPr lang="en-US" altLang="en-US"/>
              <a:t>Now, for any of these functions to work, we must assume that the last character in any string is ‘\0’.  This is automatically inserted for us if we input the array using scanf, or if we directly assign the array to a string when declared, as in</a:t>
            </a:r>
          </a:p>
          <a:p>
            <a:pPr eaLnBrk="1" hangingPunct="1"/>
            <a:r>
              <a:rPr lang="en-US" altLang="en-US"/>
              <a:t>     char string[ ] = “hello”;</a:t>
            </a:r>
          </a:p>
          <a:p>
            <a:pPr eaLnBrk="1" hangingPunct="1"/>
            <a:r>
              <a:rPr lang="en-US" altLang="en-US"/>
              <a:t>However, the ‘\0’ is not inserted if we do this:</a:t>
            </a:r>
          </a:p>
          <a:p>
            <a:pPr eaLnBrk="1" hangingPunct="1"/>
            <a:r>
              <a:rPr lang="en-US" altLang="en-US"/>
              <a:t>    char notAString[ ] = {‘h’, ‘e’, ‘l’, ‘l’, ‘o’}; </a:t>
            </a:r>
          </a:p>
          <a:p>
            <a:pPr eaLnBrk="1" hangingPunct="1"/>
            <a:r>
              <a:rPr lang="en-US" altLang="en-US"/>
              <a:t>Because, in this case, the variable is thought of as a true char array.</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8947BFC-406C-497F-BF17-B85FFB7D6842}"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2B72622-2ADA-4746-B07E-4C9F6E431AB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9DBC895-B2FE-4EFC-93F8-5EAAD40A12C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33421EF-2A95-491D-AF8D-4CCBA3D283A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5A6863E-91CC-4C0D-AF34-FCDB4F7F0C8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113A13A-32BB-41E0-928D-FB93FD39087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DDAE9664-A259-4D62-8F5D-660AD18E94E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89C460E-A3B4-47E7-B790-72D29C13F1D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FD84281B-AF5D-4A9A-8A03-29F46D2BA3C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ED94D24-7E3F-4B0B-8DEA-437B71370A9D}"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01F70CA-B730-4516-ADB8-E72570777E5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ECFD97"/>
            </a:gs>
            <a:gs pos="100000">
              <a:srgbClr val="CAC9CF"/>
            </a:gs>
          </a:gsLst>
          <a:lin ang="189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0D279451-26C1-43DE-95B0-CD43726DD70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charset="0"/>
        </a:defRPr>
      </a:lvl2pPr>
      <a:lvl3pPr algn="ctr" rtl="0" eaLnBrk="0" fontAlgn="base" hangingPunct="0">
        <a:spcBef>
          <a:spcPct val="0"/>
        </a:spcBef>
        <a:spcAft>
          <a:spcPct val="0"/>
        </a:spcAft>
        <a:defRPr sz="4400">
          <a:solidFill>
            <a:schemeClr val="tx2"/>
          </a:solidFill>
          <a:latin typeface="Times New Roman" charset="0"/>
        </a:defRPr>
      </a:lvl3pPr>
      <a:lvl4pPr algn="ctr" rtl="0" eaLnBrk="0" fontAlgn="base" hangingPunct="0">
        <a:spcBef>
          <a:spcPct val="0"/>
        </a:spcBef>
        <a:spcAft>
          <a:spcPct val="0"/>
        </a:spcAft>
        <a:defRPr sz="4400">
          <a:solidFill>
            <a:schemeClr val="tx2"/>
          </a:solidFill>
          <a:latin typeface="Times New Roman" charset="0"/>
        </a:defRPr>
      </a:lvl4pPr>
      <a:lvl5pPr algn="ctr" rtl="0" eaLnBrk="0" fontAlgn="base" hangingPunct="0">
        <a:spcBef>
          <a:spcPct val="0"/>
        </a:spcBef>
        <a:spcAft>
          <a:spcPct val="0"/>
        </a:spcAft>
        <a:defRPr sz="4400">
          <a:solidFill>
            <a:schemeClr val="tx2"/>
          </a:solidFill>
          <a:latin typeface="Times New Roman" charset="0"/>
        </a:defRPr>
      </a:lvl5pPr>
      <a:lvl6pPr marL="457200" algn="ctr" rtl="0" fontAlgn="base">
        <a:spcBef>
          <a:spcPct val="0"/>
        </a:spcBef>
        <a:spcAft>
          <a:spcPct val="0"/>
        </a:spcAft>
        <a:defRPr sz="4400">
          <a:solidFill>
            <a:schemeClr val="tx2"/>
          </a:solidFill>
          <a:latin typeface="Times New Roman" charset="0"/>
        </a:defRPr>
      </a:lvl6pPr>
      <a:lvl7pPr marL="914400" algn="ctr" rtl="0" fontAlgn="base">
        <a:spcBef>
          <a:spcPct val="0"/>
        </a:spcBef>
        <a:spcAft>
          <a:spcPct val="0"/>
        </a:spcAft>
        <a:defRPr sz="4400">
          <a:solidFill>
            <a:schemeClr val="tx2"/>
          </a:solidFill>
          <a:latin typeface="Times New Roman" charset="0"/>
        </a:defRPr>
      </a:lvl7pPr>
      <a:lvl8pPr marL="1371600" algn="ctr" rtl="0" fontAlgn="base">
        <a:spcBef>
          <a:spcPct val="0"/>
        </a:spcBef>
        <a:spcAft>
          <a:spcPct val="0"/>
        </a:spcAft>
        <a:defRPr sz="4400">
          <a:solidFill>
            <a:schemeClr val="tx2"/>
          </a:solidFill>
          <a:latin typeface="Times New Roman" charset="0"/>
        </a:defRPr>
      </a:lvl8pPr>
      <a:lvl9pPr marL="1828800" algn="ctr" rtl="0" fontAlgn="base">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685800" y="0"/>
            <a:ext cx="7772400" cy="1143000"/>
          </a:xfrm>
        </p:spPr>
        <p:txBody>
          <a:bodyPr/>
          <a:lstStyle/>
          <a:p>
            <a:pPr eaLnBrk="1" hangingPunct="1"/>
            <a:r>
              <a:rPr lang="en-US" altLang="en-US"/>
              <a:t>C Arrays and Pointers</a:t>
            </a:r>
          </a:p>
        </p:txBody>
      </p:sp>
      <p:sp>
        <p:nvSpPr>
          <p:cNvPr id="2051" name="Rectangle 3"/>
          <p:cNvSpPr>
            <a:spLocks noGrp="1" noChangeArrowheads="1"/>
          </p:cNvSpPr>
          <p:nvPr>
            <p:ph type="body" idx="1"/>
          </p:nvPr>
        </p:nvSpPr>
        <p:spPr>
          <a:xfrm>
            <a:off x="685800" y="990600"/>
            <a:ext cx="7772400" cy="5105400"/>
          </a:xfrm>
        </p:spPr>
        <p:txBody>
          <a:bodyPr/>
          <a:lstStyle/>
          <a:p>
            <a:pPr eaLnBrk="1" hangingPunct="1">
              <a:lnSpc>
                <a:spcPct val="90000"/>
              </a:lnSpc>
            </a:pPr>
            <a:r>
              <a:rPr lang="en-US" altLang="en-US" sz="2800"/>
              <a:t>In Java, pointers are easy to deal with</a:t>
            </a:r>
          </a:p>
          <a:p>
            <a:pPr lvl="1" eaLnBrk="1" hangingPunct="1">
              <a:lnSpc>
                <a:spcPct val="90000"/>
              </a:lnSpc>
            </a:pPr>
            <a:r>
              <a:rPr lang="en-US" altLang="en-US" sz="2400"/>
              <a:t>In fact, there is little that can go wrong in Java since pointer access is done for you</a:t>
            </a:r>
          </a:p>
          <a:p>
            <a:pPr lvl="2" eaLnBrk="1" hangingPunct="1">
              <a:lnSpc>
                <a:spcPct val="90000"/>
              </a:lnSpc>
            </a:pPr>
            <a:r>
              <a:rPr lang="en-US" altLang="en-US" sz="2000"/>
              <a:t>the only exception is in passing an object to a method without knowing if the method will change the object or not (for instance, Strings cannot be changed in a method like concat) </a:t>
            </a:r>
          </a:p>
          <a:p>
            <a:pPr eaLnBrk="1" hangingPunct="1">
              <a:lnSpc>
                <a:spcPct val="90000"/>
              </a:lnSpc>
            </a:pPr>
            <a:r>
              <a:rPr lang="en-US" altLang="en-US" sz="2800"/>
              <a:t>In C, pointers are more challenging</a:t>
            </a:r>
          </a:p>
          <a:p>
            <a:pPr lvl="1" eaLnBrk="1" hangingPunct="1">
              <a:lnSpc>
                <a:spcPct val="90000"/>
              </a:lnSpc>
            </a:pPr>
            <a:r>
              <a:rPr lang="en-US" altLang="en-US" sz="2400"/>
              <a:t>You will need to know </a:t>
            </a:r>
          </a:p>
          <a:p>
            <a:pPr lvl="2" eaLnBrk="1" hangingPunct="1">
              <a:lnSpc>
                <a:spcPct val="90000"/>
              </a:lnSpc>
            </a:pPr>
            <a:r>
              <a:rPr lang="en-US" altLang="en-US" sz="2000"/>
              <a:t>when to use a pointer</a:t>
            </a:r>
          </a:p>
          <a:p>
            <a:pPr lvl="2" eaLnBrk="1" hangingPunct="1">
              <a:lnSpc>
                <a:spcPct val="90000"/>
              </a:lnSpc>
            </a:pPr>
            <a:r>
              <a:rPr lang="en-US" altLang="en-US" sz="2000"/>
              <a:t>when to </a:t>
            </a:r>
            <a:r>
              <a:rPr lang="en-US" altLang="en-US" sz="2000" i="1"/>
              <a:t>dereference </a:t>
            </a:r>
            <a:r>
              <a:rPr lang="en-US" altLang="en-US" sz="2000"/>
              <a:t>the pointer</a:t>
            </a:r>
          </a:p>
          <a:p>
            <a:pPr lvl="2" eaLnBrk="1" hangingPunct="1">
              <a:lnSpc>
                <a:spcPct val="90000"/>
              </a:lnSpc>
            </a:pPr>
            <a:r>
              <a:rPr lang="en-US" altLang="en-US" sz="2000"/>
              <a:t>when to pass an address of a variable rather than the variable itself</a:t>
            </a:r>
          </a:p>
          <a:p>
            <a:pPr lvl="2" eaLnBrk="1" hangingPunct="1">
              <a:lnSpc>
                <a:spcPct val="90000"/>
              </a:lnSpc>
            </a:pPr>
            <a:r>
              <a:rPr lang="en-US" altLang="en-US" sz="2000"/>
              <a:t>when to use pointer arithmetic to change the pointer </a:t>
            </a:r>
          </a:p>
          <a:p>
            <a:pPr lvl="2" eaLnBrk="1" hangingPunct="1">
              <a:lnSpc>
                <a:spcPct val="90000"/>
              </a:lnSpc>
            </a:pPr>
            <a:r>
              <a:rPr lang="en-US" altLang="en-US" sz="2000"/>
              <a:t>how to use pointers without making your programs unreadable</a:t>
            </a:r>
          </a:p>
          <a:p>
            <a:pPr lvl="1" eaLnBrk="1" hangingPunct="1">
              <a:lnSpc>
                <a:spcPct val="90000"/>
              </a:lnSpc>
            </a:pPr>
            <a:r>
              <a:rPr lang="en-US" altLang="en-US" sz="2400"/>
              <a:t>Basically, you have to learn how to not “shoot yourself in the foot” with pointers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09600" y="0"/>
            <a:ext cx="7772400" cy="1143000"/>
          </a:xfrm>
        </p:spPr>
        <p:txBody>
          <a:bodyPr/>
          <a:lstStyle/>
          <a:p>
            <a:pPr eaLnBrk="1" hangingPunct="1"/>
            <a:r>
              <a:rPr lang="en-US" altLang="en-US"/>
              <a:t>More On Pointer Arithmetic</a:t>
            </a:r>
          </a:p>
        </p:txBody>
      </p:sp>
      <p:sp>
        <p:nvSpPr>
          <p:cNvPr id="11267" name="Rectangle 3"/>
          <p:cNvSpPr>
            <a:spLocks noGrp="1" noChangeArrowheads="1"/>
          </p:cNvSpPr>
          <p:nvPr>
            <p:ph type="body" idx="1"/>
          </p:nvPr>
        </p:nvSpPr>
        <p:spPr>
          <a:xfrm>
            <a:off x="685800" y="1143000"/>
            <a:ext cx="7772400" cy="2971800"/>
          </a:xfrm>
        </p:spPr>
        <p:txBody>
          <a:bodyPr/>
          <a:lstStyle/>
          <a:p>
            <a:pPr eaLnBrk="1" hangingPunct="1"/>
            <a:r>
              <a:rPr lang="en-US" altLang="en-US" sz="2400"/>
              <a:t>We can also perform subtraction on pointers</a:t>
            </a:r>
          </a:p>
          <a:p>
            <a:pPr eaLnBrk="1" hangingPunct="1"/>
            <a:endParaRPr lang="en-US" altLang="en-US" sz="3600"/>
          </a:p>
          <a:p>
            <a:pPr eaLnBrk="1" hangingPunct="1"/>
            <a:endParaRPr lang="en-US" altLang="en-US" sz="2400"/>
          </a:p>
          <a:p>
            <a:pPr eaLnBrk="1" hangingPunct="1"/>
            <a:r>
              <a:rPr lang="en-US" altLang="en-US" sz="2400"/>
              <a:t>Here, we pass to a function the address of the  third element of an array (&amp;a[2]) and use pointer subtraction to get to a[0] and a[1])</a:t>
            </a:r>
          </a:p>
        </p:txBody>
      </p:sp>
      <p:sp>
        <p:nvSpPr>
          <p:cNvPr id="11268" name="Text Box 4"/>
          <p:cNvSpPr txBox="1">
            <a:spLocks noChangeArrowheads="1"/>
          </p:cNvSpPr>
          <p:nvPr/>
        </p:nvSpPr>
        <p:spPr bwMode="auto">
          <a:xfrm>
            <a:off x="2209800" y="1828800"/>
            <a:ext cx="2849563" cy="1190625"/>
          </a:xfrm>
          <a:prstGeom prst="rect">
            <a:avLst/>
          </a:prstGeom>
          <a:noFill/>
          <a:ln w="9525">
            <a:noFill/>
            <a:miter lim="800000"/>
            <a:headEnd/>
            <a:tailEnd/>
          </a:ln>
        </p:spPr>
        <p:txBody>
          <a:bodyPr wrap="none">
            <a:spAutoFit/>
          </a:bodyPr>
          <a:lstStyle/>
          <a:p>
            <a:r>
              <a:rPr lang="en-US" altLang="en-US" sz="1800"/>
              <a:t> int a[10] = {…};</a:t>
            </a:r>
          </a:p>
          <a:p>
            <a:r>
              <a:rPr lang="en-US" altLang="en-US" sz="1800"/>
              <a:t> int *ip;</a:t>
            </a:r>
          </a:p>
          <a:p>
            <a:r>
              <a:rPr lang="en-US" altLang="en-US" sz="1800"/>
              <a:t> for(ip = &amp;a[9]; ip &gt;= a; ip--)</a:t>
            </a:r>
          </a:p>
          <a:p>
            <a:r>
              <a:rPr lang="en-US" altLang="en-US" sz="1800"/>
              <a:t>      …</a:t>
            </a:r>
          </a:p>
        </p:txBody>
      </p:sp>
      <p:sp>
        <p:nvSpPr>
          <p:cNvPr id="11269" name="Text Box 5"/>
          <p:cNvSpPr txBox="1">
            <a:spLocks noChangeArrowheads="1"/>
          </p:cNvSpPr>
          <p:nvPr/>
        </p:nvSpPr>
        <p:spPr bwMode="auto">
          <a:xfrm>
            <a:off x="609600" y="4191000"/>
            <a:ext cx="2895600" cy="641350"/>
          </a:xfrm>
          <a:prstGeom prst="rect">
            <a:avLst/>
          </a:prstGeom>
          <a:noFill/>
          <a:ln w="9525">
            <a:noFill/>
            <a:miter lim="800000"/>
            <a:headEnd/>
            <a:tailEnd/>
          </a:ln>
        </p:spPr>
        <p:txBody>
          <a:bodyPr wrap="none">
            <a:spAutoFit/>
          </a:bodyPr>
          <a:lstStyle/>
          <a:p>
            <a:r>
              <a:rPr lang="en-US" altLang="en-US" sz="1800"/>
              <a:t> int a[3] = {…};</a:t>
            </a:r>
          </a:p>
          <a:p>
            <a:r>
              <a:rPr lang="en-US" altLang="en-US" sz="1800"/>
              <a:t> printf(“%d”, addem(&amp;a[2]));</a:t>
            </a:r>
          </a:p>
        </p:txBody>
      </p:sp>
      <p:sp>
        <p:nvSpPr>
          <p:cNvPr id="11270" name="Text Box 6"/>
          <p:cNvSpPr txBox="1">
            <a:spLocks noChangeArrowheads="1"/>
          </p:cNvSpPr>
          <p:nvPr/>
        </p:nvSpPr>
        <p:spPr bwMode="auto">
          <a:xfrm>
            <a:off x="4572000" y="3733800"/>
            <a:ext cx="3757613" cy="1739900"/>
          </a:xfrm>
          <a:prstGeom prst="rect">
            <a:avLst/>
          </a:prstGeom>
          <a:noFill/>
          <a:ln w="9525">
            <a:noFill/>
            <a:miter lim="800000"/>
            <a:headEnd/>
            <a:tailEnd/>
          </a:ln>
        </p:spPr>
        <p:txBody>
          <a:bodyPr wrap="none">
            <a:spAutoFit/>
          </a:bodyPr>
          <a:lstStyle/>
          <a:p>
            <a:r>
              <a:rPr lang="en-US" altLang="en-US" sz="1800"/>
              <a:t> int addem(int *ip)</a:t>
            </a:r>
          </a:p>
          <a:p>
            <a:r>
              <a:rPr lang="en-US" altLang="en-US" sz="1800"/>
              <a:t> {</a:t>
            </a:r>
          </a:p>
          <a:p>
            <a:r>
              <a:rPr lang="en-US" altLang="en-US" sz="1800"/>
              <a:t>        int temp;</a:t>
            </a:r>
          </a:p>
          <a:p>
            <a:r>
              <a:rPr lang="en-US" altLang="en-US" sz="1800"/>
              <a:t>        temp = *ip + *(ip – 1) + *(ip – 2);</a:t>
            </a:r>
          </a:p>
          <a:p>
            <a:r>
              <a:rPr lang="en-US" altLang="en-US" sz="1800"/>
              <a:t>        return temp;</a:t>
            </a:r>
          </a:p>
          <a:p>
            <a:r>
              <a:rPr lang="en-US" altLang="en-US" sz="1800"/>
              <a:t> }</a:t>
            </a:r>
          </a:p>
        </p:txBody>
      </p:sp>
      <p:sp>
        <p:nvSpPr>
          <p:cNvPr id="11271" name="Text Box 7"/>
          <p:cNvSpPr txBox="1">
            <a:spLocks noChangeArrowheads="1"/>
          </p:cNvSpPr>
          <p:nvPr/>
        </p:nvSpPr>
        <p:spPr bwMode="auto">
          <a:xfrm>
            <a:off x="457200" y="5257800"/>
            <a:ext cx="1419225" cy="1190625"/>
          </a:xfrm>
          <a:prstGeom prst="rect">
            <a:avLst/>
          </a:prstGeom>
          <a:noFill/>
          <a:ln w="9525">
            <a:noFill/>
            <a:miter lim="800000"/>
            <a:headEnd/>
            <a:tailEnd/>
          </a:ln>
        </p:spPr>
        <p:txBody>
          <a:bodyPr wrap="none">
            <a:spAutoFit/>
          </a:bodyPr>
          <a:lstStyle/>
          <a:p>
            <a:r>
              <a:rPr lang="en-US" altLang="en-US" sz="1800"/>
              <a:t>Recall:</a:t>
            </a:r>
          </a:p>
          <a:p>
            <a:endParaRPr lang="en-US" altLang="en-US" sz="1800"/>
          </a:p>
          <a:p>
            <a:r>
              <a:rPr lang="en-US" altLang="en-US" sz="1800"/>
              <a:t>a[0] = *a and</a:t>
            </a:r>
          </a:p>
          <a:p>
            <a:r>
              <a:rPr lang="en-US" altLang="en-US" sz="1800"/>
              <a:t>a[i] = *(a + i)</a:t>
            </a:r>
          </a:p>
        </p:txBody>
      </p:sp>
      <p:sp>
        <p:nvSpPr>
          <p:cNvPr id="11272" name="Text Box 8"/>
          <p:cNvSpPr txBox="1">
            <a:spLocks noChangeArrowheads="1"/>
          </p:cNvSpPr>
          <p:nvPr/>
        </p:nvSpPr>
        <p:spPr bwMode="auto">
          <a:xfrm>
            <a:off x="2895600" y="5486400"/>
            <a:ext cx="5767388" cy="1190625"/>
          </a:xfrm>
          <a:prstGeom prst="rect">
            <a:avLst/>
          </a:prstGeom>
          <a:noFill/>
          <a:ln w="9525">
            <a:noFill/>
            <a:miter lim="800000"/>
            <a:headEnd/>
            <a:tailEnd/>
          </a:ln>
        </p:spPr>
        <p:txBody>
          <a:bodyPr wrap="none">
            <a:spAutoFit/>
          </a:bodyPr>
          <a:lstStyle/>
          <a:p>
            <a:r>
              <a:rPr lang="en-US" altLang="en-US" sz="1800"/>
              <a:t>If a is an array, and p = &amp;a[0] then we can reference array</a:t>
            </a:r>
          </a:p>
          <a:p>
            <a:r>
              <a:rPr lang="en-US" altLang="en-US" sz="1800"/>
              <a:t>elements as a[i], *(p+i), but we can also reference them as</a:t>
            </a:r>
          </a:p>
          <a:p>
            <a:r>
              <a:rPr lang="en-US" altLang="en-US" sz="1800"/>
              <a:t>p[i] and *(a+i) – that is, a and p are both pointers to the array</a:t>
            </a:r>
          </a:p>
          <a:p>
            <a:r>
              <a:rPr lang="en-US" altLang="en-US" sz="1800"/>
              <a:t>And can be dereferenced by * or by [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85800" y="0"/>
            <a:ext cx="7772400" cy="1143000"/>
          </a:xfrm>
        </p:spPr>
        <p:txBody>
          <a:bodyPr/>
          <a:lstStyle/>
          <a:p>
            <a:pPr eaLnBrk="1" hangingPunct="1"/>
            <a:r>
              <a:rPr lang="en-US" altLang="en-US"/>
              <a:t>Multidimensional Arrays</a:t>
            </a:r>
          </a:p>
        </p:txBody>
      </p:sp>
      <p:sp>
        <p:nvSpPr>
          <p:cNvPr id="12291" name="Rectangle 3"/>
          <p:cNvSpPr>
            <a:spLocks noGrp="1" noChangeArrowheads="1"/>
          </p:cNvSpPr>
          <p:nvPr>
            <p:ph type="body" idx="1"/>
          </p:nvPr>
        </p:nvSpPr>
        <p:spPr>
          <a:xfrm>
            <a:off x="152400" y="914400"/>
            <a:ext cx="8839200" cy="3048000"/>
          </a:xfrm>
        </p:spPr>
        <p:txBody>
          <a:bodyPr/>
          <a:lstStyle/>
          <a:p>
            <a:pPr eaLnBrk="1" hangingPunct="1">
              <a:lnSpc>
                <a:spcPct val="90000"/>
              </a:lnSpc>
            </a:pPr>
            <a:r>
              <a:rPr lang="en-US" altLang="en-US" sz="2400"/>
              <a:t>As in Java, C allows multidimensional arrays by using more [ ]</a:t>
            </a:r>
          </a:p>
          <a:p>
            <a:pPr lvl="1" eaLnBrk="1" hangingPunct="1">
              <a:lnSpc>
                <a:spcPct val="90000"/>
              </a:lnSpc>
            </a:pPr>
            <a:r>
              <a:rPr lang="en-US" altLang="en-US" sz="2000"/>
              <a:t>Example:  int matrix[5][10</a:t>
            </a:r>
            <a:r>
              <a:rPr lang="en-US" altLang="en-US" sz="2400"/>
              <a:t>];</a:t>
            </a:r>
          </a:p>
          <a:p>
            <a:pPr eaLnBrk="1" hangingPunct="1">
              <a:lnSpc>
                <a:spcPct val="90000"/>
              </a:lnSpc>
            </a:pPr>
            <a:r>
              <a:rPr lang="en-US" altLang="en-US" sz="2400"/>
              <a:t>Some differences:</a:t>
            </a:r>
          </a:p>
          <a:p>
            <a:pPr lvl="1" eaLnBrk="1" hangingPunct="1">
              <a:lnSpc>
                <a:spcPct val="90000"/>
              </a:lnSpc>
            </a:pPr>
            <a:r>
              <a:rPr lang="en-US" altLang="en-US" sz="2000"/>
              <a:t>Because functions can be compiled separately, we must denote all but one dimension of a multiple dimensional array in a function’s parameter list</a:t>
            </a:r>
          </a:p>
          <a:p>
            <a:pPr lvl="2" eaLnBrk="1" hangingPunct="1">
              <a:lnSpc>
                <a:spcPct val="90000"/>
              </a:lnSpc>
            </a:pPr>
            <a:r>
              <a:rPr lang="en-US" altLang="en-US" sz="1800"/>
              <a:t>void afunction(int amatrix[ ][10]);</a:t>
            </a:r>
          </a:p>
          <a:p>
            <a:pPr lvl="1" eaLnBrk="1" hangingPunct="1">
              <a:lnSpc>
                <a:spcPct val="90000"/>
              </a:lnSpc>
            </a:pPr>
            <a:r>
              <a:rPr lang="en-US" altLang="en-US" sz="2000"/>
              <a:t>Because arrays are referenced through pointers, there are multiple ways to declare and access 2+ dimensional arrays</a:t>
            </a:r>
          </a:p>
          <a:p>
            <a:pPr lvl="2" eaLnBrk="1" hangingPunct="1">
              <a:lnSpc>
                <a:spcPct val="90000"/>
              </a:lnSpc>
            </a:pPr>
            <a:r>
              <a:rPr lang="en-US" altLang="en-US" sz="1800"/>
              <a:t>This will be more relevant when dealing with an array of strings (which is a 2-D array)</a:t>
            </a:r>
          </a:p>
        </p:txBody>
      </p:sp>
      <p:sp>
        <p:nvSpPr>
          <p:cNvPr id="12292" name="Text Box 4"/>
          <p:cNvSpPr txBox="1">
            <a:spLocks noChangeArrowheads="1"/>
          </p:cNvSpPr>
          <p:nvPr/>
        </p:nvSpPr>
        <p:spPr bwMode="auto">
          <a:xfrm>
            <a:off x="381000" y="4343400"/>
            <a:ext cx="1466850" cy="915988"/>
          </a:xfrm>
          <a:prstGeom prst="rect">
            <a:avLst/>
          </a:prstGeom>
          <a:noFill/>
          <a:ln w="9525">
            <a:noFill/>
            <a:miter lim="800000"/>
            <a:headEnd/>
            <a:tailEnd/>
          </a:ln>
        </p:spPr>
        <p:txBody>
          <a:bodyPr wrap="none">
            <a:spAutoFit/>
          </a:bodyPr>
          <a:lstStyle/>
          <a:p>
            <a:r>
              <a:rPr lang="en-US" altLang="en-US" sz="1800"/>
              <a:t> int a[10][20];</a:t>
            </a:r>
          </a:p>
          <a:p>
            <a:r>
              <a:rPr lang="en-US" altLang="en-US" sz="1800"/>
              <a:t> int *a[10];</a:t>
            </a:r>
          </a:p>
          <a:p>
            <a:r>
              <a:rPr lang="en-US" altLang="en-US" sz="1800"/>
              <a:t> int **a;</a:t>
            </a:r>
          </a:p>
        </p:txBody>
      </p:sp>
      <p:sp>
        <p:nvSpPr>
          <p:cNvPr id="12293" name="Text Box 5"/>
          <p:cNvSpPr txBox="1">
            <a:spLocks noChangeArrowheads="1"/>
          </p:cNvSpPr>
          <p:nvPr/>
        </p:nvSpPr>
        <p:spPr bwMode="auto">
          <a:xfrm>
            <a:off x="381000" y="5486400"/>
            <a:ext cx="4005263" cy="915988"/>
          </a:xfrm>
          <a:prstGeom prst="rect">
            <a:avLst/>
          </a:prstGeom>
          <a:noFill/>
          <a:ln w="9525">
            <a:noFill/>
            <a:miter lim="800000"/>
            <a:headEnd/>
            <a:tailEnd/>
          </a:ln>
        </p:spPr>
        <p:txBody>
          <a:bodyPr wrap="none">
            <a:spAutoFit/>
          </a:bodyPr>
          <a:lstStyle/>
          <a:p>
            <a:r>
              <a:rPr lang="en-US" altLang="en-US" sz="1800"/>
              <a:t> *a[4] –first element of 5</a:t>
            </a:r>
            <a:r>
              <a:rPr lang="en-US" altLang="en-US" sz="1800" baseline="30000"/>
              <a:t>th</a:t>
            </a:r>
            <a:r>
              <a:rPr lang="en-US" altLang="en-US" sz="1800"/>
              <a:t> array element</a:t>
            </a:r>
          </a:p>
          <a:p>
            <a:r>
              <a:rPr lang="en-US" altLang="en-US" sz="1800"/>
              <a:t> *a[9] –first element of 10</a:t>
            </a:r>
            <a:r>
              <a:rPr lang="en-US" altLang="en-US" sz="1800" baseline="30000"/>
              <a:t>th</a:t>
            </a:r>
            <a:r>
              <a:rPr lang="en-US" altLang="en-US" sz="1800"/>
              <a:t> array element</a:t>
            </a:r>
          </a:p>
          <a:p>
            <a:r>
              <a:rPr lang="en-US" altLang="en-US" sz="1800"/>
              <a:t>**a –first element of a[0]</a:t>
            </a:r>
          </a:p>
        </p:txBody>
      </p:sp>
      <p:sp>
        <p:nvSpPr>
          <p:cNvPr id="12294" name="Text Box 6"/>
          <p:cNvSpPr txBox="1">
            <a:spLocks noChangeArrowheads="1"/>
          </p:cNvSpPr>
          <p:nvPr/>
        </p:nvSpPr>
        <p:spPr bwMode="auto">
          <a:xfrm>
            <a:off x="4953000" y="4343400"/>
            <a:ext cx="3879850" cy="2563813"/>
          </a:xfrm>
          <a:prstGeom prst="rect">
            <a:avLst/>
          </a:prstGeom>
          <a:noFill/>
          <a:ln w="9525">
            <a:noFill/>
            <a:miter lim="800000"/>
            <a:headEnd/>
            <a:tailEnd/>
          </a:ln>
        </p:spPr>
        <p:txBody>
          <a:bodyPr wrap="none">
            <a:spAutoFit/>
          </a:bodyPr>
          <a:lstStyle/>
          <a:p>
            <a:r>
              <a:rPr lang="en-US" altLang="en-US" sz="1800"/>
              <a:t>int *a[3];		// array of 3 pointers</a:t>
            </a:r>
          </a:p>
          <a:p>
            <a:r>
              <a:rPr lang="en-US" altLang="en-US" sz="1800"/>
              <a:t>int x[2] = {1, 2};</a:t>
            </a:r>
          </a:p>
          <a:p>
            <a:r>
              <a:rPr lang="en-US" altLang="en-US" sz="1800"/>
              <a:t>int y[3] = {3, 4, 5};</a:t>
            </a:r>
          </a:p>
          <a:p>
            <a:r>
              <a:rPr lang="en-US" altLang="en-US" sz="1800"/>
              <a:t>int z[4] = {6, 7, 8, 9};</a:t>
            </a:r>
          </a:p>
          <a:p>
            <a:r>
              <a:rPr lang="en-US" altLang="en-US" sz="1800"/>
              <a:t>*a = &amp;x[0];	// a[0] points to x[0]</a:t>
            </a:r>
          </a:p>
          <a:p>
            <a:r>
              <a:rPr lang="en-US" altLang="en-US" sz="1800"/>
              <a:t>*(a+1) = &amp;y[0];	// a[1] points to y[0]</a:t>
            </a:r>
          </a:p>
          <a:p>
            <a:r>
              <a:rPr lang="en-US" altLang="en-US" sz="1800"/>
              <a:t>*(a+2) = &amp;z[0];	// a[2] points to z[0]</a:t>
            </a:r>
          </a:p>
          <a:p>
            <a:r>
              <a:rPr lang="en-US" altLang="en-US" sz="1800"/>
              <a:t>// array a is a jagged array, it is not</a:t>
            </a:r>
          </a:p>
          <a:p>
            <a:r>
              <a:rPr lang="en-US" altLang="en-US" sz="1800"/>
              <a:t>// rectangular, or of equal dimensions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5800" y="0"/>
            <a:ext cx="7772400" cy="1143000"/>
          </a:xfrm>
        </p:spPr>
        <p:txBody>
          <a:bodyPr/>
          <a:lstStyle/>
          <a:p>
            <a:pPr eaLnBrk="1" hangingPunct="1"/>
            <a:r>
              <a:rPr lang="en-US" altLang="en-US"/>
              <a:t>Pointers to Pointers</a:t>
            </a:r>
          </a:p>
        </p:txBody>
      </p:sp>
      <p:sp>
        <p:nvSpPr>
          <p:cNvPr id="13315" name="Rectangle 3"/>
          <p:cNvSpPr>
            <a:spLocks noGrp="1" noChangeArrowheads="1"/>
          </p:cNvSpPr>
          <p:nvPr>
            <p:ph type="body" idx="1"/>
          </p:nvPr>
        </p:nvSpPr>
        <p:spPr>
          <a:xfrm>
            <a:off x="685800" y="1143000"/>
            <a:ext cx="7772400" cy="2895600"/>
          </a:xfrm>
        </p:spPr>
        <p:txBody>
          <a:bodyPr/>
          <a:lstStyle/>
          <a:p>
            <a:pPr eaLnBrk="1" hangingPunct="1">
              <a:lnSpc>
                <a:spcPct val="90000"/>
              </a:lnSpc>
            </a:pPr>
            <a:r>
              <a:rPr lang="en-US" altLang="en-US" sz="2800"/>
              <a:t>As indicated in the last slide, we can have an array of arrays which is really an array of pointers or pointers to pointers</a:t>
            </a:r>
          </a:p>
          <a:p>
            <a:pPr lvl="1" eaLnBrk="1" hangingPunct="1">
              <a:lnSpc>
                <a:spcPct val="90000"/>
              </a:lnSpc>
            </a:pPr>
            <a:r>
              <a:rPr lang="en-US" altLang="en-US" sz="2400"/>
              <a:t>We may wish to use pointers to pointers outside of arrays as well, although it is more common that pointers to pointers represent array of pointers</a:t>
            </a:r>
          </a:p>
          <a:p>
            <a:pPr lvl="1" eaLnBrk="1" hangingPunct="1">
              <a:lnSpc>
                <a:spcPct val="90000"/>
              </a:lnSpc>
            </a:pPr>
            <a:r>
              <a:rPr lang="en-US" altLang="en-US" sz="2400"/>
              <a:t>Consider the following:</a:t>
            </a:r>
          </a:p>
        </p:txBody>
      </p:sp>
      <p:sp>
        <p:nvSpPr>
          <p:cNvPr id="13316" name="Text Box 4"/>
          <p:cNvSpPr txBox="1">
            <a:spLocks noChangeArrowheads="1"/>
          </p:cNvSpPr>
          <p:nvPr/>
        </p:nvSpPr>
        <p:spPr bwMode="auto">
          <a:xfrm>
            <a:off x="1066800" y="4114800"/>
            <a:ext cx="4070350" cy="2014538"/>
          </a:xfrm>
          <a:prstGeom prst="rect">
            <a:avLst/>
          </a:prstGeom>
          <a:noFill/>
          <a:ln w="9525">
            <a:noFill/>
            <a:miter lim="800000"/>
            <a:headEnd/>
            <a:tailEnd/>
          </a:ln>
        </p:spPr>
        <p:txBody>
          <a:bodyPr wrap="none">
            <a:spAutoFit/>
          </a:bodyPr>
          <a:lstStyle/>
          <a:p>
            <a:r>
              <a:rPr lang="en-US" altLang="en-US" sz="1800"/>
              <a:t> int a;</a:t>
            </a:r>
          </a:p>
          <a:p>
            <a:r>
              <a:rPr lang="en-US" altLang="en-US" sz="1800"/>
              <a:t> int *p;</a:t>
            </a:r>
          </a:p>
          <a:p>
            <a:r>
              <a:rPr lang="en-US" altLang="en-US" sz="1800"/>
              <a:t> int **q;</a:t>
            </a:r>
          </a:p>
          <a:p>
            <a:r>
              <a:rPr lang="en-US" altLang="en-US" sz="1800"/>
              <a:t> a = 10;</a:t>
            </a:r>
          </a:p>
          <a:p>
            <a:r>
              <a:rPr lang="en-US" altLang="en-US" sz="1800"/>
              <a:t> p = &amp;a;</a:t>
            </a:r>
          </a:p>
          <a:p>
            <a:r>
              <a:rPr lang="en-US" altLang="en-US" sz="1800"/>
              <a:t> q = &amp;p;</a:t>
            </a:r>
          </a:p>
          <a:p>
            <a:r>
              <a:rPr lang="en-US" altLang="en-US" sz="1800"/>
              <a:t> printf(“%d”, **q);		// outputs 10</a:t>
            </a:r>
          </a:p>
        </p:txBody>
      </p:sp>
      <p:sp>
        <p:nvSpPr>
          <p:cNvPr id="13317" name="Text Box 5"/>
          <p:cNvSpPr txBox="1">
            <a:spLocks noChangeArrowheads="1"/>
          </p:cNvSpPr>
          <p:nvPr/>
        </p:nvSpPr>
        <p:spPr bwMode="auto">
          <a:xfrm>
            <a:off x="3276600" y="4191000"/>
            <a:ext cx="5410200" cy="1190625"/>
          </a:xfrm>
          <a:prstGeom prst="rect">
            <a:avLst/>
          </a:prstGeom>
          <a:noFill/>
          <a:ln w="9525">
            <a:noFill/>
            <a:miter lim="800000"/>
            <a:headEnd/>
            <a:tailEnd/>
          </a:ln>
        </p:spPr>
        <p:txBody>
          <a:bodyPr wrap="none">
            <a:spAutoFit/>
          </a:bodyPr>
          <a:lstStyle/>
          <a:p>
            <a:r>
              <a:rPr lang="en-US" altLang="en-US" sz="1800"/>
              <a:t>We dereference our pointer p with *p but we dereference</a:t>
            </a:r>
          </a:p>
          <a:p>
            <a:r>
              <a:rPr lang="en-US" altLang="en-US" sz="1800"/>
              <a:t>our pointer to a pointer q with **q</a:t>
            </a:r>
          </a:p>
          <a:p>
            <a:endParaRPr lang="en-US" altLang="en-US" sz="1800"/>
          </a:p>
          <a:p>
            <a:r>
              <a:rPr lang="en-US" altLang="en-US" sz="1800"/>
              <a:t>*q is actually p, so **q is 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762000" y="0"/>
            <a:ext cx="7772400" cy="1143000"/>
          </a:xfrm>
        </p:spPr>
        <p:txBody>
          <a:bodyPr/>
          <a:lstStyle/>
          <a:p>
            <a:pPr eaLnBrk="1" hangingPunct="1"/>
            <a:r>
              <a:rPr lang="en-US" altLang="en-US"/>
              <a:t>Arrays of Strings Implementation</a:t>
            </a:r>
          </a:p>
        </p:txBody>
      </p:sp>
      <p:sp>
        <p:nvSpPr>
          <p:cNvPr id="14339" name="Rectangle 3"/>
          <p:cNvSpPr>
            <a:spLocks noGrp="1" noChangeArrowheads="1"/>
          </p:cNvSpPr>
          <p:nvPr>
            <p:ph type="body" idx="1"/>
          </p:nvPr>
        </p:nvSpPr>
        <p:spPr>
          <a:xfrm>
            <a:off x="228600" y="1143000"/>
            <a:ext cx="8610600" cy="5334000"/>
          </a:xfrm>
        </p:spPr>
        <p:txBody>
          <a:bodyPr/>
          <a:lstStyle/>
          <a:p>
            <a:pPr eaLnBrk="1" hangingPunct="1"/>
            <a:r>
              <a:rPr lang="en-US" altLang="en-US" sz="2400"/>
              <a:t>We could implement an array of strings as a 2-D array of chars</a:t>
            </a:r>
          </a:p>
          <a:p>
            <a:pPr lvl="1" eaLnBrk="1" hangingPunct="1"/>
            <a:r>
              <a:rPr lang="en-US" altLang="en-US" sz="2000"/>
              <a:t>char array[10][10];</a:t>
            </a:r>
          </a:p>
          <a:p>
            <a:pPr eaLnBrk="1" hangingPunct="1"/>
            <a:r>
              <a:rPr lang="en-US" altLang="en-US" sz="2400"/>
              <a:t>This has two disadvantages</a:t>
            </a:r>
          </a:p>
          <a:p>
            <a:pPr lvl="1" eaLnBrk="1" hangingPunct="1"/>
            <a:r>
              <a:rPr lang="en-US" altLang="en-US" sz="2000"/>
              <a:t>All strings will be 10 chars long</a:t>
            </a:r>
          </a:p>
          <a:p>
            <a:pPr lvl="1" eaLnBrk="1" hangingPunct="1"/>
            <a:r>
              <a:rPr lang="en-US" altLang="en-US" sz="2000"/>
              <a:t>Requires 2 nested for-loops for most operations such as string comparison or string copying, which can become complicated</a:t>
            </a:r>
          </a:p>
          <a:p>
            <a:pPr eaLnBrk="1" hangingPunct="1"/>
            <a:r>
              <a:rPr lang="en-US" altLang="en-US" sz="2400"/>
              <a:t>Instead, we will implement our array of strings as an array of pointers</a:t>
            </a:r>
          </a:p>
          <a:p>
            <a:pPr lvl="1" eaLnBrk="1" hangingPunct="1"/>
            <a:r>
              <a:rPr lang="en-US" altLang="en-US" sz="2000"/>
              <a:t>char *array[10];</a:t>
            </a:r>
          </a:p>
          <a:p>
            <a:pPr eaLnBrk="1" hangingPunct="1"/>
            <a:r>
              <a:rPr lang="en-US" altLang="en-US" sz="2400"/>
              <a:t>Each pointer points to one string</a:t>
            </a:r>
          </a:p>
          <a:p>
            <a:pPr lvl="1" eaLnBrk="1" hangingPunct="1"/>
            <a:r>
              <a:rPr lang="en-US" altLang="en-US" sz="2000"/>
              <a:t>Follow the string through the pointer</a:t>
            </a:r>
          </a:p>
          <a:p>
            <a:pPr lvl="1" eaLnBrk="1" hangingPunct="1"/>
            <a:r>
              <a:rPr lang="en-US" altLang="en-US" sz="2000"/>
              <a:t>Go to the next string using a for-loop</a:t>
            </a:r>
          </a:p>
          <a:p>
            <a:pPr lvl="1" eaLnBrk="1" hangingPunct="1"/>
            <a:r>
              <a:rPr lang="en-US" altLang="en-US" sz="2000"/>
              <a:t>Because strcpy, strcmp, strlen all expect pointers, we can use these by passing an array element (since each array element is a pointer to a string)</a:t>
            </a:r>
          </a:p>
          <a:p>
            <a:pPr lvl="2" eaLnBrk="1" hangingPunct="1"/>
            <a:endParaRPr lang="en-US" altLang="en-US"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62000" y="0"/>
            <a:ext cx="7772400" cy="1143000"/>
          </a:xfrm>
        </p:spPr>
        <p:txBody>
          <a:bodyPr/>
          <a:lstStyle/>
          <a:p>
            <a:pPr eaLnBrk="1" hangingPunct="1"/>
            <a:r>
              <a:rPr lang="en-US" altLang="en-US"/>
              <a:t>Example</a:t>
            </a:r>
          </a:p>
        </p:txBody>
      </p:sp>
      <p:sp>
        <p:nvSpPr>
          <p:cNvPr id="15363" name="Rectangle 4"/>
          <p:cNvSpPr>
            <a:spLocks noGrp="1" noChangeArrowheads="1"/>
          </p:cNvSpPr>
          <p:nvPr>
            <p:ph type="body" idx="1"/>
          </p:nvPr>
        </p:nvSpPr>
        <p:spPr>
          <a:xfrm>
            <a:off x="228600" y="5486400"/>
            <a:ext cx="8534400" cy="1066800"/>
          </a:xfrm>
        </p:spPr>
        <p:txBody>
          <a:bodyPr/>
          <a:lstStyle/>
          <a:p>
            <a:pPr eaLnBrk="1" hangingPunct="1">
              <a:lnSpc>
                <a:spcPct val="90000"/>
              </a:lnSpc>
            </a:pPr>
            <a:r>
              <a:rPr lang="en-US" altLang="en-US" sz="2400"/>
              <a:t>Notice that if we had used char x[ ][ ] = {…}; then the storage space would have been 4 strings of length 23 (the length of the longest string) or 92 bytes instead of 42 bytes as it is above</a:t>
            </a:r>
          </a:p>
        </p:txBody>
      </p:sp>
      <p:sp>
        <p:nvSpPr>
          <p:cNvPr id="15364" name="Text Box 3"/>
          <p:cNvSpPr txBox="1">
            <a:spLocks noChangeArrowheads="1"/>
          </p:cNvSpPr>
          <p:nvPr/>
        </p:nvSpPr>
        <p:spPr bwMode="auto">
          <a:xfrm>
            <a:off x="304800" y="1066800"/>
            <a:ext cx="8528050" cy="3937000"/>
          </a:xfrm>
          <a:prstGeom prst="rect">
            <a:avLst/>
          </a:prstGeom>
          <a:noFill/>
          <a:ln w="9525">
            <a:noFill/>
            <a:miter lim="800000"/>
            <a:headEnd/>
            <a:tailEnd/>
          </a:ln>
        </p:spPr>
        <p:txBody>
          <a:bodyPr wrap="none">
            <a:spAutoFit/>
          </a:bodyPr>
          <a:lstStyle/>
          <a:p>
            <a:r>
              <a:rPr lang="en-US" altLang="en-US" sz="1800"/>
              <a:t>char *x[ ] = {"hello", "goodbye", "so long", "thanks for all the fish"};</a:t>
            </a:r>
          </a:p>
          <a:p>
            <a:r>
              <a:rPr lang="en-US" altLang="en-US" sz="1800"/>
              <a:t>	// our array of strings x is a set of 4 pointers</a:t>
            </a:r>
          </a:p>
          <a:p>
            <a:r>
              <a:rPr lang="en-US" altLang="en-US" sz="1800"/>
              <a:t>char *y;	// let y be a pointer to a char so it can be used to move through a single string</a:t>
            </a:r>
          </a:p>
          <a:p>
            <a:r>
              <a:rPr lang="en-US" altLang="en-US" sz="1800"/>
              <a:t>int i;</a:t>
            </a:r>
          </a:p>
          <a:p>
            <a:r>
              <a:rPr lang="en-US" altLang="en-US" sz="1800"/>
              <a:t>for(i=0;i&lt;4;i++)	// iterate for each string in x</a:t>
            </a:r>
          </a:p>
          <a:p>
            <a:r>
              <a:rPr lang="en-US" altLang="en-US" sz="1800"/>
              <a:t>{</a:t>
            </a:r>
          </a:p>
          <a:p>
            <a:r>
              <a:rPr lang="en-US" altLang="en-US" sz="1800"/>
              <a:t>	y = x[i];	// x[i] is an array, x is really a pointer, so this sets y to x’s starting addr.</a:t>
            </a:r>
          </a:p>
          <a:p>
            <a:r>
              <a:rPr lang="en-US" altLang="en-US" sz="1800"/>
              <a:t>	while(*y!='\0') 	// while the thing y points to is not the end of a string</a:t>
            </a:r>
          </a:p>
          <a:p>
            <a:r>
              <a:rPr lang="en-US" altLang="en-US" sz="1800"/>
              <a:t>	{</a:t>
            </a:r>
          </a:p>
          <a:p>
            <a:r>
              <a:rPr lang="en-US" altLang="en-US" sz="1800"/>
              <a:t>		printf("%c", *y);		// print what y points to</a:t>
            </a:r>
          </a:p>
          <a:p>
            <a:r>
              <a:rPr lang="en-US" altLang="en-US" sz="1800"/>
              <a:t>		y++;			// and go on to the next char in x</a:t>
            </a:r>
          </a:p>
          <a:p>
            <a:r>
              <a:rPr lang="en-US" altLang="en-US" sz="1800"/>
              <a:t>	}</a:t>
            </a:r>
          </a:p>
          <a:p>
            <a:r>
              <a:rPr lang="en-US" altLang="en-US" sz="1800"/>
              <a:t>	printf("\n");			// separate strings in output with \n</a:t>
            </a:r>
          </a:p>
          <a:p>
            <a:r>
              <a:rPr lang="en-US" altLang="en-US" sz="180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0"/>
            <a:ext cx="7772400" cy="1143000"/>
          </a:xfrm>
        </p:spPr>
        <p:txBody>
          <a:bodyPr/>
          <a:lstStyle/>
          <a:p>
            <a:pPr eaLnBrk="1" hangingPunct="1"/>
            <a:r>
              <a:rPr lang="en-US" altLang="en-US"/>
              <a:t>Passing Arrays</a:t>
            </a:r>
          </a:p>
        </p:txBody>
      </p:sp>
      <p:sp>
        <p:nvSpPr>
          <p:cNvPr id="16387" name="Rectangle 3"/>
          <p:cNvSpPr>
            <a:spLocks noGrp="1" noChangeArrowheads="1"/>
          </p:cNvSpPr>
          <p:nvPr>
            <p:ph type="body" sz="half" idx="1"/>
          </p:nvPr>
        </p:nvSpPr>
        <p:spPr>
          <a:xfrm>
            <a:off x="457200" y="1219200"/>
            <a:ext cx="3810000" cy="2895600"/>
          </a:xfrm>
        </p:spPr>
        <p:txBody>
          <a:bodyPr/>
          <a:lstStyle/>
          <a:p>
            <a:pPr eaLnBrk="1" hangingPunct="1"/>
            <a:r>
              <a:rPr lang="en-US" altLang="en-US" sz="2400"/>
              <a:t>When an array is passed to a function, what is being passed is a pointer to the array</a:t>
            </a:r>
          </a:p>
          <a:p>
            <a:pPr lvl="1" eaLnBrk="1" hangingPunct="1"/>
            <a:r>
              <a:rPr lang="en-US" altLang="en-US" sz="2000"/>
              <a:t>In the formal parameter list, you can either specify the parameter as an array or a pointer</a:t>
            </a:r>
          </a:p>
        </p:txBody>
      </p:sp>
      <p:sp>
        <p:nvSpPr>
          <p:cNvPr id="16388" name="Rectangle 4"/>
          <p:cNvSpPr>
            <a:spLocks noGrp="1" noChangeArrowheads="1"/>
          </p:cNvSpPr>
          <p:nvPr>
            <p:ph type="body" sz="half" idx="2"/>
          </p:nvPr>
        </p:nvSpPr>
        <p:spPr>
          <a:xfrm>
            <a:off x="4572000" y="1143000"/>
            <a:ext cx="4419600" cy="3810000"/>
          </a:xfrm>
        </p:spPr>
        <p:txBody>
          <a:bodyPr/>
          <a:lstStyle/>
          <a:p>
            <a:pPr eaLnBrk="1" hangingPunct="1"/>
            <a:r>
              <a:rPr lang="en-US" altLang="en-US" sz="2400"/>
              <a:t>Because you can compile functions separately, the compiler must be able to “know” about an array being passed in to a function, so you must specify all (or most) of the definition:</a:t>
            </a:r>
          </a:p>
          <a:p>
            <a:pPr lvl="1" eaLnBrk="1" hangingPunct="1"/>
            <a:r>
              <a:rPr lang="en-US" altLang="en-US" sz="2000"/>
              <a:t>The type and all dimensions except for the first</a:t>
            </a:r>
          </a:p>
          <a:p>
            <a:pPr eaLnBrk="1" hangingPunct="1"/>
            <a:endParaRPr lang="en-US" altLang="en-US" sz="2400"/>
          </a:p>
        </p:txBody>
      </p:sp>
      <p:sp>
        <p:nvSpPr>
          <p:cNvPr id="16389" name="Text Box 5"/>
          <p:cNvSpPr txBox="1">
            <a:spLocks noChangeArrowheads="1"/>
          </p:cNvSpPr>
          <p:nvPr/>
        </p:nvSpPr>
        <p:spPr bwMode="auto">
          <a:xfrm>
            <a:off x="609600" y="4267200"/>
            <a:ext cx="2778125" cy="2289175"/>
          </a:xfrm>
          <a:prstGeom prst="rect">
            <a:avLst/>
          </a:prstGeom>
          <a:noFill/>
          <a:ln w="9525">
            <a:noFill/>
            <a:miter lim="800000"/>
            <a:headEnd/>
            <a:tailEnd/>
          </a:ln>
        </p:spPr>
        <p:txBody>
          <a:bodyPr wrap="none">
            <a:spAutoFit/>
          </a:bodyPr>
          <a:lstStyle/>
          <a:p>
            <a:r>
              <a:rPr lang="en-US" altLang="en-US" sz="1800"/>
              <a:t>int array[100];</a:t>
            </a:r>
          </a:p>
          <a:p>
            <a:r>
              <a:rPr lang="en-US" altLang="en-US" sz="1800"/>
              <a:t>…</a:t>
            </a:r>
          </a:p>
          <a:p>
            <a:r>
              <a:rPr lang="en-US" altLang="en-US" sz="1800"/>
              <a:t>afunction(array);</a:t>
            </a:r>
          </a:p>
          <a:p>
            <a:r>
              <a:rPr lang="en-US" altLang="en-US" sz="1800"/>
              <a:t>…</a:t>
            </a:r>
          </a:p>
          <a:p>
            <a:endParaRPr lang="en-US" altLang="en-US" sz="1800"/>
          </a:p>
          <a:p>
            <a:r>
              <a:rPr lang="en-US" altLang="en-US" sz="1800"/>
              <a:t>void afunction(int *a) {…}</a:t>
            </a:r>
          </a:p>
          <a:p>
            <a:r>
              <a:rPr lang="en-US" altLang="en-US" sz="1800"/>
              <a:t>or</a:t>
            </a:r>
          </a:p>
          <a:p>
            <a:r>
              <a:rPr lang="en-US" altLang="en-US" sz="1800"/>
              <a:t>void afunction(int a[ ]) {…}</a:t>
            </a:r>
          </a:p>
        </p:txBody>
      </p:sp>
      <p:sp>
        <p:nvSpPr>
          <p:cNvPr id="16390" name="Text Box 6"/>
          <p:cNvSpPr txBox="1">
            <a:spLocks noChangeArrowheads="1"/>
          </p:cNvSpPr>
          <p:nvPr/>
        </p:nvSpPr>
        <p:spPr bwMode="auto">
          <a:xfrm>
            <a:off x="4479925" y="4457700"/>
            <a:ext cx="4073525" cy="2289175"/>
          </a:xfrm>
          <a:prstGeom prst="rect">
            <a:avLst/>
          </a:prstGeom>
          <a:noFill/>
          <a:ln w="9525">
            <a:noFill/>
            <a:miter lim="800000"/>
            <a:headEnd/>
            <a:tailEnd/>
          </a:ln>
        </p:spPr>
        <p:txBody>
          <a:bodyPr wrap="none">
            <a:spAutoFit/>
          </a:bodyPr>
          <a:lstStyle/>
          <a:p>
            <a:r>
              <a:rPr lang="en-US" altLang="en-US" sz="1800"/>
              <a:t> int array[5][10][15];</a:t>
            </a:r>
          </a:p>
          <a:p>
            <a:r>
              <a:rPr lang="en-US" altLang="en-US" sz="1800"/>
              <a:t> …</a:t>
            </a:r>
          </a:p>
          <a:p>
            <a:r>
              <a:rPr lang="en-US" altLang="en-US" sz="1800"/>
              <a:t> afunction(array);</a:t>
            </a:r>
          </a:p>
          <a:p>
            <a:r>
              <a:rPr lang="en-US" altLang="en-US" sz="1800"/>
              <a:t> …</a:t>
            </a:r>
          </a:p>
          <a:p>
            <a:r>
              <a:rPr lang="en-US" altLang="en-US" sz="1800"/>
              <a:t> void afunction(int a[ ][10][15]) {…}    or</a:t>
            </a:r>
          </a:p>
          <a:p>
            <a:r>
              <a:rPr lang="en-US" altLang="en-US" sz="1800"/>
              <a:t> void afunction(int *a[10][15]) {…}      or</a:t>
            </a:r>
          </a:p>
          <a:p>
            <a:r>
              <a:rPr lang="en-US" altLang="en-US" sz="1800"/>
              <a:t> void afunction(int a[5][10][15]) {…}   or</a:t>
            </a:r>
          </a:p>
          <a:p>
            <a:r>
              <a:rPr lang="en-US" altLang="en-US" sz="1800"/>
              <a:t> void afunction(int **a[15]) {…}          etc</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0"/>
            <a:ext cx="7772400" cy="1143000"/>
          </a:xfrm>
        </p:spPr>
        <p:txBody>
          <a:bodyPr/>
          <a:lstStyle/>
          <a:p>
            <a:pPr eaLnBrk="1" hangingPunct="1"/>
            <a:r>
              <a:rPr lang="en-US" altLang="en-US"/>
              <a:t>Some Additional Comments</a:t>
            </a:r>
          </a:p>
        </p:txBody>
      </p:sp>
      <p:sp>
        <p:nvSpPr>
          <p:cNvPr id="17411" name="Rectangle 3"/>
          <p:cNvSpPr>
            <a:spLocks noGrp="1" noChangeArrowheads="1"/>
          </p:cNvSpPr>
          <p:nvPr>
            <p:ph type="body" idx="1"/>
          </p:nvPr>
        </p:nvSpPr>
        <p:spPr>
          <a:xfrm>
            <a:off x="304800" y="914400"/>
            <a:ext cx="8534400" cy="5562600"/>
          </a:xfrm>
        </p:spPr>
        <p:txBody>
          <a:bodyPr/>
          <a:lstStyle/>
          <a:p>
            <a:pPr eaLnBrk="1" hangingPunct="1">
              <a:lnSpc>
                <a:spcPct val="90000"/>
              </a:lnSpc>
            </a:pPr>
            <a:r>
              <a:rPr lang="en-US" altLang="en-US" sz="2800"/>
              <a:t>In functions, do not do return p; where p is a pointer</a:t>
            </a:r>
          </a:p>
          <a:p>
            <a:pPr lvl="1" eaLnBrk="1" hangingPunct="1">
              <a:lnSpc>
                <a:spcPct val="90000"/>
              </a:lnSpc>
            </a:pPr>
            <a:r>
              <a:rPr lang="en-US" altLang="en-US" sz="2400"/>
              <a:t>Recall local variables are deallocated when the function ends</a:t>
            </a:r>
          </a:p>
          <a:p>
            <a:pPr lvl="2" eaLnBrk="1" hangingPunct="1">
              <a:lnSpc>
                <a:spcPct val="90000"/>
              </a:lnSpc>
            </a:pPr>
            <a:r>
              <a:rPr lang="en-US" altLang="en-US" sz="2000"/>
              <a:t>so whatever p is pointing to will no longer be available</a:t>
            </a:r>
          </a:p>
          <a:p>
            <a:pPr lvl="2" eaLnBrk="1" hangingPunct="1">
              <a:lnSpc>
                <a:spcPct val="90000"/>
              </a:lnSpc>
            </a:pPr>
            <a:r>
              <a:rPr lang="en-US" altLang="en-US" sz="2000"/>
              <a:t>but if you return the pointer, then you still are pointing at that memory location even though you no longer know what is there</a:t>
            </a:r>
          </a:p>
          <a:p>
            <a:pPr eaLnBrk="1" hangingPunct="1">
              <a:lnSpc>
                <a:spcPct val="90000"/>
              </a:lnSpc>
            </a:pPr>
            <a:r>
              <a:rPr lang="en-US" altLang="en-US" sz="2800"/>
              <a:t>We can declare a pointer to point to a void type, which means that the pointer can point to any type</a:t>
            </a:r>
          </a:p>
          <a:p>
            <a:pPr lvl="1" eaLnBrk="1" hangingPunct="1">
              <a:lnSpc>
                <a:spcPct val="90000"/>
              </a:lnSpc>
            </a:pPr>
            <a:r>
              <a:rPr lang="en-US" altLang="en-US" sz="2400"/>
              <a:t>However, this does require a cast before the pointer can be assigned</a:t>
            </a:r>
          </a:p>
          <a:p>
            <a:pPr lvl="2" eaLnBrk="1" hangingPunct="1">
              <a:lnSpc>
                <a:spcPct val="90000"/>
              </a:lnSpc>
            </a:pPr>
            <a:r>
              <a:rPr lang="en-US" altLang="en-US" sz="2000"/>
              <a:t>int x; float y; void *p;	// p can point to either x or y</a:t>
            </a:r>
          </a:p>
          <a:p>
            <a:pPr lvl="2" eaLnBrk="1" hangingPunct="1">
              <a:lnSpc>
                <a:spcPct val="90000"/>
              </a:lnSpc>
            </a:pPr>
            <a:r>
              <a:rPr lang="en-US" altLang="en-US" sz="2000"/>
              <a:t>p = (int *) &amp;x;		// p can point to int x once the address is cast</a:t>
            </a:r>
          </a:p>
          <a:p>
            <a:pPr lvl="2" eaLnBrk="1" hangingPunct="1">
              <a:lnSpc>
                <a:spcPct val="90000"/>
              </a:lnSpc>
            </a:pPr>
            <a:r>
              <a:rPr lang="en-US" altLang="en-US" sz="2000"/>
              <a:t>p = (float *) &amp;y;	// or p can point to float y</a:t>
            </a:r>
          </a:p>
          <a:p>
            <a:pPr eaLnBrk="1" hangingPunct="1">
              <a:lnSpc>
                <a:spcPct val="90000"/>
              </a:lnSpc>
            </a:pPr>
            <a:r>
              <a:rPr lang="en-US" altLang="en-US" sz="2800"/>
              <a:t>Pointers that don’t currently point to anything have the special value NULL and can be tested as (p = = NULL) or (!p), and (p != NULL) or (p)</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85800" y="0"/>
            <a:ext cx="7772400" cy="1143000"/>
          </a:xfrm>
        </p:spPr>
        <p:txBody>
          <a:bodyPr/>
          <a:lstStyle/>
          <a:p>
            <a:pPr eaLnBrk="1" hangingPunct="1"/>
            <a:r>
              <a:rPr lang="en-US" altLang="en-US"/>
              <a:t>The Basics</a:t>
            </a:r>
          </a:p>
        </p:txBody>
      </p:sp>
      <p:sp>
        <p:nvSpPr>
          <p:cNvPr id="3075" name="Rectangle 3"/>
          <p:cNvSpPr>
            <a:spLocks noGrp="1" noChangeArrowheads="1"/>
          </p:cNvSpPr>
          <p:nvPr>
            <p:ph type="body" idx="1"/>
          </p:nvPr>
        </p:nvSpPr>
        <p:spPr>
          <a:xfrm>
            <a:off x="304800" y="914400"/>
            <a:ext cx="8534400" cy="5638800"/>
          </a:xfrm>
        </p:spPr>
        <p:txBody>
          <a:bodyPr/>
          <a:lstStyle/>
          <a:p>
            <a:pPr eaLnBrk="1" hangingPunct="1">
              <a:lnSpc>
                <a:spcPct val="90000"/>
              </a:lnSpc>
            </a:pPr>
            <a:r>
              <a:rPr lang="en-US" altLang="en-US" sz="2400"/>
              <a:t>A pointer is merely an address of where a datum or structure is stored</a:t>
            </a:r>
          </a:p>
          <a:p>
            <a:pPr lvl="1" eaLnBrk="1" hangingPunct="1">
              <a:lnSpc>
                <a:spcPct val="90000"/>
              </a:lnSpc>
            </a:pPr>
            <a:r>
              <a:rPr lang="en-US" altLang="en-US" sz="2200"/>
              <a:t>all pointers are typed based on the type of entity that they point to</a:t>
            </a:r>
          </a:p>
          <a:p>
            <a:pPr lvl="1" eaLnBrk="1" hangingPunct="1">
              <a:lnSpc>
                <a:spcPct val="90000"/>
              </a:lnSpc>
            </a:pPr>
            <a:r>
              <a:rPr lang="en-US" altLang="en-US" sz="2200"/>
              <a:t>to declare a pointer, use * preceding the variable name as in int *x;</a:t>
            </a:r>
          </a:p>
          <a:p>
            <a:pPr eaLnBrk="1" hangingPunct="1">
              <a:lnSpc>
                <a:spcPct val="90000"/>
              </a:lnSpc>
            </a:pPr>
            <a:r>
              <a:rPr lang="en-US" altLang="en-US" sz="2400"/>
              <a:t>To set a pointer to a variable’s address use &amp; before the variable as in x = &amp;y; </a:t>
            </a:r>
          </a:p>
          <a:p>
            <a:pPr lvl="1" eaLnBrk="1" hangingPunct="1">
              <a:lnSpc>
                <a:spcPct val="90000"/>
              </a:lnSpc>
            </a:pPr>
            <a:r>
              <a:rPr lang="en-US" altLang="en-US" sz="2200"/>
              <a:t>&amp; means “return the memory address of”</a:t>
            </a:r>
          </a:p>
          <a:p>
            <a:pPr lvl="1" eaLnBrk="1" hangingPunct="1">
              <a:lnSpc>
                <a:spcPct val="90000"/>
              </a:lnSpc>
            </a:pPr>
            <a:r>
              <a:rPr lang="en-US" altLang="en-US" sz="2200"/>
              <a:t>in this example, x will now point to y, that is, x stores y’s address</a:t>
            </a:r>
          </a:p>
          <a:p>
            <a:pPr eaLnBrk="1" hangingPunct="1">
              <a:lnSpc>
                <a:spcPct val="90000"/>
              </a:lnSpc>
            </a:pPr>
            <a:r>
              <a:rPr lang="en-US" altLang="en-US" sz="2400"/>
              <a:t>If you access x, you merely get the address</a:t>
            </a:r>
          </a:p>
          <a:p>
            <a:pPr eaLnBrk="1" hangingPunct="1">
              <a:lnSpc>
                <a:spcPct val="90000"/>
              </a:lnSpc>
            </a:pPr>
            <a:r>
              <a:rPr lang="en-US" altLang="en-US" sz="2400"/>
              <a:t>To get the value that x points to, use * as in *x </a:t>
            </a:r>
          </a:p>
          <a:p>
            <a:pPr lvl="1" eaLnBrk="1" hangingPunct="1">
              <a:lnSpc>
                <a:spcPct val="90000"/>
              </a:lnSpc>
            </a:pPr>
            <a:r>
              <a:rPr lang="en-US" altLang="en-US" sz="2200"/>
              <a:t>*x = *x + 1; will add 1 to y</a:t>
            </a:r>
          </a:p>
          <a:p>
            <a:pPr eaLnBrk="1" hangingPunct="1">
              <a:lnSpc>
                <a:spcPct val="90000"/>
              </a:lnSpc>
            </a:pPr>
            <a:r>
              <a:rPr lang="en-US" altLang="en-US" sz="2400"/>
              <a:t>* is known as the </a:t>
            </a:r>
            <a:r>
              <a:rPr lang="en-US" altLang="en-US" sz="2400" i="1"/>
              <a:t>indirection </a:t>
            </a:r>
            <a:r>
              <a:rPr lang="en-US" altLang="en-US" sz="2400"/>
              <a:t>(or dereferencing) operator because it requires a second access </a:t>
            </a:r>
          </a:p>
          <a:p>
            <a:pPr lvl="1" eaLnBrk="1" hangingPunct="1">
              <a:lnSpc>
                <a:spcPct val="90000"/>
              </a:lnSpc>
            </a:pPr>
            <a:r>
              <a:rPr lang="en-US" altLang="en-US" sz="2000"/>
              <a:t>that is, this is a form of indirect addressing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09600" y="-228600"/>
            <a:ext cx="7772400" cy="1143000"/>
          </a:xfrm>
        </p:spPr>
        <p:txBody>
          <a:bodyPr/>
          <a:lstStyle/>
          <a:p>
            <a:pPr eaLnBrk="1" hangingPunct="1"/>
            <a:r>
              <a:rPr lang="en-US" altLang="en-US"/>
              <a:t>Example Code</a:t>
            </a:r>
          </a:p>
        </p:txBody>
      </p:sp>
      <p:sp>
        <p:nvSpPr>
          <p:cNvPr id="4099" name="Text Box 4"/>
          <p:cNvSpPr txBox="1">
            <a:spLocks noChangeArrowheads="1"/>
          </p:cNvSpPr>
          <p:nvPr/>
        </p:nvSpPr>
        <p:spPr bwMode="auto">
          <a:xfrm>
            <a:off x="602798" y="761668"/>
            <a:ext cx="8067675" cy="2847975"/>
          </a:xfrm>
          <a:prstGeom prst="rect">
            <a:avLst/>
          </a:prstGeom>
          <a:noFill/>
          <a:ln w="9525">
            <a:solidFill>
              <a:schemeClr val="tx1"/>
            </a:solidFill>
            <a:miter lim="800000"/>
            <a:headEnd/>
            <a:tailEnd/>
          </a:ln>
        </p:spPr>
        <p:txBody>
          <a:bodyPr wrap="none">
            <a:spAutoFit/>
          </a:bodyPr>
          <a:lstStyle/>
          <a:p>
            <a:r>
              <a:rPr lang="en-US" altLang="en-US" sz="1800"/>
              <a:t> int x = 1, y = 2, z[10];</a:t>
            </a:r>
          </a:p>
          <a:p>
            <a:r>
              <a:rPr lang="en-US" altLang="en-US" sz="1800"/>
              <a:t> int *ip;		// ip is a pointer to an int, so it can point to x, y, or an element of z</a:t>
            </a:r>
          </a:p>
          <a:p>
            <a:r>
              <a:rPr lang="en-US" altLang="en-US" sz="1800"/>
              <a:t> </a:t>
            </a:r>
          </a:p>
          <a:p>
            <a:r>
              <a:rPr lang="en-US" altLang="en-US" sz="1800"/>
              <a:t> ip = &amp;x;		// ip now points at the location where x is stored</a:t>
            </a:r>
          </a:p>
          <a:p>
            <a:r>
              <a:rPr lang="en-US" altLang="en-US" sz="1800"/>
              <a:t> y = *ip;		// set y equal to the value pointed to by ip, or y = x</a:t>
            </a:r>
          </a:p>
          <a:p>
            <a:r>
              <a:rPr lang="en-US" altLang="en-US" sz="1800"/>
              <a:t> *ip = 0;		// now change the value that ip points to to 0, so now x = 0</a:t>
            </a:r>
          </a:p>
          <a:p>
            <a:r>
              <a:rPr lang="en-US" altLang="en-US" sz="1800"/>
              <a:t>		//       but notice that y is unchanged</a:t>
            </a:r>
          </a:p>
          <a:p>
            <a:r>
              <a:rPr lang="en-US" altLang="en-US" sz="1800"/>
              <a:t> ip = &amp;z[0];	// now ip points at the first location in the array z</a:t>
            </a:r>
          </a:p>
          <a:p>
            <a:endParaRPr lang="en-US" altLang="en-US" sz="1800"/>
          </a:p>
          <a:p>
            <a:r>
              <a:rPr lang="en-US" altLang="en-US" sz="1800"/>
              <a:t> *ip = *ip + 1; 	// the value that ip points to (z[0]) is incremented	</a:t>
            </a:r>
          </a:p>
        </p:txBody>
      </p:sp>
      <p:sp>
        <p:nvSpPr>
          <p:cNvPr id="4100" name="Text Box 5"/>
          <p:cNvSpPr txBox="1">
            <a:spLocks noChangeArrowheads="1"/>
          </p:cNvSpPr>
          <p:nvPr/>
        </p:nvSpPr>
        <p:spPr bwMode="auto">
          <a:xfrm>
            <a:off x="533400" y="3810000"/>
            <a:ext cx="8435975" cy="2847975"/>
          </a:xfrm>
          <a:prstGeom prst="rect">
            <a:avLst/>
          </a:prstGeom>
          <a:noFill/>
          <a:ln w="9525">
            <a:solidFill>
              <a:schemeClr val="tx1"/>
            </a:solidFill>
            <a:miter lim="800000"/>
            <a:headEnd/>
            <a:tailEnd/>
          </a:ln>
        </p:spPr>
        <p:txBody>
          <a:bodyPr wrap="none">
            <a:spAutoFit/>
          </a:bodyPr>
          <a:lstStyle/>
          <a:p>
            <a:r>
              <a:rPr lang="en-US" altLang="en-US" sz="1800"/>
              <a:t>int x, *y, z, *q;</a:t>
            </a:r>
          </a:p>
          <a:p>
            <a:r>
              <a:rPr lang="en-US" altLang="en-US" sz="1800"/>
              <a:t>x = 3;</a:t>
            </a:r>
          </a:p>
          <a:p>
            <a:r>
              <a:rPr lang="en-US" altLang="en-US" sz="1800"/>
              <a:t>y = &amp;x;			// y points to x</a:t>
            </a:r>
          </a:p>
          <a:p>
            <a:r>
              <a:rPr lang="en-US" altLang="en-US" sz="1800"/>
              <a:t>printf("%d\n", x);		// outputs 3</a:t>
            </a:r>
          </a:p>
          <a:p>
            <a:r>
              <a:rPr lang="en-US" altLang="en-US" sz="1800"/>
              <a:t>printf("%d\n", y);		// outputs x’s address, will seem like a random number to us</a:t>
            </a:r>
          </a:p>
          <a:p>
            <a:r>
              <a:rPr lang="en-US" altLang="en-US" sz="1800"/>
              <a:t>printf("%d\n", *y);		// outputs what y points to, or x (3)</a:t>
            </a:r>
          </a:p>
          <a:p>
            <a:r>
              <a:rPr lang="en-US" altLang="en-US" sz="1800"/>
              <a:t>printf("%d\n", *y+1);	// outputs 4 (print out what y points to + 1)</a:t>
            </a:r>
          </a:p>
          <a:p>
            <a:r>
              <a:rPr lang="en-US" altLang="en-US" sz="1800"/>
              <a:t>printf("%d\n", *(y+1));	// this outputs the item after x in memory – what is it?</a:t>
            </a:r>
          </a:p>
          <a:p>
            <a:r>
              <a:rPr lang="en-US" altLang="en-US" sz="1800"/>
              <a:t>z = *(&amp;x);		// z equals 3 (what &amp;x points to, which is x)</a:t>
            </a:r>
          </a:p>
          <a:p>
            <a:r>
              <a:rPr lang="en-US" altLang="en-US" sz="1800"/>
              <a:t>q = &amp;*y;			// q points to 3 – note *&amp; and &amp;* cancel out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09600" y="-228600"/>
            <a:ext cx="7772400" cy="1143000"/>
          </a:xfrm>
        </p:spPr>
        <p:txBody>
          <a:bodyPr/>
          <a:lstStyle/>
          <a:p>
            <a:pPr eaLnBrk="1" hangingPunct="1"/>
            <a:r>
              <a:rPr lang="en-US" altLang="en-US"/>
              <a:t>Arrays and Pointers</a:t>
            </a:r>
          </a:p>
        </p:txBody>
      </p:sp>
      <p:sp>
        <p:nvSpPr>
          <p:cNvPr id="5123" name="Rectangle 3"/>
          <p:cNvSpPr>
            <a:spLocks noGrp="1" noChangeArrowheads="1"/>
          </p:cNvSpPr>
          <p:nvPr>
            <p:ph type="body" idx="1"/>
          </p:nvPr>
        </p:nvSpPr>
        <p:spPr>
          <a:xfrm>
            <a:off x="304800" y="609600"/>
            <a:ext cx="8458200" cy="5943600"/>
          </a:xfrm>
        </p:spPr>
        <p:txBody>
          <a:bodyPr/>
          <a:lstStyle/>
          <a:p>
            <a:pPr eaLnBrk="1" hangingPunct="1">
              <a:lnSpc>
                <a:spcPct val="80000"/>
              </a:lnSpc>
            </a:pPr>
            <a:r>
              <a:rPr lang="en-US" altLang="en-US" sz="2000"/>
              <a:t>We declare an array using [ ] in our declaration following the variable name</a:t>
            </a:r>
          </a:p>
          <a:p>
            <a:pPr lvl="1" eaLnBrk="1" hangingPunct="1">
              <a:lnSpc>
                <a:spcPct val="80000"/>
              </a:lnSpc>
            </a:pPr>
            <a:r>
              <a:rPr lang="en-US" altLang="en-US" sz="1800"/>
              <a:t>int x[5];	// unlike Java, we can’t do int[ ] x;</a:t>
            </a:r>
          </a:p>
          <a:p>
            <a:pPr eaLnBrk="1" hangingPunct="1">
              <a:lnSpc>
                <a:spcPct val="80000"/>
              </a:lnSpc>
            </a:pPr>
            <a:r>
              <a:rPr lang="en-US" altLang="en-US" sz="2000"/>
              <a:t>You must include the size of the array in the [ ] when declaring unless you are also initializing the array to its starting values as in:</a:t>
            </a:r>
          </a:p>
          <a:p>
            <a:pPr lvl="1" eaLnBrk="1" hangingPunct="1">
              <a:lnSpc>
                <a:spcPct val="80000"/>
              </a:lnSpc>
            </a:pPr>
            <a:r>
              <a:rPr lang="en-US" altLang="en-US" sz="1800"/>
              <a:t>int x [ ] = {1, 2, 3, 4, 5};</a:t>
            </a:r>
          </a:p>
          <a:p>
            <a:pPr lvl="1" eaLnBrk="1" hangingPunct="1">
              <a:lnSpc>
                <a:spcPct val="80000"/>
              </a:lnSpc>
            </a:pPr>
            <a:r>
              <a:rPr lang="en-US" altLang="en-US" sz="1800"/>
              <a:t>you can also include the size when initializing as long as the size is &gt;= the number of items being initialized (in which case the remaining array elements are uninitialized) </a:t>
            </a:r>
          </a:p>
          <a:p>
            <a:pPr eaLnBrk="1" hangingPunct="1">
              <a:lnSpc>
                <a:spcPct val="80000"/>
              </a:lnSpc>
            </a:pPr>
            <a:r>
              <a:rPr lang="en-US" altLang="en-US" sz="2000"/>
              <a:t>As in Java</a:t>
            </a:r>
          </a:p>
          <a:p>
            <a:pPr lvl="1" eaLnBrk="1" hangingPunct="1">
              <a:lnSpc>
                <a:spcPct val="80000"/>
              </a:lnSpc>
            </a:pPr>
            <a:r>
              <a:rPr lang="en-US" altLang="en-US" sz="1800"/>
              <a:t>you access array elements just as in Java as in x[4] </a:t>
            </a:r>
          </a:p>
          <a:p>
            <a:pPr lvl="1" eaLnBrk="1" hangingPunct="1">
              <a:lnSpc>
                <a:spcPct val="80000"/>
              </a:lnSpc>
            </a:pPr>
            <a:r>
              <a:rPr lang="en-US" altLang="en-US" sz="1800"/>
              <a:t>array indices start at 0</a:t>
            </a:r>
          </a:p>
          <a:p>
            <a:pPr lvl="1" eaLnBrk="1" hangingPunct="1">
              <a:lnSpc>
                <a:spcPct val="80000"/>
              </a:lnSpc>
            </a:pPr>
            <a:r>
              <a:rPr lang="en-US" altLang="en-US" sz="1800"/>
              <a:t>arrays can be passed as parameters, the type being received would be denoted as int x[ ]</a:t>
            </a:r>
          </a:p>
          <a:p>
            <a:pPr eaLnBrk="1" hangingPunct="1">
              <a:lnSpc>
                <a:spcPct val="80000"/>
              </a:lnSpc>
            </a:pPr>
            <a:r>
              <a:rPr lang="en-US" altLang="en-US" sz="2000"/>
              <a:t>Arrays in C are interesting because they are pointed to</a:t>
            </a:r>
          </a:p>
          <a:p>
            <a:pPr lvl="1" eaLnBrk="1" hangingPunct="1">
              <a:lnSpc>
                <a:spcPct val="80000"/>
              </a:lnSpc>
            </a:pPr>
            <a:r>
              <a:rPr lang="en-US" altLang="en-US" sz="1800"/>
              <a:t>the variable that you declare for the array is actually a pointer to the first array element</a:t>
            </a:r>
          </a:p>
          <a:p>
            <a:pPr eaLnBrk="1" hangingPunct="1">
              <a:lnSpc>
                <a:spcPct val="80000"/>
              </a:lnSpc>
            </a:pPr>
            <a:r>
              <a:rPr lang="en-US" altLang="en-US" sz="2000"/>
              <a:t>You can interact with the array elements either through pointers or by using [ ]</a:t>
            </a:r>
          </a:p>
          <a:p>
            <a:pPr eaLnBrk="1" hangingPunct="1">
              <a:lnSpc>
                <a:spcPct val="80000"/>
              </a:lnSpc>
            </a:pPr>
            <a:r>
              <a:rPr lang="en-US" altLang="en-US" sz="2000"/>
              <a:t>One of the intriguing features of pointers in C is the ability to manipulate the pointers through pointer arithmetic – a pointer is an int value, so we can add or subtract</a:t>
            </a:r>
          </a:p>
          <a:p>
            <a:pPr lvl="1" eaLnBrk="1" hangingPunct="1">
              <a:lnSpc>
                <a:spcPct val="80000"/>
              </a:lnSpc>
            </a:pPr>
            <a:r>
              <a:rPr lang="en-US" altLang="en-US" sz="1800"/>
              <a:t>this will be used for stepping through arrays rather than using array indices</a:t>
            </a:r>
          </a:p>
          <a:p>
            <a:pPr lvl="2" eaLnBrk="1" hangingPunct="1">
              <a:lnSpc>
                <a:spcPct val="80000"/>
              </a:lnSpc>
            </a:pPr>
            <a:endParaRPr lang="en-US" altLang="en-US"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62000" y="0"/>
            <a:ext cx="7772400" cy="1143000"/>
          </a:xfrm>
        </p:spPr>
        <p:txBody>
          <a:bodyPr/>
          <a:lstStyle/>
          <a:p>
            <a:pPr eaLnBrk="1" hangingPunct="1"/>
            <a:r>
              <a:rPr lang="en-US" altLang="en-US"/>
              <a:t>Iterating Through the Array</a:t>
            </a:r>
          </a:p>
        </p:txBody>
      </p:sp>
      <p:sp>
        <p:nvSpPr>
          <p:cNvPr id="7171" name="Rectangle 3"/>
          <p:cNvSpPr>
            <a:spLocks noGrp="1" noChangeArrowheads="1"/>
          </p:cNvSpPr>
          <p:nvPr>
            <p:ph type="body" sz="half" idx="1"/>
          </p:nvPr>
        </p:nvSpPr>
        <p:spPr>
          <a:xfrm>
            <a:off x="228600" y="914400"/>
            <a:ext cx="8610600" cy="838200"/>
          </a:xfrm>
        </p:spPr>
        <p:txBody>
          <a:bodyPr/>
          <a:lstStyle/>
          <a:p>
            <a:pPr eaLnBrk="1" hangingPunct="1"/>
            <a:r>
              <a:rPr lang="en-US" altLang="en-US" sz="2400"/>
              <a:t>Here we see two ways to iterate through an array, the usual way, but also a method using pointer arithmetic</a:t>
            </a:r>
          </a:p>
        </p:txBody>
      </p:sp>
      <p:sp>
        <p:nvSpPr>
          <p:cNvPr id="7172" name="Rectangle 6"/>
          <p:cNvSpPr>
            <a:spLocks noGrp="1" noChangeArrowheads="1"/>
          </p:cNvSpPr>
          <p:nvPr>
            <p:ph type="body" sz="half" idx="2"/>
          </p:nvPr>
        </p:nvSpPr>
        <p:spPr>
          <a:xfrm>
            <a:off x="228600" y="2819400"/>
            <a:ext cx="8763000" cy="2667000"/>
          </a:xfrm>
        </p:spPr>
        <p:txBody>
          <a:bodyPr/>
          <a:lstStyle/>
          <a:p>
            <a:pPr eaLnBrk="1" hangingPunct="1">
              <a:lnSpc>
                <a:spcPct val="90000"/>
              </a:lnSpc>
            </a:pPr>
            <a:r>
              <a:rPr lang="en-US" altLang="en-US" sz="2400"/>
              <a:t>Let’s consider the code on the right:</a:t>
            </a:r>
          </a:p>
          <a:p>
            <a:pPr lvl="1" eaLnBrk="1" hangingPunct="1">
              <a:lnSpc>
                <a:spcPct val="90000"/>
              </a:lnSpc>
            </a:pPr>
            <a:r>
              <a:rPr lang="en-US" altLang="en-US" sz="2000"/>
              <a:t>pj is a pointer to an int</a:t>
            </a:r>
          </a:p>
          <a:p>
            <a:pPr lvl="1" eaLnBrk="1" hangingPunct="1">
              <a:lnSpc>
                <a:spcPct val="90000"/>
              </a:lnSpc>
            </a:pPr>
            <a:r>
              <a:rPr lang="en-US" altLang="en-US" sz="2000"/>
              <a:t>We start with pj pointing at a, that is, pj points to a[0]</a:t>
            </a:r>
          </a:p>
          <a:p>
            <a:pPr lvl="1" eaLnBrk="1" hangingPunct="1">
              <a:lnSpc>
                <a:spcPct val="90000"/>
              </a:lnSpc>
            </a:pPr>
            <a:r>
              <a:rPr lang="en-US" altLang="en-US" sz="2000"/>
              <a:t>The loop iterates while pj &lt; a + n</a:t>
            </a:r>
          </a:p>
          <a:p>
            <a:pPr lvl="2" eaLnBrk="1" hangingPunct="1">
              <a:lnSpc>
                <a:spcPct val="90000"/>
              </a:lnSpc>
            </a:pPr>
            <a:r>
              <a:rPr lang="en-US" altLang="en-US" sz="1800"/>
              <a:t>pj is a pointer, so it is an address</a:t>
            </a:r>
          </a:p>
          <a:p>
            <a:pPr lvl="2" eaLnBrk="1" hangingPunct="1">
              <a:lnSpc>
                <a:spcPct val="90000"/>
              </a:lnSpc>
            </a:pPr>
            <a:r>
              <a:rPr lang="en-US" altLang="en-US" sz="1800"/>
              <a:t>a is a pointer to the beginning of an array of n elements so a + n is the size of the array</a:t>
            </a:r>
          </a:p>
          <a:p>
            <a:pPr lvl="2" eaLnBrk="1" hangingPunct="1">
              <a:lnSpc>
                <a:spcPct val="90000"/>
              </a:lnSpc>
            </a:pPr>
            <a:r>
              <a:rPr lang="en-US" altLang="en-US" sz="1800"/>
              <a:t>pj++ increments the pointer to point at the next element in the array</a:t>
            </a:r>
          </a:p>
          <a:p>
            <a:pPr lvl="2" eaLnBrk="1" hangingPunct="1">
              <a:lnSpc>
                <a:spcPct val="90000"/>
              </a:lnSpc>
            </a:pPr>
            <a:r>
              <a:rPr lang="en-US" altLang="en-US" sz="1800"/>
              <a:t>The instruction (*pj)++ says “take what pj points to and increment it”</a:t>
            </a:r>
          </a:p>
          <a:p>
            <a:pPr lvl="1" eaLnBrk="1" hangingPunct="1">
              <a:lnSpc>
                <a:spcPct val="90000"/>
              </a:lnSpc>
            </a:pPr>
            <a:r>
              <a:rPr lang="en-US" altLang="en-US" sz="2000"/>
              <a:t>NOTE:  (*pj)++; increments what pj points to, *(pj++); increments the pointer to point at the next array element</a:t>
            </a:r>
          </a:p>
          <a:p>
            <a:pPr lvl="2" eaLnBrk="1" hangingPunct="1">
              <a:lnSpc>
                <a:spcPct val="90000"/>
              </a:lnSpc>
            </a:pPr>
            <a:r>
              <a:rPr lang="en-US" altLang="en-US" sz="1800"/>
              <a:t>what do each of these do?    *pj++;      ++*pj;   </a:t>
            </a:r>
          </a:p>
        </p:txBody>
      </p:sp>
      <p:sp>
        <p:nvSpPr>
          <p:cNvPr id="7173" name="Text Box 4"/>
          <p:cNvSpPr txBox="1">
            <a:spLocks noChangeArrowheads="1"/>
          </p:cNvSpPr>
          <p:nvPr/>
        </p:nvSpPr>
        <p:spPr bwMode="auto">
          <a:xfrm>
            <a:off x="990600" y="1828800"/>
            <a:ext cx="2006600" cy="915988"/>
          </a:xfrm>
          <a:prstGeom prst="rect">
            <a:avLst/>
          </a:prstGeom>
          <a:noFill/>
          <a:ln w="9525">
            <a:noFill/>
            <a:miter lim="800000"/>
            <a:headEnd/>
            <a:tailEnd/>
          </a:ln>
        </p:spPr>
        <p:txBody>
          <a:bodyPr wrap="none">
            <a:spAutoFit/>
          </a:bodyPr>
          <a:lstStyle/>
          <a:p>
            <a:r>
              <a:rPr lang="en-US" altLang="en-US" sz="1800"/>
              <a:t>int j; </a:t>
            </a:r>
          </a:p>
          <a:p>
            <a:r>
              <a:rPr lang="en-US" altLang="en-US" sz="1800"/>
              <a:t>for(j = 0; j &lt; n; j++)</a:t>
            </a:r>
          </a:p>
          <a:p>
            <a:r>
              <a:rPr lang="en-US" altLang="en-US" sz="1800"/>
              <a:t>     a[j]++;</a:t>
            </a:r>
          </a:p>
        </p:txBody>
      </p:sp>
      <p:sp>
        <p:nvSpPr>
          <p:cNvPr id="7174" name="Text Box 5"/>
          <p:cNvSpPr txBox="1">
            <a:spLocks noChangeArrowheads="1"/>
          </p:cNvSpPr>
          <p:nvPr/>
        </p:nvSpPr>
        <p:spPr bwMode="auto">
          <a:xfrm>
            <a:off x="4953000" y="1828800"/>
            <a:ext cx="2738438" cy="915988"/>
          </a:xfrm>
          <a:prstGeom prst="rect">
            <a:avLst/>
          </a:prstGeom>
          <a:noFill/>
          <a:ln w="9525">
            <a:noFill/>
            <a:miter lim="800000"/>
            <a:headEnd/>
            <a:tailEnd/>
          </a:ln>
        </p:spPr>
        <p:txBody>
          <a:bodyPr wrap="none">
            <a:spAutoFit/>
          </a:bodyPr>
          <a:lstStyle/>
          <a:p>
            <a:r>
              <a:rPr lang="en-US" altLang="en-US" sz="1800"/>
              <a:t> int *pj;</a:t>
            </a:r>
          </a:p>
          <a:p>
            <a:r>
              <a:rPr lang="en-US" altLang="en-US" sz="1800"/>
              <a:t> for(pj = a; pj &lt; a + n; pj++)</a:t>
            </a:r>
          </a:p>
          <a:p>
            <a:r>
              <a:rPr lang="en-US" altLang="en-US" sz="1800"/>
              <a:t>       (*pj)++;</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152400"/>
            <a:ext cx="7772400" cy="1143000"/>
          </a:xfrm>
        </p:spPr>
        <p:txBody>
          <a:bodyPr/>
          <a:lstStyle/>
          <a:p>
            <a:pPr eaLnBrk="1" hangingPunct="1"/>
            <a:r>
              <a:rPr lang="en-US" altLang="en-US"/>
              <a:t>Using Pointers with Arrays</a:t>
            </a:r>
          </a:p>
        </p:txBody>
      </p:sp>
      <p:sp>
        <p:nvSpPr>
          <p:cNvPr id="6147" name="Rectangle 3"/>
          <p:cNvSpPr>
            <a:spLocks noGrp="1" noChangeArrowheads="1"/>
          </p:cNvSpPr>
          <p:nvPr>
            <p:ph type="body" sz="half" idx="1"/>
          </p:nvPr>
        </p:nvSpPr>
        <p:spPr>
          <a:xfrm>
            <a:off x="228600" y="838200"/>
            <a:ext cx="4267200" cy="4114800"/>
          </a:xfrm>
        </p:spPr>
        <p:txBody>
          <a:bodyPr/>
          <a:lstStyle/>
          <a:p>
            <a:pPr eaLnBrk="1" hangingPunct="1">
              <a:lnSpc>
                <a:spcPct val="90000"/>
              </a:lnSpc>
            </a:pPr>
            <a:r>
              <a:rPr lang="en-US" altLang="en-US" sz="2000"/>
              <a:t>Recall in an earlier example, we did ip = &amp;z[0];</a:t>
            </a:r>
          </a:p>
          <a:p>
            <a:pPr eaLnBrk="1" hangingPunct="1">
              <a:lnSpc>
                <a:spcPct val="90000"/>
              </a:lnSpc>
            </a:pPr>
            <a:r>
              <a:rPr lang="en-US" altLang="en-US" sz="2000"/>
              <a:t>This sets our pointer to point at the first element of the array</a:t>
            </a:r>
          </a:p>
          <a:p>
            <a:pPr lvl="1" eaLnBrk="1" hangingPunct="1">
              <a:lnSpc>
                <a:spcPct val="90000"/>
              </a:lnSpc>
            </a:pPr>
            <a:r>
              <a:rPr lang="en-US" altLang="en-US" sz="2000"/>
              <a:t>In fact, z is a pointer as well and we can access z[0] either using z[0], *ip, or *z</a:t>
            </a:r>
          </a:p>
          <a:p>
            <a:pPr eaLnBrk="1" hangingPunct="1">
              <a:lnSpc>
                <a:spcPct val="90000"/>
              </a:lnSpc>
            </a:pPr>
            <a:r>
              <a:rPr lang="en-US" altLang="en-US" sz="2000"/>
              <a:t>What about accessing z[1]?</a:t>
            </a:r>
          </a:p>
          <a:p>
            <a:pPr lvl="1" eaLnBrk="1" hangingPunct="1">
              <a:lnSpc>
                <a:spcPct val="90000"/>
              </a:lnSpc>
            </a:pPr>
            <a:r>
              <a:rPr lang="en-US" altLang="en-US" sz="2000"/>
              <a:t>We can do z[1] as usual, or we can add 1 to the location pointed to by ip or z, that is *(ip+1) or *(z+1)</a:t>
            </a:r>
          </a:p>
          <a:p>
            <a:pPr lvl="1" eaLnBrk="1" hangingPunct="1">
              <a:lnSpc>
                <a:spcPct val="90000"/>
              </a:lnSpc>
            </a:pPr>
            <a:r>
              <a:rPr lang="en-US" altLang="en-US" sz="2000"/>
              <a:t>While we can reset ip to be ip = ip+1, we cannot reset z to be z = z+1 </a:t>
            </a:r>
          </a:p>
          <a:p>
            <a:pPr lvl="1" eaLnBrk="1" hangingPunct="1">
              <a:lnSpc>
                <a:spcPct val="90000"/>
              </a:lnSpc>
            </a:pPr>
            <a:r>
              <a:rPr lang="en-US" altLang="en-US" sz="2000"/>
              <a:t>adding 1 to ip will point to z[1], but if z = z + 1 were legal, we would lose access to the first array location since z is our array variable</a:t>
            </a:r>
          </a:p>
        </p:txBody>
      </p:sp>
      <p:sp>
        <p:nvSpPr>
          <p:cNvPr id="6148" name="Rectangle 4"/>
          <p:cNvSpPr>
            <a:spLocks noGrp="1" noChangeArrowheads="1"/>
          </p:cNvSpPr>
          <p:nvPr>
            <p:ph type="body" sz="half" idx="2"/>
          </p:nvPr>
        </p:nvSpPr>
        <p:spPr>
          <a:xfrm>
            <a:off x="4419600" y="914400"/>
            <a:ext cx="4572000" cy="5791200"/>
          </a:xfrm>
        </p:spPr>
        <p:txBody>
          <a:bodyPr/>
          <a:lstStyle/>
          <a:p>
            <a:pPr eaLnBrk="1" hangingPunct="1">
              <a:lnSpc>
                <a:spcPct val="80000"/>
              </a:lnSpc>
            </a:pPr>
            <a:r>
              <a:rPr lang="en-US" altLang="en-US" sz="2400"/>
              <a:t>Notice that ip=ip+1 (or ip++) moves the pointer 4 bytes instead of 1 to point at the next array location </a:t>
            </a:r>
          </a:p>
          <a:p>
            <a:pPr lvl="1" eaLnBrk="1" hangingPunct="1">
              <a:lnSpc>
                <a:spcPct val="80000"/>
              </a:lnSpc>
            </a:pPr>
            <a:r>
              <a:rPr lang="en-US" altLang="en-US" sz="2000"/>
              <a:t>The amounted added to the pointer is based on the size of the array element</a:t>
            </a:r>
          </a:p>
          <a:p>
            <a:pPr lvl="2" eaLnBrk="1" hangingPunct="1">
              <a:lnSpc>
                <a:spcPct val="80000"/>
              </a:lnSpc>
            </a:pPr>
            <a:r>
              <a:rPr lang="en-US" altLang="en-US" sz="1800"/>
              <a:t>8 for an array of doubles</a:t>
            </a:r>
          </a:p>
          <a:p>
            <a:pPr lvl="2" eaLnBrk="1" hangingPunct="1">
              <a:lnSpc>
                <a:spcPct val="80000"/>
              </a:lnSpc>
            </a:pPr>
            <a:r>
              <a:rPr lang="en-US" altLang="en-US" sz="1800"/>
              <a:t>1 for an array of chars (strings)</a:t>
            </a:r>
          </a:p>
          <a:p>
            <a:pPr lvl="2" eaLnBrk="1" hangingPunct="1">
              <a:lnSpc>
                <a:spcPct val="80000"/>
              </a:lnSpc>
            </a:pPr>
            <a:r>
              <a:rPr lang="en-US" altLang="en-US" sz="1800"/>
              <a:t>4 for an array of ints</a:t>
            </a:r>
          </a:p>
          <a:p>
            <a:pPr eaLnBrk="1" hangingPunct="1">
              <a:lnSpc>
                <a:spcPct val="80000"/>
              </a:lnSpc>
            </a:pPr>
            <a:r>
              <a:rPr lang="en-US" altLang="en-US" sz="2400"/>
              <a:t>We can declare our arrays using pointers instead of [ ]</a:t>
            </a:r>
          </a:p>
          <a:p>
            <a:pPr lvl="1" eaLnBrk="1" hangingPunct="1">
              <a:lnSpc>
                <a:spcPct val="80000"/>
              </a:lnSpc>
            </a:pPr>
            <a:r>
              <a:rPr lang="en-US" altLang="en-US" sz="2000"/>
              <a:t>notably, we might do this for our formal parameters as this better describes what we are dealing with) </a:t>
            </a:r>
          </a:p>
          <a:p>
            <a:pPr lvl="1" eaLnBrk="1" hangingPunct="1">
              <a:lnSpc>
                <a:spcPct val="80000"/>
              </a:lnSpc>
            </a:pPr>
            <a:r>
              <a:rPr lang="en-US" altLang="en-US" sz="2000"/>
              <a:t>for instance, function1(int *array) rather than function1(int[ ] array)</a:t>
            </a:r>
          </a:p>
          <a:p>
            <a:pPr lvl="1" eaLnBrk="1" hangingPunct="1">
              <a:lnSpc>
                <a:spcPct val="80000"/>
              </a:lnSpc>
            </a:pPr>
            <a:r>
              <a:rPr lang="en-US" altLang="en-US" sz="2000"/>
              <a:t>We wouldn’t normally do this to declare our arrays as the array’s pointer exists but not the array itself</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26"/>
          <p:cNvSpPr>
            <a:spLocks noGrp="1" noChangeArrowheads="1"/>
          </p:cNvSpPr>
          <p:nvPr>
            <p:ph type="title"/>
          </p:nvPr>
        </p:nvSpPr>
        <p:spPr>
          <a:xfrm>
            <a:off x="685800" y="152400"/>
            <a:ext cx="7772400" cy="1143000"/>
          </a:xfrm>
        </p:spPr>
        <p:txBody>
          <a:bodyPr/>
          <a:lstStyle/>
          <a:p>
            <a:pPr eaLnBrk="1" hangingPunct="1"/>
            <a:r>
              <a:rPr lang="en-US" altLang="en-US"/>
              <a:t>Array Example Using a Pointer</a:t>
            </a:r>
          </a:p>
        </p:txBody>
      </p:sp>
      <p:sp>
        <p:nvSpPr>
          <p:cNvPr id="8195" name="Text Box 1028"/>
          <p:cNvSpPr txBox="1">
            <a:spLocks noChangeArrowheads="1"/>
          </p:cNvSpPr>
          <p:nvPr/>
        </p:nvSpPr>
        <p:spPr bwMode="auto">
          <a:xfrm>
            <a:off x="1066800" y="1676400"/>
            <a:ext cx="6715125" cy="4221163"/>
          </a:xfrm>
          <a:prstGeom prst="rect">
            <a:avLst/>
          </a:prstGeom>
          <a:noFill/>
          <a:ln w="9525">
            <a:solidFill>
              <a:schemeClr val="tx1"/>
            </a:solidFill>
            <a:miter lim="800000"/>
            <a:headEnd/>
            <a:tailEnd/>
          </a:ln>
        </p:spPr>
        <p:txBody>
          <a:bodyPr wrap="none">
            <a:spAutoFit/>
          </a:bodyPr>
          <a:lstStyle/>
          <a:p>
            <a:r>
              <a:rPr lang="en-US" altLang="en-US" sz="1800"/>
              <a:t>int x[4] = {12, 20, 39, 43}, *y;</a:t>
            </a:r>
          </a:p>
          <a:p>
            <a:r>
              <a:rPr lang="en-US" altLang="en-US" sz="1800"/>
              <a:t>y = &amp;x[0];		// y points to the beginning of the array</a:t>
            </a:r>
          </a:p>
          <a:p>
            <a:r>
              <a:rPr lang="en-US" altLang="en-US" sz="1800"/>
              <a:t>printf("%d\n", x[0]);	// outputs 12 </a:t>
            </a:r>
          </a:p>
          <a:p>
            <a:r>
              <a:rPr lang="en-US" altLang="en-US" sz="1800"/>
              <a:t>printf("%d\n", *y);		// also outputs 12</a:t>
            </a:r>
          </a:p>
          <a:p>
            <a:r>
              <a:rPr lang="en-US" altLang="en-US" sz="1800"/>
              <a:t>printf("%d\n", *y+1);	// outputs 13 (12 + 1)</a:t>
            </a:r>
          </a:p>
          <a:p>
            <a:r>
              <a:rPr lang="en-US" altLang="en-US" sz="1800"/>
              <a:t>printf("%d\n", (*y)+1);	// also outputs 13</a:t>
            </a:r>
          </a:p>
          <a:p>
            <a:r>
              <a:rPr lang="en-US" altLang="en-US" sz="1800"/>
              <a:t>printf("%d\n", *(y+1));	// outputs x[1] or 20</a:t>
            </a:r>
          </a:p>
          <a:p>
            <a:r>
              <a:rPr lang="en-US" altLang="en-US" sz="1800"/>
              <a:t>y+=2;			// y now points to x[2]</a:t>
            </a:r>
          </a:p>
          <a:p>
            <a:r>
              <a:rPr lang="en-US" altLang="en-US" sz="1800"/>
              <a:t>printf("%d\n", *y);		// prints out 39</a:t>
            </a:r>
          </a:p>
          <a:p>
            <a:r>
              <a:rPr lang="en-US" altLang="en-US" sz="1800"/>
              <a:t>*y = 38;			// changes x[2] to 38</a:t>
            </a:r>
          </a:p>
          <a:p>
            <a:r>
              <a:rPr lang="en-US" altLang="en-US" sz="1800"/>
              <a:t>printf("%d\n", *y-1);	// prints out x[2] - 1 or 37</a:t>
            </a:r>
          </a:p>
          <a:p>
            <a:r>
              <a:rPr lang="en-US" altLang="en-US" sz="1800"/>
              <a:t>*y++;			// sets y to point at the next array element</a:t>
            </a:r>
          </a:p>
          <a:p>
            <a:r>
              <a:rPr lang="en-US" altLang="en-US" sz="1800"/>
              <a:t>printf("%d\n", *y);		// outputs x[3] (43)</a:t>
            </a:r>
          </a:p>
          <a:p>
            <a:r>
              <a:rPr lang="en-US" altLang="en-US" sz="1800"/>
              <a:t>(*y)++;			// sets what y points to to be 1 greater</a:t>
            </a:r>
          </a:p>
          <a:p>
            <a:r>
              <a:rPr lang="en-US" altLang="en-US" sz="1800"/>
              <a:t>printf("%d\n", *y);		// outputs the new value of x[3] (44)</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5800" y="-228600"/>
            <a:ext cx="7772400" cy="1143000"/>
          </a:xfrm>
        </p:spPr>
        <p:txBody>
          <a:bodyPr/>
          <a:lstStyle/>
          <a:p>
            <a:pPr eaLnBrk="1" hangingPunct="1"/>
            <a:r>
              <a:rPr lang="en-US" altLang="en-US"/>
              <a:t>Strings</a:t>
            </a:r>
          </a:p>
        </p:txBody>
      </p:sp>
      <p:sp>
        <p:nvSpPr>
          <p:cNvPr id="9219" name="Rectangle 3"/>
          <p:cNvSpPr>
            <a:spLocks noGrp="1" noChangeArrowheads="1"/>
          </p:cNvSpPr>
          <p:nvPr>
            <p:ph type="body" idx="1"/>
          </p:nvPr>
        </p:nvSpPr>
        <p:spPr>
          <a:xfrm>
            <a:off x="228600" y="685800"/>
            <a:ext cx="8610600" cy="6019800"/>
          </a:xfrm>
        </p:spPr>
        <p:txBody>
          <a:bodyPr/>
          <a:lstStyle/>
          <a:p>
            <a:pPr eaLnBrk="1" hangingPunct="1">
              <a:lnSpc>
                <a:spcPct val="80000"/>
              </a:lnSpc>
            </a:pPr>
            <a:r>
              <a:rPr lang="en-US" altLang="en-US" sz="2400"/>
              <a:t>There is no string type, we implement strings as arrays of chars</a:t>
            </a:r>
          </a:p>
          <a:p>
            <a:pPr lvl="1" eaLnBrk="1" hangingPunct="1">
              <a:lnSpc>
                <a:spcPct val="80000"/>
              </a:lnSpc>
            </a:pPr>
            <a:r>
              <a:rPr lang="en-US" altLang="en-US" sz="2000"/>
              <a:t>char str[10];	// str is an array of 10 chars or a string</a:t>
            </a:r>
          </a:p>
          <a:p>
            <a:pPr lvl="1" eaLnBrk="1" hangingPunct="1">
              <a:lnSpc>
                <a:spcPct val="80000"/>
              </a:lnSpc>
            </a:pPr>
            <a:r>
              <a:rPr lang="en-US" altLang="en-US" sz="2000"/>
              <a:t>char *str;		// str points to the beginning of a string of unspecified length</a:t>
            </a:r>
          </a:p>
          <a:p>
            <a:pPr eaLnBrk="1" hangingPunct="1">
              <a:lnSpc>
                <a:spcPct val="80000"/>
              </a:lnSpc>
            </a:pPr>
            <a:r>
              <a:rPr lang="en-US" altLang="en-US" sz="2400"/>
              <a:t>There is a string.h library with numerous string functions </a:t>
            </a:r>
          </a:p>
          <a:p>
            <a:pPr lvl="1" eaLnBrk="1" hangingPunct="1">
              <a:lnSpc>
                <a:spcPct val="80000"/>
              </a:lnSpc>
            </a:pPr>
            <a:r>
              <a:rPr lang="en-US" altLang="en-US" sz="2000"/>
              <a:t>they all operate on arrays of chars and include:</a:t>
            </a:r>
          </a:p>
          <a:p>
            <a:pPr lvl="2" eaLnBrk="1" hangingPunct="1">
              <a:lnSpc>
                <a:spcPct val="80000"/>
              </a:lnSpc>
            </a:pPr>
            <a:r>
              <a:rPr lang="en-US" altLang="en-US" sz="1800"/>
              <a:t>strcpy(s1, s2) – copies s2 into s1 (including ‘\0’ as last char)</a:t>
            </a:r>
          </a:p>
          <a:p>
            <a:pPr lvl="2" eaLnBrk="1" hangingPunct="1">
              <a:lnSpc>
                <a:spcPct val="80000"/>
              </a:lnSpc>
            </a:pPr>
            <a:r>
              <a:rPr lang="en-US" altLang="en-US" sz="1800"/>
              <a:t>strncpy(s1, s2, n) – same but only copies up to n chars of s2</a:t>
            </a:r>
          </a:p>
          <a:p>
            <a:pPr lvl="2" eaLnBrk="1" hangingPunct="1">
              <a:lnSpc>
                <a:spcPct val="80000"/>
              </a:lnSpc>
            </a:pPr>
            <a:r>
              <a:rPr lang="en-US" altLang="en-US" sz="1800"/>
              <a:t>strcmp(s1, s2) – returns a negative int if s1 &lt; s2, 0 if s1 = = s2 and a positive int if s1 &gt; s2</a:t>
            </a:r>
          </a:p>
          <a:p>
            <a:pPr lvl="2" eaLnBrk="1" hangingPunct="1">
              <a:lnSpc>
                <a:spcPct val="80000"/>
              </a:lnSpc>
            </a:pPr>
            <a:r>
              <a:rPr lang="en-US" altLang="en-US" sz="1800"/>
              <a:t>strncmp(s1, s2, n) – same but only compares up to n chars</a:t>
            </a:r>
          </a:p>
          <a:p>
            <a:pPr lvl="2" eaLnBrk="1" hangingPunct="1">
              <a:lnSpc>
                <a:spcPct val="80000"/>
              </a:lnSpc>
            </a:pPr>
            <a:r>
              <a:rPr lang="en-US" altLang="en-US" sz="1800"/>
              <a:t>strcat(s1, s2) – concatenates s2 onto s1 (this changes s1, but not s2)</a:t>
            </a:r>
          </a:p>
          <a:p>
            <a:pPr lvl="2" eaLnBrk="1" hangingPunct="1">
              <a:lnSpc>
                <a:spcPct val="80000"/>
              </a:lnSpc>
            </a:pPr>
            <a:r>
              <a:rPr lang="en-US" altLang="en-US" sz="1800"/>
              <a:t>strncat(s1, s2, n) – same but only concatenates up to n chars</a:t>
            </a:r>
          </a:p>
          <a:p>
            <a:pPr lvl="2" eaLnBrk="1" hangingPunct="1">
              <a:lnSpc>
                <a:spcPct val="80000"/>
              </a:lnSpc>
            </a:pPr>
            <a:r>
              <a:rPr lang="en-US" altLang="en-US" sz="1800"/>
              <a:t>strlen(s1) – returns the integer length of s1</a:t>
            </a:r>
          </a:p>
          <a:p>
            <a:pPr lvl="2" eaLnBrk="1" hangingPunct="1">
              <a:lnSpc>
                <a:spcPct val="80000"/>
              </a:lnSpc>
            </a:pPr>
            <a:r>
              <a:rPr lang="en-US" altLang="en-US" sz="1800"/>
              <a:t>strchr(s1, ch) – return a pointer to the first occurrence of ch in s1 (or NULL if ch is not present)</a:t>
            </a:r>
          </a:p>
          <a:p>
            <a:pPr lvl="2" eaLnBrk="1" hangingPunct="1">
              <a:lnSpc>
                <a:spcPct val="80000"/>
              </a:lnSpc>
            </a:pPr>
            <a:r>
              <a:rPr lang="en-US" altLang="en-US" sz="1800"/>
              <a:t>strrchr(s1, ch) – same but the pointer points to the last occurrence of ch</a:t>
            </a:r>
          </a:p>
          <a:p>
            <a:pPr lvl="2" eaLnBrk="1" hangingPunct="1">
              <a:lnSpc>
                <a:spcPct val="80000"/>
              </a:lnSpc>
            </a:pPr>
            <a:r>
              <a:rPr lang="en-US" altLang="en-US" sz="1800"/>
              <a:t>strpbrk(s1, s2) – return a pointer to the first occurrence of any character in s1 that matches a character in s2 (or NULL if none are present)</a:t>
            </a:r>
          </a:p>
          <a:p>
            <a:pPr lvl="2" eaLnBrk="1" hangingPunct="1">
              <a:lnSpc>
                <a:spcPct val="80000"/>
              </a:lnSpc>
            </a:pPr>
            <a:r>
              <a:rPr lang="en-US" altLang="en-US" sz="1800"/>
              <a:t>strstr(s1, s2) – substring, return a pointer to the char in s1 that starts a substring that matches s2, or NULL if the substring is not present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5800" y="0"/>
            <a:ext cx="7772400" cy="1143000"/>
          </a:xfrm>
        </p:spPr>
        <p:txBody>
          <a:bodyPr/>
          <a:lstStyle/>
          <a:p>
            <a:pPr eaLnBrk="1" hangingPunct="1"/>
            <a:r>
              <a:rPr lang="en-US" altLang="en-US"/>
              <a:t>Implementing Some of These</a:t>
            </a:r>
          </a:p>
        </p:txBody>
      </p:sp>
      <p:sp>
        <p:nvSpPr>
          <p:cNvPr id="10243" name="Text Box 3"/>
          <p:cNvSpPr txBox="1">
            <a:spLocks noChangeArrowheads="1"/>
          </p:cNvSpPr>
          <p:nvPr/>
        </p:nvSpPr>
        <p:spPr bwMode="auto">
          <a:xfrm>
            <a:off x="152400" y="1295400"/>
            <a:ext cx="2867025" cy="2024063"/>
          </a:xfrm>
          <a:prstGeom prst="rect">
            <a:avLst/>
          </a:prstGeom>
          <a:noFill/>
          <a:ln w="9525">
            <a:solidFill>
              <a:schemeClr val="tx1"/>
            </a:solidFill>
            <a:miter lim="800000"/>
            <a:headEnd/>
            <a:tailEnd/>
          </a:ln>
        </p:spPr>
        <p:txBody>
          <a:bodyPr wrap="none">
            <a:spAutoFit/>
          </a:bodyPr>
          <a:lstStyle/>
          <a:p>
            <a:r>
              <a:rPr lang="en-US" altLang="en-US" sz="1800"/>
              <a:t> int strlen(char *s)</a:t>
            </a:r>
          </a:p>
          <a:p>
            <a:r>
              <a:rPr lang="en-US" altLang="en-US" sz="1800"/>
              <a:t> {</a:t>
            </a:r>
          </a:p>
          <a:p>
            <a:r>
              <a:rPr lang="en-US" altLang="en-US" sz="1800"/>
              <a:t>      int n;</a:t>
            </a:r>
          </a:p>
          <a:p>
            <a:r>
              <a:rPr lang="en-US" altLang="en-US" sz="1800"/>
              <a:t>      for(n = 0; *s != ‘\0’; s++)</a:t>
            </a:r>
          </a:p>
          <a:p>
            <a:r>
              <a:rPr lang="en-US" altLang="en-US" sz="1800"/>
              <a:t>           n++;</a:t>
            </a:r>
          </a:p>
          <a:p>
            <a:r>
              <a:rPr lang="en-US" altLang="en-US" sz="1800"/>
              <a:t>      return n;</a:t>
            </a:r>
          </a:p>
          <a:p>
            <a:r>
              <a:rPr lang="en-US" altLang="en-US" sz="1800"/>
              <a:t> }</a:t>
            </a:r>
          </a:p>
        </p:txBody>
      </p:sp>
      <p:sp>
        <p:nvSpPr>
          <p:cNvPr id="10244" name="Text Box 4"/>
          <p:cNvSpPr txBox="1">
            <a:spLocks noChangeArrowheads="1"/>
          </p:cNvSpPr>
          <p:nvPr/>
        </p:nvSpPr>
        <p:spPr bwMode="auto">
          <a:xfrm>
            <a:off x="6096000" y="3124200"/>
            <a:ext cx="2822575" cy="2024063"/>
          </a:xfrm>
          <a:prstGeom prst="rect">
            <a:avLst/>
          </a:prstGeom>
          <a:noFill/>
          <a:ln w="9525">
            <a:solidFill>
              <a:schemeClr val="tx1"/>
            </a:solidFill>
            <a:miter lim="800000"/>
            <a:headEnd/>
            <a:tailEnd/>
          </a:ln>
        </p:spPr>
        <p:txBody>
          <a:bodyPr wrap="none">
            <a:spAutoFit/>
          </a:bodyPr>
          <a:lstStyle/>
          <a:p>
            <a:r>
              <a:rPr lang="en-US" altLang="en-US" sz="1800"/>
              <a:t> void strcpy(char *s, char *t)</a:t>
            </a:r>
          </a:p>
          <a:p>
            <a:r>
              <a:rPr lang="en-US" altLang="en-US" sz="1800"/>
              <a:t> {</a:t>
            </a:r>
          </a:p>
          <a:p>
            <a:r>
              <a:rPr lang="en-US" altLang="en-US" sz="1800"/>
              <a:t>        while((*s = *t) != ‘\0’)</a:t>
            </a:r>
          </a:p>
          <a:p>
            <a:r>
              <a:rPr lang="en-US" altLang="en-US" sz="1800"/>
              <a:t>        {</a:t>
            </a:r>
          </a:p>
          <a:p>
            <a:r>
              <a:rPr lang="en-US" altLang="en-US" sz="1800"/>
              <a:t>               s++;   t++;</a:t>
            </a:r>
          </a:p>
          <a:p>
            <a:r>
              <a:rPr lang="en-US" altLang="en-US" sz="1800"/>
              <a:t>         }</a:t>
            </a:r>
          </a:p>
          <a:p>
            <a:r>
              <a:rPr lang="en-US" altLang="en-US" sz="1800"/>
              <a:t> }</a:t>
            </a:r>
          </a:p>
        </p:txBody>
      </p:sp>
      <p:sp>
        <p:nvSpPr>
          <p:cNvPr id="10245" name="Text Box 5"/>
          <p:cNvSpPr txBox="1">
            <a:spLocks noChangeArrowheads="1"/>
          </p:cNvSpPr>
          <p:nvPr/>
        </p:nvSpPr>
        <p:spPr bwMode="auto">
          <a:xfrm>
            <a:off x="5715000" y="5486400"/>
            <a:ext cx="3257550" cy="1200150"/>
          </a:xfrm>
          <a:prstGeom prst="rect">
            <a:avLst/>
          </a:prstGeom>
          <a:noFill/>
          <a:ln w="9525">
            <a:solidFill>
              <a:schemeClr val="tx1"/>
            </a:solidFill>
            <a:miter lim="800000"/>
            <a:headEnd/>
            <a:tailEnd/>
          </a:ln>
        </p:spPr>
        <p:txBody>
          <a:bodyPr wrap="none">
            <a:spAutoFit/>
          </a:bodyPr>
          <a:lstStyle/>
          <a:p>
            <a:r>
              <a:rPr lang="en-US" altLang="en-US" sz="1800"/>
              <a:t> void strcpy(char *s, char *t)</a:t>
            </a:r>
          </a:p>
          <a:p>
            <a:r>
              <a:rPr lang="en-US" altLang="en-US" sz="1800"/>
              <a:t> {</a:t>
            </a:r>
          </a:p>
          <a:p>
            <a:r>
              <a:rPr lang="en-US" altLang="en-US" sz="1800"/>
              <a:t>       while((*s++ = *t++) != ‘\0’);</a:t>
            </a:r>
          </a:p>
          <a:p>
            <a:r>
              <a:rPr lang="en-US" altLang="en-US" sz="1800"/>
              <a:t> }</a:t>
            </a:r>
          </a:p>
        </p:txBody>
      </p:sp>
      <p:sp>
        <p:nvSpPr>
          <p:cNvPr id="10246" name="Text Box 6"/>
          <p:cNvSpPr txBox="1">
            <a:spLocks noChangeArrowheads="1"/>
          </p:cNvSpPr>
          <p:nvPr/>
        </p:nvSpPr>
        <p:spPr bwMode="auto">
          <a:xfrm>
            <a:off x="6096000" y="990600"/>
            <a:ext cx="2882900" cy="2024063"/>
          </a:xfrm>
          <a:prstGeom prst="rect">
            <a:avLst/>
          </a:prstGeom>
          <a:noFill/>
          <a:ln w="9525">
            <a:solidFill>
              <a:schemeClr val="tx1"/>
            </a:solidFill>
            <a:miter lim="800000"/>
            <a:headEnd/>
            <a:tailEnd/>
          </a:ln>
        </p:spPr>
        <p:txBody>
          <a:bodyPr wrap="none">
            <a:spAutoFit/>
          </a:bodyPr>
          <a:lstStyle/>
          <a:p>
            <a:r>
              <a:rPr lang="en-US" altLang="en-US" sz="1800"/>
              <a:t> void strcpy(char *s, char *t)</a:t>
            </a:r>
          </a:p>
          <a:p>
            <a:r>
              <a:rPr lang="en-US" altLang="en-US" sz="1800"/>
              <a:t> {</a:t>
            </a:r>
          </a:p>
          <a:p>
            <a:r>
              <a:rPr lang="en-US" altLang="en-US" sz="1800"/>
              <a:t>       int i = 0;</a:t>
            </a:r>
          </a:p>
          <a:p>
            <a:r>
              <a:rPr lang="en-US" altLang="en-US" sz="1800"/>
              <a:t>       while((s[i] = t[i]) != ‘\0’)</a:t>
            </a:r>
          </a:p>
          <a:p>
            <a:r>
              <a:rPr lang="en-US" altLang="en-US" sz="1800"/>
              <a:t>             i++;</a:t>
            </a:r>
          </a:p>
          <a:p>
            <a:r>
              <a:rPr lang="en-US" altLang="en-US" sz="1800"/>
              <a:t> }</a:t>
            </a:r>
          </a:p>
          <a:p>
            <a:endParaRPr lang="en-US" altLang="en-US" sz="1800"/>
          </a:p>
        </p:txBody>
      </p:sp>
      <p:sp>
        <p:nvSpPr>
          <p:cNvPr id="10247" name="Text Box 7"/>
          <p:cNvSpPr txBox="1">
            <a:spLocks noChangeArrowheads="1"/>
          </p:cNvSpPr>
          <p:nvPr/>
        </p:nvSpPr>
        <p:spPr bwMode="auto">
          <a:xfrm>
            <a:off x="3200400" y="1143000"/>
            <a:ext cx="2722563" cy="2298700"/>
          </a:xfrm>
          <a:prstGeom prst="rect">
            <a:avLst/>
          </a:prstGeom>
          <a:noFill/>
          <a:ln w="9525">
            <a:solidFill>
              <a:schemeClr val="tx1"/>
            </a:solidFill>
            <a:miter lim="800000"/>
            <a:headEnd/>
            <a:tailEnd/>
          </a:ln>
        </p:spPr>
        <p:txBody>
          <a:bodyPr wrap="none">
            <a:spAutoFit/>
          </a:bodyPr>
          <a:lstStyle/>
          <a:p>
            <a:r>
              <a:rPr lang="en-US" altLang="en-US" sz="1800"/>
              <a:t>int strcmp(char *s, char *t)</a:t>
            </a:r>
          </a:p>
          <a:p>
            <a:r>
              <a:rPr lang="en-US" altLang="en-US" sz="1800"/>
              <a:t> {</a:t>
            </a:r>
          </a:p>
          <a:p>
            <a:r>
              <a:rPr lang="en-US" altLang="en-US" sz="1800"/>
              <a:t>      int i;</a:t>
            </a:r>
          </a:p>
          <a:p>
            <a:r>
              <a:rPr lang="en-US" altLang="en-US" sz="1800"/>
              <a:t>      for(i=0;s[i] = = t[i];i++)</a:t>
            </a:r>
          </a:p>
          <a:p>
            <a:r>
              <a:rPr lang="en-US" altLang="en-US" sz="1800"/>
              <a:t>            if(s[i] = = ‘\0’)</a:t>
            </a:r>
          </a:p>
          <a:p>
            <a:r>
              <a:rPr lang="en-US" altLang="en-US" sz="1800"/>
              <a:t>                 return 0;</a:t>
            </a:r>
          </a:p>
          <a:p>
            <a:r>
              <a:rPr lang="en-US" altLang="en-US" sz="1800"/>
              <a:t>      return s[i] – t[i];</a:t>
            </a:r>
          </a:p>
          <a:p>
            <a:r>
              <a:rPr lang="en-US" altLang="en-US" sz="1800"/>
              <a:t> }</a:t>
            </a:r>
          </a:p>
        </p:txBody>
      </p:sp>
      <p:sp>
        <p:nvSpPr>
          <p:cNvPr id="10248" name="Text Box 8"/>
          <p:cNvSpPr txBox="1">
            <a:spLocks noChangeArrowheads="1"/>
          </p:cNvSpPr>
          <p:nvPr/>
        </p:nvSpPr>
        <p:spPr bwMode="auto">
          <a:xfrm>
            <a:off x="212725" y="4381500"/>
            <a:ext cx="5384800" cy="2289175"/>
          </a:xfrm>
          <a:prstGeom prst="rect">
            <a:avLst/>
          </a:prstGeom>
          <a:noFill/>
          <a:ln w="9525">
            <a:noFill/>
            <a:miter lim="800000"/>
            <a:headEnd/>
            <a:tailEnd/>
          </a:ln>
        </p:spPr>
        <p:txBody>
          <a:bodyPr wrap="none">
            <a:spAutoFit/>
          </a:bodyPr>
          <a:lstStyle/>
          <a:p>
            <a:r>
              <a:rPr lang="en-US" altLang="en-US" sz="1800"/>
              <a:t>Notice in the second</a:t>
            </a:r>
          </a:p>
          <a:p>
            <a:r>
              <a:rPr lang="en-US" altLang="en-US" sz="1800"/>
              <a:t>strcmp and second</a:t>
            </a:r>
          </a:p>
          <a:p>
            <a:r>
              <a:rPr lang="en-US" altLang="en-US" sz="1800"/>
              <a:t>and third strcpy the</a:t>
            </a:r>
          </a:p>
          <a:p>
            <a:r>
              <a:rPr lang="en-US" altLang="en-US" sz="1800"/>
              <a:t>use of pointers to iterate</a:t>
            </a:r>
          </a:p>
          <a:p>
            <a:r>
              <a:rPr lang="en-US" altLang="en-US" sz="1800"/>
              <a:t>through the strings</a:t>
            </a:r>
          </a:p>
          <a:p>
            <a:endParaRPr lang="en-US" altLang="en-US" sz="1800"/>
          </a:p>
          <a:p>
            <a:r>
              <a:rPr lang="en-US" altLang="en-US" sz="1800"/>
              <a:t>The conciseness of the last strcmp and strcpy make them</a:t>
            </a:r>
          </a:p>
          <a:p>
            <a:r>
              <a:rPr lang="en-US" altLang="en-US" sz="1800"/>
              <a:t>hard to understand</a:t>
            </a:r>
          </a:p>
        </p:txBody>
      </p:sp>
      <p:sp>
        <p:nvSpPr>
          <p:cNvPr id="10249" name="Text Box 9"/>
          <p:cNvSpPr txBox="1">
            <a:spLocks noChangeArrowheads="1"/>
          </p:cNvSpPr>
          <p:nvPr/>
        </p:nvSpPr>
        <p:spPr bwMode="auto">
          <a:xfrm>
            <a:off x="2879725" y="3619500"/>
            <a:ext cx="2914650" cy="1749425"/>
          </a:xfrm>
          <a:prstGeom prst="rect">
            <a:avLst/>
          </a:prstGeom>
          <a:noFill/>
          <a:ln w="9525">
            <a:solidFill>
              <a:schemeClr val="tx1"/>
            </a:solidFill>
            <a:miter lim="800000"/>
            <a:headEnd/>
            <a:tailEnd/>
          </a:ln>
        </p:spPr>
        <p:txBody>
          <a:bodyPr wrap="none">
            <a:spAutoFit/>
          </a:bodyPr>
          <a:lstStyle/>
          <a:p>
            <a:r>
              <a:rPr lang="en-US" altLang="en-US" sz="1800"/>
              <a:t>int strcmp(char *s, char *t)</a:t>
            </a:r>
          </a:p>
          <a:p>
            <a:r>
              <a:rPr lang="en-US" altLang="en-US" sz="1800"/>
              <a:t> {</a:t>
            </a:r>
          </a:p>
          <a:p>
            <a:r>
              <a:rPr lang="en-US" altLang="en-US" sz="1800"/>
              <a:t>      for( ; *s = = *t; s++, t++)</a:t>
            </a:r>
          </a:p>
          <a:p>
            <a:r>
              <a:rPr lang="en-US" altLang="en-US" sz="1800"/>
              <a:t>           if(*s = = ‘\0’) return 0;</a:t>
            </a:r>
          </a:p>
          <a:p>
            <a:r>
              <a:rPr lang="en-US" altLang="en-US" sz="1800"/>
              <a:t>      return *s - *t;</a:t>
            </a:r>
          </a:p>
          <a:p>
            <a:r>
              <a:rPr lang="en-US" altLang="en-US" sz="1800"/>
              <a:t> }</a:t>
            </a:r>
            <a:endParaRPr lang="en-US" altLang="en-US"/>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3FB113E8829FD46998029E0E53E30C9" ma:contentTypeVersion="13" ma:contentTypeDescription="Create a new document." ma:contentTypeScope="" ma:versionID="03c132766e2e6bf2ba53044893579a61">
  <xsd:schema xmlns:xsd="http://www.w3.org/2001/XMLSchema" xmlns:xs="http://www.w3.org/2001/XMLSchema" xmlns:p="http://schemas.microsoft.com/office/2006/metadata/properties" xmlns:ns2="936540d1-93d9-4bc8-b60f-5f3e05265b0f" xmlns:ns3="6b41f1e8-21ad-42c2-b420-5fe1decfa3a6" targetNamespace="http://schemas.microsoft.com/office/2006/metadata/properties" ma:root="true" ma:fieldsID="dc72a44394db15c3d06224975d9b3c4c" ns2:_="" ns3:_="">
    <xsd:import namespace="936540d1-93d9-4bc8-b60f-5f3e05265b0f"/>
    <xsd:import namespace="6b41f1e8-21ad-42c2-b420-5fe1decfa3a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36540d1-93d9-4bc8-b60f-5f3e05265b0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8234f470-e8b5-4e69-ba45-ff9d62a3c2cc" ma:termSetId="09814cd3-568e-fe90-9814-8d621ff8fb84" ma:anchorId="fba54fb3-c3e1-fe81-a776-ca4b69148c4d" ma:open="true" ma:isKeyword="false">
      <xsd:complexType>
        <xsd:sequence>
          <xsd:element ref="pc:Terms" minOccurs="0" maxOccurs="1"/>
        </xsd:sequence>
      </xsd:complexType>
    </xsd:element>
    <xsd:element name="MediaServiceOCR" ma:index="20"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b41f1e8-21ad-42c2-b420-5fe1decfa3a6"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TaxCatchAll" ma:index="19" nillable="true" ma:displayName="Taxonomy Catch All Column" ma:hidden="true" ma:list="{4029e73b-1580-42ef-bfce-59c632392bf4}" ma:internalName="TaxCatchAll" ma:showField="CatchAllData" ma:web="6b41f1e8-21ad-42c2-b420-5fe1decfa3a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5749143-26DD-4B45-8A24-5BC319D01C1F}">
  <ds:schemaRefs>
    <ds:schemaRef ds:uri="http://schemas.microsoft.com/sharepoint/v3/contenttype/forms"/>
  </ds:schemaRefs>
</ds:datastoreItem>
</file>

<file path=customXml/itemProps2.xml><?xml version="1.0" encoding="utf-8"?>
<ds:datastoreItem xmlns:ds="http://schemas.openxmlformats.org/officeDocument/2006/customXml" ds:itemID="{3DCD239A-312B-4790-9989-0AC14BA36E7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36540d1-93d9-4bc8-b60f-5f3e05265b0f"/>
    <ds:schemaRef ds:uri="6b41f1e8-21ad-42c2-b420-5fe1decfa3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433</TotalTime>
  <Words>3110</Words>
  <Application>Microsoft Office PowerPoint</Application>
  <PresentationFormat>On-screen Show (4:3)</PresentationFormat>
  <Paragraphs>371</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Default Design</vt:lpstr>
      <vt:lpstr>C Arrays and Pointers</vt:lpstr>
      <vt:lpstr>The Basics</vt:lpstr>
      <vt:lpstr>Example Code</vt:lpstr>
      <vt:lpstr>Arrays and Pointers</vt:lpstr>
      <vt:lpstr>Iterating Through the Array</vt:lpstr>
      <vt:lpstr>Using Pointers with Arrays</vt:lpstr>
      <vt:lpstr>Array Example Using a Pointer</vt:lpstr>
      <vt:lpstr>Strings</vt:lpstr>
      <vt:lpstr>Implementing Some of These</vt:lpstr>
      <vt:lpstr>More On Pointer Arithmetic</vt:lpstr>
      <vt:lpstr>Multidimensional Arrays</vt:lpstr>
      <vt:lpstr>Pointers to Pointers</vt:lpstr>
      <vt:lpstr>Arrays of Strings Implementation</vt:lpstr>
      <vt:lpstr>Example</vt:lpstr>
      <vt:lpstr>Passing Arrays</vt:lpstr>
      <vt:lpstr>Some Additional Comments</vt:lpstr>
    </vt:vector>
  </TitlesOfParts>
  <Company>NKU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Chapter 5:  Pointers and Arrays</dc:title>
  <dc:creator>foxr</dc:creator>
  <cp:lastModifiedBy>saruti</cp:lastModifiedBy>
  <cp:revision>19</cp:revision>
  <dcterms:created xsi:type="dcterms:W3CDTF">2003-08-12T19:07:14Z</dcterms:created>
  <dcterms:modified xsi:type="dcterms:W3CDTF">2023-10-04T06:04:05Z</dcterms:modified>
</cp:coreProperties>
</file>