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918"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[Book1]Sheet2!PivotTable1</c:name>
    <c:fmtId val="18"/>
  </c:pivotSource>
  <c:chart>
    <c:autoTitleDeleted val="0"/>
    <c:pivotFmts>
      <c:pivotFmt>
        <c:idx val="0"/>
        <c:spPr>
          <a:solidFill>
            <a:schemeClr val="accent1"/>
          </a:solidFill>
          <a:ln>
            <a:noFill/>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w="28575" cap="rnd">
            <a:solidFill>
              <a:schemeClr val="accent1"/>
            </a:solidFill>
            <a:round/>
          </a:ln>
          <a:effectLst/>
        </c:spPr>
        <c:marker>
          <c:symbol val="none"/>
        </c:marker>
      </c:pivotFmt>
    </c:pivotFmts>
    <c:plotArea>
      <c:layout/>
      <c:barChart>
        <c:barDir val="col"/>
        <c:grouping val="clustered"/>
        <c:varyColors val="0"/>
        <c:ser>
          <c:idx val="0"/>
          <c:order val="0"/>
          <c:tx>
            <c:strRef>
              <c:f>Sheet2!$B$3</c:f>
              <c:strCache>
                <c:ptCount val="1"/>
                <c:pt idx="0">
                  <c:v>Count of ORDERS</c:v>
                </c:pt>
              </c:strCache>
            </c:strRef>
          </c:tx>
          <c:spPr>
            <a:solidFill>
              <a:schemeClr val="accent1"/>
            </a:solidFill>
            <a:ln>
              <a:noFill/>
            </a:ln>
            <a:effectLst/>
          </c:spPr>
          <c:invertIfNegative val="0"/>
          <c:cat>
            <c:multiLvlStrRef>
              <c:f>Sheet2!$A$4:$A$19</c:f>
              <c:multiLvlStrCache>
                <c:ptCount val="10"/>
                <c:lvl>
                  <c:pt idx="0">
                    <c:v>Rajesh</c:v>
                  </c:pt>
                  <c:pt idx="1">
                    <c:v>vignesh</c:v>
                  </c:pt>
                  <c:pt idx="2">
                    <c:v>Ramesh</c:v>
                  </c:pt>
                  <c:pt idx="3">
                    <c:v>Steve</c:v>
                  </c:pt>
                  <c:pt idx="4">
                    <c:v>Rajesh</c:v>
                  </c:pt>
                  <c:pt idx="5">
                    <c:v>vignesh</c:v>
                  </c:pt>
                  <c:pt idx="6">
                    <c:v>Rajesh</c:v>
                  </c:pt>
                  <c:pt idx="7">
                    <c:v>Ramesh</c:v>
                  </c:pt>
                  <c:pt idx="8">
                    <c:v>vignesh</c:v>
                  </c:pt>
                  <c:pt idx="9">
                    <c:v>(blank)</c:v>
                  </c:pt>
                </c:lvl>
                <c:lvl>
                  <c:pt idx="0">
                    <c:v>East</c:v>
                  </c:pt>
                  <c:pt idx="2">
                    <c:v>North</c:v>
                  </c:pt>
                  <c:pt idx="4">
                    <c:v>South</c:v>
                  </c:pt>
                  <c:pt idx="6">
                    <c:v>west</c:v>
                  </c:pt>
                  <c:pt idx="9">
                    <c:v>(blank)</c:v>
                  </c:pt>
                </c:lvl>
              </c:multiLvlStrCache>
            </c:multiLvlStrRef>
          </c:cat>
          <c:val>
            <c:numRef>
              <c:f>Sheet2!$B$4:$B$19</c:f>
              <c:numCache>
                <c:formatCode>General</c:formatCode>
                <c:ptCount val="10"/>
                <c:pt idx="0">
                  <c:v>1</c:v>
                </c:pt>
                <c:pt idx="1">
                  <c:v>2</c:v>
                </c:pt>
                <c:pt idx="2">
                  <c:v>2</c:v>
                </c:pt>
                <c:pt idx="3">
                  <c:v>2</c:v>
                </c:pt>
                <c:pt idx="4">
                  <c:v>1</c:v>
                </c:pt>
                <c:pt idx="5">
                  <c:v>1</c:v>
                </c:pt>
                <c:pt idx="6">
                  <c:v>2</c:v>
                </c:pt>
                <c:pt idx="7">
                  <c:v>2</c:v>
                </c:pt>
                <c:pt idx="8">
                  <c:v>1</c:v>
                </c:pt>
              </c:numCache>
            </c:numRef>
          </c:val>
          <c:extLst>
            <c:ext xmlns:c16="http://schemas.microsoft.com/office/drawing/2014/chart" uri="{C3380CC4-5D6E-409C-BE32-E72D297353CC}">
              <c16:uniqueId val="{00000000-E91E-AF42-85D3-3078A6E4C9E8}"/>
            </c:ext>
          </c:extLst>
        </c:ser>
        <c:dLbls>
          <c:showLegendKey val="0"/>
          <c:showVal val="0"/>
          <c:showCatName val="0"/>
          <c:showSerName val="0"/>
          <c:showPercent val="0"/>
          <c:showBubbleSize val="0"/>
        </c:dLbls>
        <c:gapWidth val="150"/>
        <c:axId val="319047272"/>
        <c:axId val="319052368"/>
      </c:barChart>
      <c:lineChart>
        <c:grouping val="standard"/>
        <c:varyColors val="0"/>
        <c:ser>
          <c:idx val="1"/>
          <c:order val="1"/>
          <c:tx>
            <c:strRef>
              <c:f>Sheet2!$C$3</c:f>
              <c:strCache>
                <c:ptCount val="1"/>
                <c:pt idx="0">
                  <c:v>Count of TOTALSALES</c:v>
                </c:pt>
              </c:strCache>
            </c:strRef>
          </c:tx>
          <c:spPr>
            <a:ln w="28575" cap="rnd">
              <a:solidFill>
                <a:schemeClr val="accent2"/>
              </a:solidFill>
              <a:round/>
            </a:ln>
            <a:effectLst/>
          </c:spPr>
          <c:marker>
            <c:symbol val="none"/>
          </c:marker>
          <c:cat>
            <c:multiLvlStrRef>
              <c:f>Sheet2!$A$4:$A$19</c:f>
              <c:multiLvlStrCache>
                <c:ptCount val="10"/>
                <c:lvl>
                  <c:pt idx="0">
                    <c:v>Rajesh</c:v>
                  </c:pt>
                  <c:pt idx="1">
                    <c:v>vignesh</c:v>
                  </c:pt>
                  <c:pt idx="2">
                    <c:v>Ramesh</c:v>
                  </c:pt>
                  <c:pt idx="3">
                    <c:v>Steve</c:v>
                  </c:pt>
                  <c:pt idx="4">
                    <c:v>Rajesh</c:v>
                  </c:pt>
                  <c:pt idx="5">
                    <c:v>vignesh</c:v>
                  </c:pt>
                  <c:pt idx="6">
                    <c:v>Rajesh</c:v>
                  </c:pt>
                  <c:pt idx="7">
                    <c:v>Ramesh</c:v>
                  </c:pt>
                  <c:pt idx="8">
                    <c:v>vignesh</c:v>
                  </c:pt>
                  <c:pt idx="9">
                    <c:v>(blank)</c:v>
                  </c:pt>
                </c:lvl>
                <c:lvl>
                  <c:pt idx="0">
                    <c:v>East</c:v>
                  </c:pt>
                  <c:pt idx="2">
                    <c:v>North</c:v>
                  </c:pt>
                  <c:pt idx="4">
                    <c:v>South</c:v>
                  </c:pt>
                  <c:pt idx="6">
                    <c:v>west</c:v>
                  </c:pt>
                  <c:pt idx="9">
                    <c:v>(blank)</c:v>
                  </c:pt>
                </c:lvl>
              </c:multiLvlStrCache>
            </c:multiLvlStrRef>
          </c:cat>
          <c:val>
            <c:numRef>
              <c:f>Sheet2!$C$4:$C$19</c:f>
              <c:numCache>
                <c:formatCode>General</c:formatCode>
                <c:ptCount val="10"/>
                <c:pt idx="0">
                  <c:v>1</c:v>
                </c:pt>
                <c:pt idx="1">
                  <c:v>2</c:v>
                </c:pt>
                <c:pt idx="2">
                  <c:v>2</c:v>
                </c:pt>
                <c:pt idx="3">
                  <c:v>2</c:v>
                </c:pt>
                <c:pt idx="4">
                  <c:v>1</c:v>
                </c:pt>
                <c:pt idx="5">
                  <c:v>1</c:v>
                </c:pt>
                <c:pt idx="6">
                  <c:v>2</c:v>
                </c:pt>
                <c:pt idx="7">
                  <c:v>2</c:v>
                </c:pt>
                <c:pt idx="8">
                  <c:v>1</c:v>
                </c:pt>
              </c:numCache>
            </c:numRef>
          </c:val>
          <c:smooth val="0"/>
          <c:extLst>
            <c:ext xmlns:c16="http://schemas.microsoft.com/office/drawing/2014/chart" uri="{C3380CC4-5D6E-409C-BE32-E72D297353CC}">
              <c16:uniqueId val="{00000001-E91E-AF42-85D3-3078A6E4C9E8}"/>
            </c:ext>
          </c:extLst>
        </c:ser>
        <c:dLbls>
          <c:showLegendKey val="0"/>
          <c:showVal val="0"/>
          <c:showCatName val="0"/>
          <c:showSerName val="0"/>
          <c:showPercent val="0"/>
          <c:showBubbleSize val="0"/>
        </c:dLbls>
        <c:marker val="1"/>
        <c:smooth val="0"/>
        <c:axId val="319047272"/>
        <c:axId val="319052368"/>
      </c:lineChart>
      <c:catAx>
        <c:axId val="319047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9052368"/>
        <c:crosses val="autoZero"/>
        <c:auto val="1"/>
        <c:lblAlgn val="ctr"/>
        <c:lblOffset val="100"/>
        <c:noMultiLvlLbl val="0"/>
      </c:catAx>
      <c:valAx>
        <c:axId val="319052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90472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[Book1]Sheet2!PivotTable1</c:name>
    <c:fmtId val="12"/>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marker>
          <c:symbol val="none"/>
        </c:marke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marker>
          <c:symbol val="none"/>
        </c:marke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marker>
          <c:symbol val="none"/>
        </c:marke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s>
    <c:plotArea>
      <c:layout/>
      <c:pieChart>
        <c:varyColors val="1"/>
        <c:ser>
          <c:idx val="0"/>
          <c:order val="0"/>
          <c:tx>
            <c:strRef>
              <c:f>Sheet2!$B$3</c:f>
              <c:strCache>
                <c:ptCount val="1"/>
                <c:pt idx="0">
                  <c:v>Count of ORDERS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multiLvlStrRef>
              <c:f>Sheet2!$A$4:$A$19</c:f>
              <c:multiLvlStrCache>
                <c:ptCount val="10"/>
                <c:lvl>
                  <c:pt idx="0">
                    <c:v>Rajesh</c:v>
                  </c:pt>
                  <c:pt idx="1">
                    <c:v>vignesh</c:v>
                  </c:pt>
                  <c:pt idx="2">
                    <c:v>Ramesh</c:v>
                  </c:pt>
                  <c:pt idx="3">
                    <c:v>Steve</c:v>
                  </c:pt>
                  <c:pt idx="4">
                    <c:v>Rajesh</c:v>
                  </c:pt>
                  <c:pt idx="5">
                    <c:v>vignesh</c:v>
                  </c:pt>
                  <c:pt idx="6">
                    <c:v>Rajesh</c:v>
                  </c:pt>
                  <c:pt idx="7">
                    <c:v>Ramesh</c:v>
                  </c:pt>
                  <c:pt idx="8">
                    <c:v>vignesh</c:v>
                  </c:pt>
                  <c:pt idx="9">
                    <c:v>(blank)</c:v>
                  </c:pt>
                </c:lvl>
                <c:lvl>
                  <c:pt idx="0">
                    <c:v>East</c:v>
                  </c:pt>
                  <c:pt idx="2">
                    <c:v>North</c:v>
                  </c:pt>
                  <c:pt idx="4">
                    <c:v>South</c:v>
                  </c:pt>
                  <c:pt idx="6">
                    <c:v>west</c:v>
                  </c:pt>
                  <c:pt idx="9">
                    <c:v>(blank)</c:v>
                  </c:pt>
                </c:lvl>
              </c:multiLvlStrCache>
            </c:multiLvlStrRef>
          </c:cat>
          <c:val>
            <c:numRef>
              <c:f>Sheet2!$B$4:$B$19</c:f>
              <c:numCache>
                <c:formatCode>General</c:formatCode>
                <c:ptCount val="10"/>
                <c:pt idx="0">
                  <c:v>1</c:v>
                </c:pt>
                <c:pt idx="1">
                  <c:v>2</c:v>
                </c:pt>
                <c:pt idx="2">
                  <c:v>2</c:v>
                </c:pt>
                <c:pt idx="3">
                  <c:v>2</c:v>
                </c:pt>
                <c:pt idx="4">
                  <c:v>1</c:v>
                </c:pt>
                <c:pt idx="5">
                  <c:v>1</c:v>
                </c:pt>
                <c:pt idx="6">
                  <c:v>2</c:v>
                </c:pt>
                <c:pt idx="7">
                  <c:v>2</c:v>
                </c:pt>
                <c:pt idx="8">
                  <c:v>1</c:v>
                </c:pt>
              </c:numCache>
            </c:numRef>
          </c:val>
          <c:extLst>
            <c:ext xmlns:c16="http://schemas.microsoft.com/office/drawing/2014/chart" uri="{C3380CC4-5D6E-409C-BE32-E72D297353CC}">
              <c16:uniqueId val="{00000000-8DB1-944D-9B0B-A33CEE6797FE}"/>
            </c:ext>
          </c:extLst>
        </c:ser>
        <c:ser>
          <c:idx val="1"/>
          <c:order val="1"/>
          <c:tx>
            <c:strRef>
              <c:f>Sheet2!$C$3</c:f>
              <c:strCache>
                <c:ptCount val="1"/>
                <c:pt idx="0">
                  <c:v>Count of TOTALSALES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multiLvlStrRef>
              <c:f>Sheet2!$A$4:$A$19</c:f>
              <c:multiLvlStrCache>
                <c:ptCount val="10"/>
                <c:lvl>
                  <c:pt idx="0">
                    <c:v>Rajesh</c:v>
                  </c:pt>
                  <c:pt idx="1">
                    <c:v>vignesh</c:v>
                  </c:pt>
                  <c:pt idx="2">
                    <c:v>Ramesh</c:v>
                  </c:pt>
                  <c:pt idx="3">
                    <c:v>Steve</c:v>
                  </c:pt>
                  <c:pt idx="4">
                    <c:v>Rajesh</c:v>
                  </c:pt>
                  <c:pt idx="5">
                    <c:v>vignesh</c:v>
                  </c:pt>
                  <c:pt idx="6">
                    <c:v>Rajesh</c:v>
                  </c:pt>
                  <c:pt idx="7">
                    <c:v>Ramesh</c:v>
                  </c:pt>
                  <c:pt idx="8">
                    <c:v>vignesh</c:v>
                  </c:pt>
                  <c:pt idx="9">
                    <c:v>(blank)</c:v>
                  </c:pt>
                </c:lvl>
                <c:lvl>
                  <c:pt idx="0">
                    <c:v>East</c:v>
                  </c:pt>
                  <c:pt idx="2">
                    <c:v>North</c:v>
                  </c:pt>
                  <c:pt idx="4">
                    <c:v>South</c:v>
                  </c:pt>
                  <c:pt idx="6">
                    <c:v>west</c:v>
                  </c:pt>
                  <c:pt idx="9">
                    <c:v>(blank)</c:v>
                  </c:pt>
                </c:lvl>
              </c:multiLvlStrCache>
            </c:multiLvlStrRef>
          </c:cat>
          <c:val>
            <c:numRef>
              <c:f>Sheet2!$C$4:$C$19</c:f>
              <c:numCache>
                <c:formatCode>General</c:formatCode>
                <c:ptCount val="10"/>
                <c:pt idx="0">
                  <c:v>1</c:v>
                </c:pt>
                <c:pt idx="1">
                  <c:v>2</c:v>
                </c:pt>
                <c:pt idx="2">
                  <c:v>2</c:v>
                </c:pt>
                <c:pt idx="3">
                  <c:v>2</c:v>
                </c:pt>
                <c:pt idx="4">
                  <c:v>1</c:v>
                </c:pt>
                <c:pt idx="5">
                  <c:v>1</c:v>
                </c:pt>
                <c:pt idx="6">
                  <c:v>2</c:v>
                </c:pt>
                <c:pt idx="7">
                  <c:v>2</c:v>
                </c:pt>
                <c:pt idx="8">
                  <c:v>1</c:v>
                </c:pt>
              </c:numCache>
            </c:numRef>
          </c:val>
          <c:extLst>
            <c:ext xmlns:c16="http://schemas.microsoft.com/office/drawing/2014/chart" uri="{C3380CC4-5D6E-409C-BE32-E72D297353CC}">
              <c16:uniqueId val="{00000001-8DB1-944D-9B0B-A33CEE6797FE}"/>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6</a:t>
            </a:fld>
            <a:endParaRPr lang="en-IN"/>
          </a:p>
        </p:txBody>
      </p:sp>
    </p:spTree>
    <p:extLst>
      <p:ext uri="{BB962C8B-B14F-4D97-AF65-F5344CB8AC3E}">
        <p14:creationId xmlns:p14="http://schemas.microsoft.com/office/powerpoint/2010/main" val="1294435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1.xml" /><Relationship Id="rId4" Type="http://schemas.openxmlformats.org/officeDocument/2006/relationships/chart" Target="../charts/chart1.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238250" y="1171096"/>
            <a:ext cx="9982200" cy="1986441"/>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USING PIVOT TABLES FOR EMPLOYEE TURNOVER ANALYSIS</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3365923"/>
            <a:ext cx="8610600" cy="1938992"/>
          </a:xfrm>
          <a:prstGeom prst="rect">
            <a:avLst/>
          </a:prstGeom>
          <a:noFill/>
        </p:spPr>
        <p:txBody>
          <a:bodyPr wrap="square" rtlCol="0">
            <a:spAutoFit/>
          </a:bodyPr>
          <a:lstStyle/>
          <a:p>
            <a:r>
              <a:rPr lang="en-US" sz="2400" dirty="0"/>
              <a:t>STUDENT NAME:N.AKSHAYALAKSHMI</a:t>
            </a:r>
          </a:p>
          <a:p>
            <a:r>
              <a:rPr lang="en-US" sz="2400" dirty="0"/>
              <a:t>REGISTER NO:312200900</a:t>
            </a:r>
          </a:p>
          <a:p>
            <a:r>
              <a:rPr lang="en-US" sz="2400" dirty="0"/>
              <a:t>DEPARTMENT:B.COM(COMPUTER APPLICATION)</a:t>
            </a:r>
          </a:p>
          <a:p>
            <a:pPr algn="just"/>
            <a:r>
              <a:rPr lang="en-US" sz="2400" dirty="0"/>
              <a:t>COLLEGE:PACHIAYAPPA’S COLLAGE FOR WOMAN,KANCHIPURAM</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4365625"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C4FA2DA-5308-FA0C-C91F-FB0EB12E79E8}"/>
              </a:ext>
            </a:extLst>
          </p:cNvPr>
          <p:cNvSpPr txBox="1"/>
          <p:nvPr/>
        </p:nvSpPr>
        <p:spPr>
          <a:xfrm>
            <a:off x="914400" y="1049336"/>
            <a:ext cx="9601200" cy="369332"/>
          </a:xfrm>
          <a:prstGeom prst="rect">
            <a:avLst/>
          </a:prstGeom>
          <a:noFill/>
        </p:spPr>
        <p:txBody>
          <a:bodyPr wrap="square">
            <a:spAutoFit/>
          </a:bodyPr>
          <a:lstStyle/>
          <a:p>
            <a:r>
              <a:rPr lang="en-US" dirty="0"/>
              <a:t>;</a:t>
            </a:r>
          </a:p>
        </p:txBody>
      </p:sp>
      <p:sp>
        <p:nvSpPr>
          <p:cNvPr id="2" name="Rectangle 1"/>
          <p:cNvSpPr/>
          <p:nvPr/>
        </p:nvSpPr>
        <p:spPr>
          <a:xfrm>
            <a:off x="1905000" y="1485663"/>
            <a:ext cx="6096000" cy="3539430"/>
          </a:xfrm>
          <a:prstGeom prst="rect">
            <a:avLst/>
          </a:prstGeom>
        </p:spPr>
        <p:txBody>
          <a:bodyPr>
            <a:spAutoFit/>
          </a:bodyPr>
          <a:lstStyle/>
          <a:p>
            <a:pPr algn="just"/>
            <a:r>
              <a:rPr lang="en-IN" sz="2800" dirty="0">
                <a:latin typeface="Times New Roman" panose="02020603050405020304" pitchFamily="18" charset="0"/>
                <a:cs typeface="Times New Roman" panose="02020603050405020304" pitchFamily="18" charset="0"/>
              </a:rPr>
              <a:t>Row Labels: Department, Job Title, or Location- Column Labels: Date (year, quarter, or month)- Values: Count of Employees (hired, left, or turnover rate)- </a:t>
            </a:r>
          </a:p>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Filters: Reason for Leaving, Length of Service, or Employment Type </a:t>
            </a:r>
            <a:r>
              <a:rPr lang="en-IN" sz="2800" dirty="0" err="1">
                <a:latin typeface="Times New Roman" panose="02020603050405020304" pitchFamily="18" charset="0"/>
                <a:cs typeface="Times New Roman" panose="02020603050405020304" pitchFamily="18" charset="0"/>
              </a:rPr>
              <a:t>Analyze</a:t>
            </a:r>
            <a:r>
              <a:rPr lang="en-IN" sz="2800" dirty="0">
                <a:latin typeface="Times New Roman" panose="02020603050405020304" pitchFamily="18" charset="0"/>
                <a:cs typeface="Times New Roman" panose="02020603050405020304" pitchFamily="18" charset="0"/>
              </a:rPr>
              <a:t> and visualize turnover trends</a:t>
            </a:r>
            <a:r>
              <a:rPr lang="en-IN"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4" y="291147"/>
            <a:ext cx="861377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 name="Picture 1"/>
          <p:cNvPicPr>
            <a:picLocks noChangeAspect="1"/>
          </p:cNvPicPr>
          <p:nvPr/>
        </p:nvPicPr>
        <p:blipFill>
          <a:blip r:embed="rId3"/>
          <a:stretch>
            <a:fillRect/>
          </a:stretch>
        </p:blipFill>
        <p:spPr>
          <a:xfrm>
            <a:off x="609600" y="1600200"/>
            <a:ext cx="2873934" cy="3962400"/>
          </a:xfrm>
          <a:prstGeom prst="rect">
            <a:avLst/>
          </a:prstGeom>
        </p:spPr>
      </p:pic>
      <p:graphicFrame>
        <p:nvGraphicFramePr>
          <p:cNvPr id="10" name="Chart 9"/>
          <p:cNvGraphicFramePr>
            <a:graphicFrameLocks/>
          </p:cNvGraphicFramePr>
          <p:nvPr>
            <p:extLst>
              <p:ext uri="{D42A27DB-BD31-4B8C-83A1-F6EECF244321}">
                <p14:modId xmlns:p14="http://schemas.microsoft.com/office/powerpoint/2010/main" val="1464533294"/>
              </p:ext>
            </p:extLst>
          </p:nvPr>
        </p:nvGraphicFramePr>
        <p:xfrm>
          <a:off x="4191000" y="2057400"/>
          <a:ext cx="4953000" cy="29718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7678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5340668"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1341001018"/>
              </p:ext>
            </p:extLst>
          </p:nvPr>
        </p:nvGraphicFramePr>
        <p:xfrm>
          <a:off x="755332" y="1447800"/>
          <a:ext cx="7086600" cy="43719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C9C0149-F813-8AF2-7D86-B6A7026EC40D}"/>
              </a:ext>
            </a:extLst>
          </p:cNvPr>
          <p:cNvSpPr txBox="1"/>
          <p:nvPr/>
        </p:nvSpPr>
        <p:spPr>
          <a:xfrm>
            <a:off x="914400" y="1295400"/>
            <a:ext cx="8398941" cy="4093428"/>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By using pivot tables for employee turnover analysis, you've gained valuable insights into your organization's turnover trends. You've successfully:-</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  Analyzed turnover rates by department, job title, and location-</a:t>
            </a:r>
          </a:p>
          <a:p>
            <a:pPr algn="just"/>
            <a:r>
              <a:rPr lang="en-US" sz="2000" dirty="0">
                <a:latin typeface="Times New Roman" panose="02020603050405020304" pitchFamily="18" charset="0"/>
                <a:cs typeface="Times New Roman" panose="02020603050405020304" pitchFamily="18" charset="0"/>
              </a:rPr>
              <a:t>                   * Identified high-turnover areas and potential reasons-</a:t>
            </a:r>
          </a:p>
          <a:p>
            <a:pPr algn="just"/>
            <a:r>
              <a:rPr lang="en-US" sz="2000" dirty="0">
                <a:latin typeface="Times New Roman" panose="02020603050405020304" pitchFamily="18" charset="0"/>
                <a:cs typeface="Times New Roman" panose="02020603050405020304" pitchFamily="18" charset="0"/>
              </a:rPr>
              <a:t>                   * Tracked turnover over time and compared to industry benchmarks-</a:t>
            </a:r>
          </a:p>
          <a:p>
            <a:pPr algn="just"/>
            <a:r>
              <a:rPr lang="en-US" sz="2000" dirty="0">
                <a:latin typeface="Times New Roman" panose="02020603050405020304" pitchFamily="18" charset="0"/>
                <a:cs typeface="Times New Roman" panose="02020603050405020304" pitchFamily="18" charset="0"/>
              </a:rPr>
              <a:t>                   *Created actionable recommendations to reduce turnover and improve retention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With this analysis, you're now equipped to make data-driven decisions to address turnover, improve employee satisfaction, and reduce costs. Your pivot table skills have helped you uncover hidden trends and inform strategic initiatives to drive business success.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pPr algn="ctr"/>
            <a:r>
              <a:rPr lang="en-US" sz="4400" b="1" dirty="0">
                <a:solidFill>
                  <a:srgbClr val="0F0F0F"/>
                </a:solidFill>
                <a:latin typeface="Times New Roman" panose="02020603050405020304" pitchFamily="18" charset="0"/>
                <a:cs typeface="Times New Roman" panose="02020603050405020304" pitchFamily="18" charset="0"/>
              </a:rPr>
              <a:t>USING PIVOT TABLES FOR EMPLOYEE TURNOVER ANALYSIS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4137025"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502710" y="155655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84623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IN" sz="425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676400" y="2232155"/>
            <a:ext cx="6096000" cy="2308324"/>
          </a:xfrm>
          <a:prstGeom prst="rect">
            <a:avLst/>
          </a:prstGeom>
        </p:spPr>
        <p:txBody>
          <a:bodyPr>
            <a:spAutoFit/>
          </a:bodyPr>
          <a:lstStyle/>
          <a:p>
            <a:pPr algn="just"/>
            <a:r>
              <a:rPr lang="en-IN" dirty="0">
                <a:latin typeface="Times New Roman" panose="02020603050405020304" pitchFamily="18" charset="0"/>
                <a:cs typeface="Times New Roman" panose="02020603050405020304" pitchFamily="18" charset="0"/>
              </a:rPr>
              <a:t>	"Develop a pivot table-based dashboard to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employee turnover trends, identifying key drivers and areas for improvement. Leverage HR data to create interactive visualizations, exploring turnover rates by department, job title, location, and tenure. Uncover insights to inform retention strategies, optimize talent management, and enhance organizational performance. Enable data-driven decision-making with a user-friendly and dynamic pivot table solution."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92424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25832FA-74AD-FB53-0929-36D92CF8DFD8}"/>
              </a:ext>
            </a:extLst>
          </p:cNvPr>
          <p:cNvSpPr txBox="1"/>
          <p:nvPr/>
        </p:nvSpPr>
        <p:spPr>
          <a:xfrm>
            <a:off x="676275" y="1904999"/>
            <a:ext cx="8477998" cy="2862322"/>
          </a:xfrm>
          <a:prstGeom prst="rect">
            <a:avLst/>
          </a:prstGeom>
          <a:noFill/>
        </p:spPr>
        <p:txBody>
          <a:bodyPr wrap="square">
            <a:spAutoFit/>
          </a:bodyPr>
          <a:lstStyle/>
          <a:p>
            <a:pPr algn="just"/>
            <a:r>
              <a:rPr lang="en-US" sz="2000" dirty="0"/>
              <a:t>	</a:t>
            </a:r>
            <a:r>
              <a:rPr lang="en-US" sz="2000" dirty="0">
                <a:latin typeface="Times New Roman" panose="02020603050405020304" pitchFamily="18" charset="0"/>
                <a:cs typeface="Times New Roman" panose="02020603050405020304" pitchFamily="18" charset="0"/>
              </a:rPr>
              <a:t>"Our project aims to create a dynamic pivot table dashboard to analyze employee turnover trends, enabling data-driven decisions to enhance retention and talent management. By leveraging HR data, we will develop interactive visualizations to explore turnover rates by department, job title, location, and tenure. The dashboard will uncover insights on key drivers of turnover, identify areas for improvement, and track the effectiveness of retention strategies. With a user-friendly and dynamic pivot table solution, stakeholders will gain a deeper understanding of employee turnover, driving informed decisions to optimize organizational performance."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058400" y="424654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82159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2">
            <a:extLst>
              <a:ext uri="{FF2B5EF4-FFF2-40B4-BE49-F238E27FC236}">
                <a16:creationId xmlns:a16="http://schemas.microsoft.com/office/drawing/2014/main" id="{2B1AC95D-E282-8FF3-3F94-D7FDC2B1A7D4}"/>
              </a:ext>
            </a:extLst>
          </p:cNvPr>
          <p:cNvSpPr>
            <a:spLocks noChangeArrowheads="1"/>
          </p:cNvSpPr>
          <p:nvPr/>
        </p:nvSpPr>
        <p:spPr bwMode="auto">
          <a:xfrm>
            <a:off x="699452" y="3053186"/>
            <a:ext cx="874395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p:cNvSpPr/>
          <p:nvPr/>
        </p:nvSpPr>
        <p:spPr>
          <a:xfrm>
            <a:off x="914400" y="1681429"/>
            <a:ext cx="6096000" cy="4124206"/>
          </a:xfrm>
          <a:prstGeom prst="rect">
            <a:avLst/>
          </a:prstGeom>
        </p:spPr>
        <p:txBody>
          <a:bodyPr>
            <a:spAutoFit/>
          </a:bodyPr>
          <a:lstStyle/>
          <a:p>
            <a:r>
              <a:rPr lang="en-US" sz="2000" b="1" dirty="0">
                <a:latin typeface="Times New Roman" panose="02020603050405020304" pitchFamily="18" charset="0"/>
                <a:cs typeface="Times New Roman" panose="02020603050405020304" pitchFamily="18" charset="0"/>
              </a:rPr>
              <a:t>1.HR Managers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Analyze turnover trends, identify areas for improvement, and track effectiveness of retention strategies.</a:t>
            </a:r>
          </a:p>
          <a:p>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 Talent Management Team</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Inform recruitment and talent development initiatives with data-driven insights.</a:t>
            </a:r>
          </a:p>
          <a:p>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 Department Heads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Understand turnover trends in their departments and make informed decisions.</a:t>
            </a:r>
          </a:p>
          <a:p>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4. Business Leaders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Make strategic decisions with a comprehensive understanding of employee turnover.</a:t>
            </a:r>
          </a:p>
          <a:p>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5. Analysts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Perform in-depth analysis and provide insights to stakeholders.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1" y="60008"/>
            <a:ext cx="10748962"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U</a:t>
            </a:r>
            <a:r>
              <a:rPr sz="360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Rectangle 3">
            <a:extLst>
              <a:ext uri="{FF2B5EF4-FFF2-40B4-BE49-F238E27FC236}">
                <a16:creationId xmlns:a16="http://schemas.microsoft.com/office/drawing/2014/main" id="{7928C0CF-8CAF-8962-63CC-441463760F59}"/>
              </a:ext>
            </a:extLst>
          </p:cNvPr>
          <p:cNvSpPr>
            <a:spLocks noChangeArrowheads="1"/>
          </p:cNvSpPr>
          <p:nvPr/>
        </p:nvSpPr>
        <p:spPr bwMode="auto">
          <a:xfrm>
            <a:off x="3086100" y="3328154"/>
            <a:ext cx="6019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p:cNvSpPr/>
          <p:nvPr/>
        </p:nvSpPr>
        <p:spPr>
          <a:xfrm>
            <a:off x="2590800" y="1310581"/>
            <a:ext cx="6253163" cy="5355312"/>
          </a:xfrm>
          <a:prstGeom prst="rect">
            <a:avLst/>
          </a:prstGeom>
        </p:spPr>
        <p:txBody>
          <a:bodyPr wrap="square">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Effectively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and understand employee turnover trends and patterns</a:t>
            </a:r>
          </a:p>
          <a:p>
            <a:pPr marL="342900" indent="-342900">
              <a:buAutoNum type="arabicPeriod"/>
            </a:pPr>
            <a:r>
              <a:rPr lang="en-IN" dirty="0">
                <a:latin typeface="Times New Roman" panose="02020603050405020304" pitchFamily="18" charset="0"/>
                <a:cs typeface="Times New Roman" panose="02020603050405020304" pitchFamily="18" charset="0"/>
              </a:rPr>
              <a:t> Identify high-turnover areas and potential reasons-</a:t>
            </a:r>
          </a:p>
          <a:p>
            <a:r>
              <a:rPr lang="en-IN" dirty="0">
                <a:latin typeface="Times New Roman" panose="02020603050405020304" pitchFamily="18" charset="0"/>
                <a:cs typeface="Times New Roman" panose="02020603050405020304" pitchFamily="18" charset="0"/>
              </a:rPr>
              <a:t>3.   Track turnover over time and compare to industry           benchmarks- </a:t>
            </a:r>
          </a:p>
          <a:p>
            <a:pPr marL="342900" indent="-342900">
              <a:buAutoNum type="arabicPeriod" startAt="4"/>
            </a:pPr>
            <a:r>
              <a:rPr lang="en-IN" dirty="0">
                <a:latin typeface="Times New Roman" panose="02020603050405020304" pitchFamily="18" charset="0"/>
                <a:cs typeface="Times New Roman" panose="02020603050405020304" pitchFamily="18" charset="0"/>
              </a:rPr>
              <a:t>Make data-driven decisions to reduce turnover and improve retention</a:t>
            </a:r>
          </a:p>
          <a:p>
            <a:pPr marL="342900" indent="-342900">
              <a:buAutoNum type="arabicPeriod" startAt="4"/>
            </a:pPr>
            <a:r>
              <a:rPr lang="en-IN" dirty="0">
                <a:latin typeface="Times New Roman" panose="02020603050405020304" pitchFamily="18" charset="0"/>
                <a:cs typeface="Times New Roman" panose="02020603050405020304" pitchFamily="18" charset="0"/>
              </a:rPr>
              <a:t>Value Proposition:</a:t>
            </a:r>
          </a:p>
          <a:p>
            <a:pPr marL="342900" indent="-342900">
              <a:buAutoNum type="arabicPeriod" startAt="4"/>
            </a:pPr>
            <a:r>
              <a:rPr lang="en-IN" dirty="0">
                <a:latin typeface="Times New Roman" panose="02020603050405020304" pitchFamily="18" charset="0"/>
                <a:cs typeface="Times New Roman" panose="02020603050405020304" pitchFamily="18" charset="0"/>
              </a:rPr>
              <a:t>Reduce employee turnover by 20-30% through data-driven insights and targeted initiatives-</a:t>
            </a:r>
          </a:p>
          <a:p>
            <a:pPr marL="342900" indent="-342900">
              <a:buAutoNum type="arabicPeriod" startAt="4"/>
            </a:pPr>
            <a:r>
              <a:rPr lang="en-IN" dirty="0">
                <a:latin typeface="Times New Roman" panose="02020603050405020304" pitchFamily="18" charset="0"/>
                <a:cs typeface="Times New Roman" panose="02020603050405020304" pitchFamily="18" charset="0"/>
              </a:rPr>
              <a:t> Improve employee satisfaction and engagement, leading to increased productivity and retention-</a:t>
            </a:r>
          </a:p>
          <a:p>
            <a:pPr marL="342900" indent="-342900">
              <a:buAutoNum type="arabicPeriod" startAt="4"/>
            </a:pPr>
            <a:r>
              <a:rPr lang="en-IN" dirty="0">
                <a:latin typeface="Times New Roman" panose="02020603050405020304" pitchFamily="18" charset="0"/>
                <a:cs typeface="Times New Roman" panose="02020603050405020304" pitchFamily="18" charset="0"/>
              </a:rPr>
              <a:t> Save costs associated with recruitment, training, and replacement of turnover employees-</a:t>
            </a:r>
          </a:p>
          <a:p>
            <a:pPr marL="342900" indent="-342900">
              <a:buAutoNum type="arabicPeriod" startAt="4"/>
            </a:pPr>
            <a:r>
              <a:rPr lang="en-IN" dirty="0">
                <a:latin typeface="Times New Roman" panose="02020603050405020304" pitchFamily="18" charset="0"/>
                <a:cs typeface="Times New Roman" panose="02020603050405020304" pitchFamily="18" charset="0"/>
              </a:rPr>
              <a:t> Enhance organizational competitiveness and reputation through improved retention and talent management-</a:t>
            </a:r>
          </a:p>
          <a:p>
            <a:pPr marL="342900" indent="-342900">
              <a:buAutoNum type="arabicPeriod" startAt="4"/>
            </a:pPr>
            <a:r>
              <a:rPr lang="en-IN" dirty="0">
                <a:latin typeface="Times New Roman" panose="02020603050405020304" pitchFamily="18" charset="0"/>
                <a:cs typeface="Times New Roman" panose="02020603050405020304" pitchFamily="18" charset="0"/>
              </a:rPr>
              <a:t> Scale and customize the solution to meet the evolving needs of your organization</a:t>
            </a:r>
          </a:p>
          <a:p>
            <a:r>
              <a:rPr lang="en-IN"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6C39CBBC-4DD4-A549-7B38-188D31E34E9B}"/>
              </a:ext>
            </a:extLst>
          </p:cNvPr>
          <p:cNvSpPr txBox="1"/>
          <p:nvPr/>
        </p:nvSpPr>
        <p:spPr>
          <a:xfrm>
            <a:off x="457199" y="1219200"/>
            <a:ext cx="8915401" cy="4524315"/>
          </a:xfrm>
          <a:prstGeom prst="rect">
            <a:avLst/>
          </a:prstGeom>
          <a:noFill/>
        </p:spPr>
        <p:txBody>
          <a:bodyPr wrap="square">
            <a:spAutoFit/>
          </a:bodyPr>
          <a:lstStyle/>
          <a:p>
            <a:pPr marL="285750" indent="-285750" algn="just" fontAlgn="base">
              <a:buFont typeface="Arial" panose="020B0604020202020204" pitchFamily="34" charset="0"/>
              <a:buChar char="•"/>
            </a:pPr>
            <a:r>
              <a:rPr lang="en-US" sz="1600" b="1" i="1" dirty="0">
                <a:solidFill>
                  <a:srgbClr val="3C4043"/>
                </a:solidFill>
                <a:latin typeface="Times New Roman" panose="02020603050405020304" pitchFamily="18" charset="0"/>
                <a:cs typeface="Times New Roman" panose="02020603050405020304" pitchFamily="18" charset="0"/>
              </a:rPr>
              <a:t>*Prepare Your Data</a:t>
            </a:r>
            <a:r>
              <a:rPr lang="en-US" sz="1600" dirty="0">
                <a:solidFill>
                  <a:srgbClr val="3C4043"/>
                </a:solidFill>
                <a:latin typeface="Times New Roman" panose="02020603050405020304" pitchFamily="18" charset="0"/>
                <a:cs typeface="Times New Roman" panose="02020603050405020304" pitchFamily="18" charset="0"/>
              </a:rPr>
              <a:t>*   - *Employee ID*: A unique identifier for each employee.  *Department*: The department the employee worked in.  *Position*: The position or job title of the employee. *Hire Date*: The date the employee was hired. *Termination Date*: The date the employee left the company (if applicable).  *Reason for Leaving*: Voluntary, Involuntary, Retirement, etc. *Tenure*: The length of time the employee was with the company.   - *Gender, Age, etc.*: Any other demographic information you want to </a:t>
            </a:r>
            <a:r>
              <a:rPr lang="en-US" sz="1600" dirty="0" err="1">
                <a:solidFill>
                  <a:srgbClr val="3C4043"/>
                </a:solidFill>
                <a:latin typeface="Times New Roman" panose="02020603050405020304" pitchFamily="18" charset="0"/>
                <a:cs typeface="Times New Roman" panose="02020603050405020304" pitchFamily="18" charset="0"/>
              </a:rPr>
              <a:t>analyse</a:t>
            </a:r>
            <a:r>
              <a:rPr lang="en-US" sz="1600" b="1" dirty="0">
                <a:solidFill>
                  <a:srgbClr val="3C4043"/>
                </a:solidFill>
                <a:latin typeface="Times New Roman" panose="02020603050405020304" pitchFamily="18" charset="0"/>
                <a:cs typeface="Times New Roman" panose="02020603050405020304" pitchFamily="18" charset="0"/>
              </a:rPr>
              <a:t>.</a:t>
            </a:r>
          </a:p>
          <a:p>
            <a:pPr algn="just" fontAlgn="base"/>
            <a:r>
              <a:rPr lang="en-US" sz="1600" b="1" dirty="0">
                <a:solidFill>
                  <a:srgbClr val="3C4043"/>
                </a:solidFill>
                <a:latin typeface="Times New Roman" panose="02020603050405020304" pitchFamily="18" charset="0"/>
                <a:cs typeface="Times New Roman" panose="02020603050405020304" pitchFamily="18" charset="0"/>
              </a:rPr>
              <a:t> *Create a Pivot Table*</a:t>
            </a:r>
            <a:r>
              <a:rPr lang="en-US" sz="1600" dirty="0">
                <a:solidFill>
                  <a:srgbClr val="3C4043"/>
                </a:solidFill>
                <a:latin typeface="Times New Roman" panose="02020603050405020304" pitchFamily="18" charset="0"/>
                <a:cs typeface="Times New Roman" panose="02020603050405020304" pitchFamily="18" charset="0"/>
              </a:rPr>
              <a:t>- *Step 1*: Select your data range in Excel.  *Step 2*: Go to Insert &gt; Pivot Table and choose where you want the Pivot Table to be placed. *Step 3*: Add fields to your Pivot Table: *Rows*: Use fields like Department, Position, or Reason for Leaving to group your data. *Columns*: You could use Gender, Age Group, or Tenure buckets if you want to compare distributions across different categories.  *Values*: Use Employee ID (set to count) to see how many employees fall into each category</a:t>
            </a:r>
            <a:r>
              <a:rPr lang="en-US" sz="1600" b="1" dirty="0">
                <a:solidFill>
                  <a:srgbClr val="3C4043"/>
                </a:solidFill>
                <a:latin typeface="Times New Roman" panose="02020603050405020304" pitchFamily="18" charset="0"/>
                <a:cs typeface="Times New Roman" panose="02020603050405020304" pitchFamily="18" charset="0"/>
              </a:rPr>
              <a:t>.</a:t>
            </a:r>
          </a:p>
          <a:p>
            <a:pPr algn="just" fontAlgn="base"/>
            <a:r>
              <a:rPr lang="en-US" sz="1600" b="1" dirty="0">
                <a:solidFill>
                  <a:srgbClr val="3C4043"/>
                </a:solidFill>
                <a:latin typeface="Times New Roman" panose="02020603050405020304" pitchFamily="18" charset="0"/>
                <a:cs typeface="Times New Roman" panose="02020603050405020304" pitchFamily="18" charset="0"/>
              </a:rPr>
              <a:t> *</a:t>
            </a:r>
            <a:r>
              <a:rPr lang="en-US" sz="1600" b="1" dirty="0" err="1">
                <a:solidFill>
                  <a:srgbClr val="3C4043"/>
                </a:solidFill>
                <a:latin typeface="Times New Roman" panose="02020603050405020304" pitchFamily="18" charset="0"/>
                <a:cs typeface="Times New Roman" panose="02020603050405020304" pitchFamily="18" charset="0"/>
              </a:rPr>
              <a:t>Analyse</a:t>
            </a:r>
            <a:r>
              <a:rPr lang="en-US" sz="1600" b="1" dirty="0">
                <a:solidFill>
                  <a:srgbClr val="3C4043"/>
                </a:solidFill>
                <a:latin typeface="Times New Roman" panose="02020603050405020304" pitchFamily="18" charset="0"/>
                <a:cs typeface="Times New Roman" panose="02020603050405020304" pitchFamily="18" charset="0"/>
              </a:rPr>
              <a:t> Turnover Rates</a:t>
            </a:r>
            <a:r>
              <a:rPr lang="en-US" sz="1600" dirty="0">
                <a:solidFill>
                  <a:srgbClr val="3C4043"/>
                </a:solidFill>
                <a:latin typeface="Times New Roman" panose="02020603050405020304" pitchFamily="18" charset="0"/>
                <a:cs typeface="Times New Roman" panose="02020603050405020304" pitchFamily="18" charset="0"/>
              </a:rPr>
              <a:t>*  -*Turnover Rate by Department*: Place Department in Rows and Employee ID in Values (count). Then, add Termination Date as a filter to see the turnover rate over specific periods.  *Turnover by Tenure*: Add Tenure as Rows, and Employee ID as Values (count), to see how turnover is distributed across different lengths of service.  *Reason for Leaving Analysis*: Place Reason for Leaving in Rows and Employee ID in Values (count) to see why people are leaving.</a:t>
            </a:r>
          </a:p>
          <a:p>
            <a:pPr algn="just" fontAlgn="base"/>
            <a:r>
              <a:rPr lang="en-US" sz="1600" b="1" dirty="0">
                <a:solidFill>
                  <a:srgbClr val="3C4043"/>
                </a:solidFill>
                <a:latin typeface="Times New Roman" panose="02020603050405020304" pitchFamily="18" charset="0"/>
                <a:cs typeface="Times New Roman" panose="02020603050405020304" pitchFamily="18" charset="0"/>
              </a:rPr>
              <a:t>*</a:t>
            </a:r>
            <a:r>
              <a:rPr lang="en-US" sz="1600" b="1" dirty="0" err="1">
                <a:solidFill>
                  <a:srgbClr val="3C4043"/>
                </a:solidFill>
                <a:latin typeface="Times New Roman" panose="02020603050405020304" pitchFamily="18" charset="0"/>
                <a:cs typeface="Times New Roman" panose="02020603050405020304" pitchFamily="18" charset="0"/>
              </a:rPr>
              <a:t>Visualise</a:t>
            </a:r>
            <a:r>
              <a:rPr lang="en-US" sz="1600" b="1" dirty="0">
                <a:solidFill>
                  <a:srgbClr val="3C4043"/>
                </a:solidFill>
                <a:latin typeface="Times New Roman" panose="02020603050405020304" pitchFamily="18" charset="0"/>
                <a:cs typeface="Times New Roman" panose="02020603050405020304" pitchFamily="18" charset="0"/>
              </a:rPr>
              <a:t> Data*   </a:t>
            </a:r>
            <a:r>
              <a:rPr lang="en-US" sz="1600" dirty="0">
                <a:solidFill>
                  <a:srgbClr val="3C4043"/>
                </a:solidFill>
                <a:latin typeface="Times New Roman" panose="02020603050405020304" pitchFamily="18" charset="0"/>
                <a:cs typeface="Times New Roman" panose="02020603050405020304" pitchFamily="18" charset="0"/>
              </a:rPr>
              <a:t>- Once your Pivot Table is set up, you can create charts based on your Pivot Table to </a:t>
            </a:r>
            <a:r>
              <a:rPr lang="en-US" sz="1600" dirty="0" err="1">
                <a:solidFill>
                  <a:srgbClr val="3C4043"/>
                </a:solidFill>
                <a:latin typeface="Times New Roman" panose="02020603050405020304" pitchFamily="18" charset="0"/>
                <a:cs typeface="Times New Roman" panose="02020603050405020304" pitchFamily="18" charset="0"/>
              </a:rPr>
              <a:t>visualise</a:t>
            </a:r>
            <a:r>
              <a:rPr lang="en-US" sz="1600" dirty="0">
                <a:solidFill>
                  <a:srgbClr val="3C4043"/>
                </a:solidFill>
                <a:latin typeface="Times New Roman" panose="02020603050405020304" pitchFamily="18" charset="0"/>
                <a:cs typeface="Times New Roman" panose="02020603050405020304" pitchFamily="18" charset="0"/>
              </a:rPr>
              <a:t> turnover distributions</a:t>
            </a:r>
            <a:r>
              <a:rPr lang="en-US" sz="1600" b="1" dirty="0">
                <a:solidFill>
                  <a:srgbClr val="3C4043"/>
                </a:solidFill>
                <a:latin typeface="Times New Roman" panose="02020603050405020304" pitchFamily="18" charset="0"/>
                <a:cs typeface="Times New Roman" panose="02020603050405020304" pitchFamily="18" charset="0"/>
              </a:rPr>
              <a:t>.</a:t>
            </a:r>
            <a:endParaRPr lang="en-US" sz="1600" b="0" i="0" dirty="0">
              <a:solidFill>
                <a:srgbClr val="3C404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99282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lang="en-US" sz="4250" spc="20" dirty="0">
                <a:latin typeface="Times New Roman" panose="02020603050405020304" pitchFamily="18" charset="0"/>
                <a:cs typeface="Times New Roman" panose="02020603050405020304" pitchFamily="18" charset="0"/>
              </a:rPr>
              <a:t>"</a:t>
            </a:r>
            <a:r>
              <a:rPr sz="4250" spc="10" dirty="0">
                <a:latin typeface="Times New Roman" panose="02020603050405020304" pitchFamily="18" charset="0"/>
                <a:cs typeface="Times New Roman" panose="02020603050405020304" pitchFamily="18" charset="0"/>
              </a:rPr>
              <a:t>WOW</a:t>
            </a:r>
            <a:r>
              <a:rPr lang="en-US" sz="4250" spc="10" dirty="0">
                <a:latin typeface="Times New Roman" panose="02020603050405020304" pitchFamily="18" charset="0"/>
                <a:cs typeface="Times New Roman" panose="02020603050405020304" pitchFamily="18" charset="0"/>
              </a:rPr>
              <a:t>"</a:t>
            </a:r>
            <a:r>
              <a:rPr sz="4250" spc="85"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IN</a:t>
            </a:r>
            <a:r>
              <a:rPr sz="4250" spc="-5" dirty="0">
                <a:latin typeface="Times New Roman" panose="02020603050405020304" pitchFamily="18" charset="0"/>
                <a:cs typeface="Times New Roman" panose="02020603050405020304" pitchFamily="18" charset="0"/>
              </a:rPr>
              <a:t> </a:t>
            </a:r>
            <a:r>
              <a:rPr sz="4250" spc="15" dirty="0">
                <a:latin typeface="Times New Roman" panose="02020603050405020304" pitchFamily="18" charset="0"/>
                <a:cs typeface="Times New Roman" panose="02020603050405020304" pitchFamily="18" charset="0"/>
              </a:rPr>
              <a:t>OUR</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563319AE-67B9-56D5-177A-8CCDC35469F0}"/>
              </a:ext>
            </a:extLst>
          </p:cNvPr>
          <p:cNvSpPr>
            <a:spLocks noChangeArrowheads="1"/>
          </p:cNvSpPr>
          <p:nvPr/>
        </p:nvSpPr>
        <p:spPr bwMode="auto">
          <a:xfrm>
            <a:off x="2667000" y="2449365"/>
            <a:ext cx="5638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Predictive Analytics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Integrating predictive models to forecast future performance trends based on historical data, giving managers a proactive approach to workforce planning.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Alerts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375</TotalTime>
  <Words>849</Words>
  <Application>Microsoft Office PowerPoint</Application>
  <PresentationFormat>Widescreen</PresentationFormat>
  <Paragraphs>88</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USING PIVOT TABLES FOR EMPLOYEE TURNOVER ANALYSIS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abishekshek243@gmail.com</cp:lastModifiedBy>
  <cp:revision>36</cp:revision>
  <dcterms:created xsi:type="dcterms:W3CDTF">2024-03-29T15:07:22Z</dcterms:created>
  <dcterms:modified xsi:type="dcterms:W3CDTF">2024-08-31T14:38:44Z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