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59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4" r:id="rId1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6" d="100"/>
          <a:sy n="106" d="100"/>
        </p:scale>
        <p:origin x="84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13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2056019" y="-1222724"/>
            <a:ext cx="5032058" cy="5032058"/>
          </a:xfrm>
          <a:prstGeom prst="ellipse">
            <a:avLst/>
          </a:prstGeom>
          <a:solidFill>
            <a:srgbClr val="000000">
              <a:alpha val="6000"/>
            </a:srgbClr>
          </a:solidFill>
          <a:ln/>
        </p:spPr>
      </p:sp>
      <p:sp>
        <p:nvSpPr>
          <p:cNvPr id="3" name="Title"/>
          <p:cNvSpPr/>
          <p:nvPr/>
        </p:nvSpPr>
        <p:spPr>
          <a:xfrm>
            <a:off x="758381" y="2122408"/>
            <a:ext cx="7620000" cy="89873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548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Multimedia Content in E-commerce</a:t>
            </a:r>
            <a:endParaRPr lang="en-US" sz="3548" dirty="0"/>
          </a:p>
        </p:txBody>
      </p:sp>
      <p:sp>
        <p:nvSpPr>
          <p:cNvPr id="4" name="StaticPath"/>
          <p:cNvSpPr/>
          <p:nvPr/>
        </p:nvSpPr>
        <p:spPr>
          <a:xfrm>
            <a:off x="7190137" y="3357658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5" name="StaticPath"/>
          <p:cNvSpPr/>
          <p:nvPr/>
        </p:nvSpPr>
        <p:spPr>
          <a:xfrm>
            <a:off x="-957929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6" name="StaticPath"/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7" name="StaticPath"/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8" name="StaticPath"/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FF9800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ea typeface="OpenSans-Bold" pitchFamily="34" charset="-122"/>
                <a:cs typeface="OpenSans-Bold" pitchFamily="34" charset="-120"/>
              </a:rPr>
              <a:t>Applications in E-commerce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Customer Support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Video conferencing enables real-time interactions to resolve customer queries effectively.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Team Collaboration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/>
              <a:t>Facilitates seamless communication among e-commerce teams working remotely.</a:t>
            </a:r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Live Sales Events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/>
              <a:t>Businesses host live product demonstrations and Q&amp;A sessions to boost customer engagement.</a:t>
            </a:r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10" b="1" dirty="0">
                <a:solidFill>
                  <a:srgbClr val="333333"/>
                </a:solidFill>
                <a:ea typeface="OpenSans-Bold" pitchFamily="34" charset="-122"/>
                <a:cs typeface="OpenSans-Bold" pitchFamily="34" charset="-120"/>
              </a:rPr>
              <a:t>Emerging Trends in Video Conferencing</a:t>
            </a:r>
            <a:endParaRPr lang="en-US" sz="171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54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Hybrid Events</a:t>
            </a:r>
            <a:endParaRPr lang="en-US" sz="1454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Combining virtual and physical experiences to create dynamic e-commerce events.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54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AI Features</a:t>
            </a:r>
            <a:endParaRPr lang="en-US" sz="1454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/>
              <a:t>Real-time translations and voice recognition tools enhance accessibility and global reach.</a:t>
            </a:r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54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Integration with Tools</a:t>
            </a:r>
            <a:endParaRPr lang="en-US" sz="1454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/>
              <a:t>Seamless integration with CRM and e-commerce platforms streamlines operations.</a:t>
            </a:r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838" b="1" dirty="0">
                <a:solidFill>
                  <a:srgbClr val="333333"/>
                </a:solidFill>
                <a:ea typeface="OpenSans-Bold" pitchFamily="34" charset="-122"/>
                <a:cs typeface="OpenSans-Bold" pitchFamily="34" charset="-120"/>
              </a:rPr>
              <a:t>Challenges in Video Conferencing</a:t>
            </a:r>
            <a:endParaRPr lang="en-US" sz="1838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55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Connectivity Issues</a:t>
            </a:r>
            <a:endParaRPr lang="en-US" sz="1455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Stable internet connections are crucial for effective video conferencing, which can be a challenge in some regions.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55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Privacy and Security</a:t>
            </a:r>
            <a:endParaRPr lang="en-US" sz="1455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/>
              <a:t>Protecting sensitive information during video calls requires robust security protocols.</a:t>
            </a:r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55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Technical Expertise</a:t>
            </a:r>
            <a:endParaRPr lang="en-US" sz="1455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Users need a certain level of tech-savviness to use advanced conferencing tools effectively.</a:t>
            </a:r>
            <a:endParaRPr lang="en-US" sz="1367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120206" y="0"/>
            <a:ext cx="902970" cy="902970"/>
          </a:xfrm>
          <a:prstGeom prst="ellipse">
            <a:avLst/>
          </a:prstGeom>
          <a:solidFill>
            <a:srgbClr val="000000">
              <a:alpha val="0"/>
            </a:srgbClr>
          </a:solidFill>
          <a:ln w="169333">
            <a:solidFill>
              <a:srgbClr val="FF9800"/>
            </a:solidFill>
            <a:prstDash val="solid"/>
          </a:ln>
        </p:spPr>
      </p:sp>
      <p:sp>
        <p:nvSpPr>
          <p:cNvPr id="3" name="Title"/>
          <p:cNvSpPr/>
          <p:nvPr/>
        </p:nvSpPr>
        <p:spPr>
          <a:xfrm>
            <a:off x="2428875" y="274987"/>
            <a:ext cx="4286250" cy="5435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78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Comparison of Video Processing &amp; Conferencing</a:t>
            </a:r>
            <a:endParaRPr lang="en-US" sz="1878" dirty="0"/>
          </a:p>
        </p:txBody>
      </p:sp>
      <p:sp>
        <p:nvSpPr>
          <p:cNvPr id="4" name="StaticPath"/>
          <p:cNvSpPr/>
          <p:nvPr/>
        </p:nvSpPr>
        <p:spPr>
          <a:xfrm>
            <a:off x="8304324" y="214312"/>
            <a:ext cx="602933" cy="602933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5" name="StaticPath"/>
          <p:cNvSpPr/>
          <p:nvPr/>
        </p:nvSpPr>
        <p:spPr>
          <a:xfrm>
            <a:off x="482679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" name="StaticPath"/>
          <p:cNvSpPr/>
          <p:nvPr/>
        </p:nvSpPr>
        <p:spPr>
          <a:xfrm>
            <a:off x="3426952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7" name="StaticPath"/>
          <p:cNvSpPr/>
          <p:nvPr/>
        </p:nvSpPr>
        <p:spPr>
          <a:xfrm>
            <a:off x="6362890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8" name="Form title 1"/>
          <p:cNvSpPr/>
          <p:nvPr/>
        </p:nvSpPr>
        <p:spPr>
          <a:xfrm>
            <a:off x="588264" y="1684591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300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Similarities</a:t>
            </a:r>
            <a:endParaRPr lang="en-US" sz="2300" dirty="0"/>
          </a:p>
        </p:txBody>
      </p:sp>
      <p:sp>
        <p:nvSpPr>
          <p:cNvPr id="9" name="Form title 2"/>
          <p:cNvSpPr/>
          <p:nvPr/>
        </p:nvSpPr>
        <p:spPr>
          <a:xfrm>
            <a:off x="3532584" y="1703975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300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Differences</a:t>
            </a:r>
            <a:endParaRPr lang="en-US" sz="2300" dirty="0"/>
          </a:p>
        </p:txBody>
      </p:sp>
      <p:sp>
        <p:nvSpPr>
          <p:cNvPr id="10" name="Form title 3"/>
          <p:cNvSpPr/>
          <p:nvPr/>
        </p:nvSpPr>
        <p:spPr>
          <a:xfrm>
            <a:off x="6471904" y="1697926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300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Impact</a:t>
            </a:r>
            <a:endParaRPr lang="en-US" sz="2300" dirty="0"/>
          </a:p>
        </p:txBody>
      </p:sp>
      <p:sp>
        <p:nvSpPr>
          <p:cNvPr id="11" name="Form text 1"/>
          <p:cNvSpPr/>
          <p:nvPr/>
        </p:nvSpPr>
        <p:spPr>
          <a:xfrm>
            <a:off x="370665" y="3044857"/>
            <a:ext cx="2510028" cy="1392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/>
              <a:t>Both improve user engagement in e-commerce and require multimedia tools for effective implementation.</a:t>
            </a:r>
          </a:p>
        </p:txBody>
      </p:sp>
      <p:sp>
        <p:nvSpPr>
          <p:cNvPr id="12" name="Form text 2"/>
          <p:cNvSpPr/>
          <p:nvPr/>
        </p:nvSpPr>
        <p:spPr>
          <a:xfrm>
            <a:off x="3278743" y="3061335"/>
            <a:ext cx="2586561" cy="13228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/>
              <a:t>Video processing focuses on content creation while conferencing emphasizes real-time communication.</a:t>
            </a:r>
          </a:p>
        </p:txBody>
      </p:sp>
      <p:sp>
        <p:nvSpPr>
          <p:cNvPr id="13" name="Form text 3"/>
          <p:cNvSpPr/>
          <p:nvPr/>
        </p:nvSpPr>
        <p:spPr>
          <a:xfrm>
            <a:off x="6208871" y="3032188"/>
            <a:ext cx="2594086" cy="131849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/>
              <a:t>Together, they enhance customer interaction and create immersive e-commerce experiences.</a:t>
            </a:r>
          </a:p>
        </p:txBody>
      </p:sp>
      <p:sp>
        <p:nvSpPr>
          <p:cNvPr id="14" name="StaticPath"/>
          <p:cNvSpPr/>
          <p:nvPr/>
        </p:nvSpPr>
        <p:spPr>
          <a:xfrm>
            <a:off x="782002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15" name="StaticPath"/>
          <p:cNvSpPr/>
          <p:nvPr/>
        </p:nvSpPr>
        <p:spPr>
          <a:xfrm>
            <a:off x="3729038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16" name="StaticPath"/>
          <p:cNvSpPr/>
          <p:nvPr/>
        </p:nvSpPr>
        <p:spPr>
          <a:xfrm>
            <a:off x="6662928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1151953" y="2346008"/>
            <a:ext cx="5000625" cy="500062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3" name="StaticPath"/>
          <p:cNvSpPr/>
          <p:nvPr/>
        </p:nvSpPr>
        <p:spPr>
          <a:xfrm>
            <a:off x="635889" y="626745"/>
            <a:ext cx="5363528" cy="3866197"/>
          </a:xfrm>
          <a:prstGeom prst="rect">
            <a:avLst/>
          </a:prstGeom>
          <a:solidFill>
            <a:srgbClr val="FFFFFF"/>
          </a:solidFill>
          <a:ln w="21167">
            <a:solidFill>
              <a:srgbClr val="000000"/>
            </a:solidFill>
            <a:prstDash val="solid"/>
          </a:ln>
        </p:spPr>
      </p:sp>
      <p:sp>
        <p:nvSpPr>
          <p:cNvPr id="4" name="Title"/>
          <p:cNvSpPr/>
          <p:nvPr/>
        </p:nvSpPr>
        <p:spPr>
          <a:xfrm rot="-5400000">
            <a:off x="-770168" y="2168152"/>
            <a:ext cx="3671078" cy="8072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357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The Role of Multimedia in E-commerce</a:t>
            </a:r>
            <a:endParaRPr lang="en-US" sz="2357" dirty="0"/>
          </a:p>
        </p:txBody>
      </p:sp>
      <p:sp>
        <p:nvSpPr>
          <p:cNvPr id="5" name="Form title 1"/>
          <p:cNvSpPr/>
          <p:nvPr/>
        </p:nvSpPr>
        <p:spPr>
          <a:xfrm>
            <a:off x="2322814" y="754904"/>
            <a:ext cx="3547396" cy="2367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33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Customer Experience</a:t>
            </a:r>
            <a:endParaRPr lang="en-US" sz="1633" dirty="0"/>
          </a:p>
        </p:txBody>
      </p:sp>
      <p:sp>
        <p:nvSpPr>
          <p:cNvPr id="6" name="Form text 1"/>
          <p:cNvSpPr/>
          <p:nvPr/>
        </p:nvSpPr>
        <p:spPr>
          <a:xfrm>
            <a:off x="2298335" y="1393508"/>
            <a:ext cx="3571875" cy="155186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33" dirty="0"/>
              <a:t>Multimedia enhances the shopping experience, making it more interactive and engaging for customers.</a:t>
            </a:r>
          </a:p>
        </p:txBody>
      </p:sp>
      <p:sp>
        <p:nvSpPr>
          <p:cNvPr id="7" name="Form text 2"/>
          <p:cNvSpPr/>
          <p:nvPr/>
        </p:nvSpPr>
        <p:spPr>
          <a:xfrm>
            <a:off x="2310003" y="3429810"/>
            <a:ext cx="3560207" cy="6888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33" dirty="0"/>
              <a:t>From video processing to conferencing, multimedia tools bridge the gap between virtual and physical shopping experiences.</a:t>
            </a:r>
          </a:p>
        </p:txBody>
      </p:sp>
      <p:sp>
        <p:nvSpPr>
          <p:cNvPr id="8" name="StaticPath"/>
          <p:cNvSpPr/>
          <p:nvPr/>
        </p:nvSpPr>
        <p:spPr>
          <a:xfrm>
            <a:off x="2559320" y="3193828"/>
            <a:ext cx="3074670" cy="37148"/>
          </a:xfrm>
          <a:prstGeom prst="rect">
            <a:avLst/>
          </a:prstGeom>
          <a:solidFill>
            <a:srgbClr val="FF9800"/>
          </a:solidFill>
          <a:ln/>
        </p:spPr>
      </p:sp>
      <p:pic>
        <p:nvPicPr>
          <p:cNvPr id="9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958" y="1601962"/>
            <a:ext cx="2909888" cy="2909888"/>
          </a:xfrm>
          <a:prstGeom prst="rect">
            <a:avLst/>
          </a:prstGeom>
        </p:spPr>
      </p:pic>
      <p:sp>
        <p:nvSpPr>
          <p:cNvPr id="10" name="StaticPath"/>
          <p:cNvSpPr/>
          <p:nvPr/>
        </p:nvSpPr>
        <p:spPr>
          <a:xfrm>
            <a:off x="7188327" y="-1904238"/>
            <a:ext cx="2694623" cy="2694623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84" b="1" dirty="0">
                <a:solidFill>
                  <a:srgbClr val="333333"/>
                </a:solidFill>
                <a:ea typeface="OpenSans-Bold" pitchFamily="34" charset="-122"/>
                <a:cs typeface="OpenSans-Bold" pitchFamily="34" charset="-120"/>
              </a:rPr>
              <a:t>Future of Multimedia in E-commerce</a:t>
            </a:r>
            <a:endParaRPr lang="en-US" sz="1784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70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Increased Personalization</a:t>
            </a:r>
            <a:endParaRPr lang="en-US" sz="137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AI and multimedia tools will enable hyper-personalized shopping experiences.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70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Immersive Technologies</a:t>
            </a:r>
            <a:endParaRPr lang="en-US" sz="137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/>
              <a:t>AR and VR will dominate e-commerce, allowing customers to visualize products in real-time.</a:t>
            </a:r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70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Enhanced Engagement</a:t>
            </a:r>
            <a:endParaRPr lang="en-US" sz="137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/>
              <a:t>Live video, interactive content, and conferencing will redefine customer interaction.</a:t>
            </a:r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2056019" y="-1222724"/>
            <a:ext cx="5032058" cy="5032058"/>
          </a:xfrm>
          <a:prstGeom prst="ellipse">
            <a:avLst/>
          </a:prstGeom>
          <a:solidFill>
            <a:srgbClr val="000000">
              <a:alpha val="6000"/>
            </a:srgbClr>
          </a:solidFill>
          <a:ln/>
        </p:spPr>
      </p:sp>
      <p:sp>
        <p:nvSpPr>
          <p:cNvPr id="3" name="Title"/>
          <p:cNvSpPr/>
          <p:nvPr/>
        </p:nvSpPr>
        <p:spPr>
          <a:xfrm>
            <a:off x="758381" y="2122408"/>
            <a:ext cx="7620000" cy="89873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5733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Thank You</a:t>
            </a:r>
            <a:endParaRPr lang="en-US" sz="5733" dirty="0"/>
          </a:p>
        </p:txBody>
      </p:sp>
      <p:sp>
        <p:nvSpPr>
          <p:cNvPr id="4" name="StaticPath"/>
          <p:cNvSpPr/>
          <p:nvPr/>
        </p:nvSpPr>
        <p:spPr>
          <a:xfrm>
            <a:off x="7190137" y="3357658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5" name="StaticPath"/>
          <p:cNvSpPr/>
          <p:nvPr/>
        </p:nvSpPr>
        <p:spPr>
          <a:xfrm>
            <a:off x="-957929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6" name="StaticPath"/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7" name="StaticPath"/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8" name="StaticPath"/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FF9800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StaticPath"/>
          <p:cNvSpPr/>
          <p:nvPr/>
        </p:nvSpPr>
        <p:spPr>
          <a:xfrm>
            <a:off x="3906869" y="-1913049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4" name="Title"/>
          <p:cNvSpPr/>
          <p:nvPr/>
        </p:nvSpPr>
        <p:spPr>
          <a:xfrm>
            <a:off x="4304062" y="1697879"/>
            <a:ext cx="2302794" cy="2776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338" b="1" dirty="0">
                <a:solidFill>
                  <a:srgbClr val="333333"/>
                </a:solidFill>
                <a:ea typeface="OpenSans-Bold" pitchFamily="34" charset="-122"/>
                <a:cs typeface="OpenSans-Bold" pitchFamily="34" charset="-120"/>
              </a:rPr>
              <a:t>Overview: Multimedia Content</a:t>
            </a:r>
            <a:endParaRPr lang="en-US" sz="2338" dirty="0"/>
          </a:p>
        </p:txBody>
      </p:sp>
      <p:sp>
        <p:nvSpPr>
          <p:cNvPr id="5" name="Bullet circle 1"/>
          <p:cNvSpPr/>
          <p:nvPr/>
        </p:nvSpPr>
        <p:spPr>
          <a:xfrm>
            <a:off x="347662" y="857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6" name="Bullet index 1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ea typeface="Prompt-Bold" pitchFamily="34" charset="-122"/>
                <a:cs typeface="Prompt-Bold" pitchFamily="34" charset="-120"/>
              </a:rPr>
              <a:t>01</a:t>
            </a:r>
            <a:endParaRPr lang="en-US" sz="1493" dirty="0"/>
          </a:p>
        </p:txBody>
      </p:sp>
      <p:sp>
        <p:nvSpPr>
          <p:cNvPr id="7" name="Bullet text 1"/>
          <p:cNvSpPr/>
          <p:nvPr/>
        </p:nvSpPr>
        <p:spPr>
          <a:xfrm>
            <a:off x="1388221" y="966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30" dirty="0">
                <a:solidFill>
                  <a:srgbClr val="333333"/>
                </a:solidFill>
                <a:ea typeface="OpenSans-Regular" pitchFamily="34" charset="-122"/>
                <a:cs typeface="OpenSans-Regular" pitchFamily="34" charset="-120"/>
              </a:rPr>
              <a:t>Definition of multimedia content</a:t>
            </a:r>
            <a:endParaRPr lang="en-US" sz="1530" dirty="0"/>
          </a:p>
        </p:txBody>
      </p:sp>
      <p:sp>
        <p:nvSpPr>
          <p:cNvPr id="8" name="Bullet circle 2"/>
          <p:cNvSpPr/>
          <p:nvPr/>
        </p:nvSpPr>
        <p:spPr>
          <a:xfrm>
            <a:off x="347662" y="1619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9" name="Bullet index 2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ea typeface="Prompt-Bold" pitchFamily="34" charset="-122"/>
                <a:cs typeface="Prompt-Bold" pitchFamily="34" charset="-120"/>
              </a:rPr>
              <a:t>02</a:t>
            </a:r>
            <a:endParaRPr lang="en-US" sz="1493" dirty="0"/>
          </a:p>
        </p:txBody>
      </p:sp>
      <p:sp>
        <p:nvSpPr>
          <p:cNvPr id="10" name="Bullet text 2"/>
          <p:cNvSpPr/>
          <p:nvPr/>
        </p:nvSpPr>
        <p:spPr>
          <a:xfrm>
            <a:off x="1388221" y="1728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30" dirty="0">
                <a:solidFill>
                  <a:srgbClr val="333333"/>
                </a:solidFill>
                <a:ea typeface="OpenSans-Regular" pitchFamily="34" charset="-122"/>
                <a:cs typeface="OpenSans-Regular" pitchFamily="34" charset="-120"/>
              </a:rPr>
              <a:t>Importance in e-commerce</a:t>
            </a:r>
            <a:endParaRPr lang="en-US" sz="1530" dirty="0"/>
          </a:p>
        </p:txBody>
      </p:sp>
      <p:sp>
        <p:nvSpPr>
          <p:cNvPr id="11" name="Bullet circle 3"/>
          <p:cNvSpPr/>
          <p:nvPr/>
        </p:nvSpPr>
        <p:spPr>
          <a:xfrm>
            <a:off x="347662" y="2381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2" name="Bullet index 3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ea typeface="Prompt-Bold" pitchFamily="34" charset="-122"/>
                <a:cs typeface="Prompt-Bold" pitchFamily="34" charset="-120"/>
              </a:rPr>
              <a:t>03</a:t>
            </a:r>
            <a:endParaRPr lang="en-US" sz="1493" dirty="0"/>
          </a:p>
        </p:txBody>
      </p:sp>
      <p:sp>
        <p:nvSpPr>
          <p:cNvPr id="13" name="Bullet text 3"/>
          <p:cNvSpPr/>
          <p:nvPr/>
        </p:nvSpPr>
        <p:spPr>
          <a:xfrm>
            <a:off x="1388221" y="2490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30" dirty="0">
                <a:solidFill>
                  <a:srgbClr val="333333"/>
                </a:solidFill>
                <a:ea typeface="OpenSans-Regular" pitchFamily="34" charset="-122"/>
                <a:cs typeface="OpenSans-Regular" pitchFamily="34" charset="-120"/>
              </a:rPr>
              <a:t>Types: Video, Audio, Images</a:t>
            </a:r>
            <a:endParaRPr lang="en-US" sz="1530" dirty="0"/>
          </a:p>
        </p:txBody>
      </p:sp>
      <p:sp>
        <p:nvSpPr>
          <p:cNvPr id="14" name="Bullet circle 4"/>
          <p:cNvSpPr/>
          <p:nvPr/>
        </p:nvSpPr>
        <p:spPr>
          <a:xfrm>
            <a:off x="347662" y="3143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5" name="Bullet index 4"/>
          <p:cNvSpPr/>
          <p:nvPr/>
        </p:nvSpPr>
        <p:spPr>
          <a:xfrm>
            <a:off x="879634" y="3252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ea typeface="Prompt-Bold" pitchFamily="34" charset="-122"/>
                <a:cs typeface="Prompt-Bold" pitchFamily="34" charset="-120"/>
              </a:rPr>
              <a:t>04</a:t>
            </a:r>
            <a:endParaRPr lang="en-US" sz="1493" dirty="0"/>
          </a:p>
        </p:txBody>
      </p:sp>
      <p:sp>
        <p:nvSpPr>
          <p:cNvPr id="16" name="Bullet text 4"/>
          <p:cNvSpPr/>
          <p:nvPr/>
        </p:nvSpPr>
        <p:spPr>
          <a:xfrm>
            <a:off x="1388221" y="3252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30" dirty="0">
                <a:solidFill>
                  <a:srgbClr val="333333"/>
                </a:solidFill>
                <a:ea typeface="OpenSans-Regular" pitchFamily="34" charset="-122"/>
                <a:cs typeface="OpenSans-Regular" pitchFamily="34" charset="-120"/>
              </a:rPr>
              <a:t>Impact on user engagement</a:t>
            </a:r>
            <a:endParaRPr lang="en-US" sz="1530" dirty="0"/>
          </a:p>
        </p:txBody>
      </p:sp>
      <p:sp>
        <p:nvSpPr>
          <p:cNvPr id="17" name="Bullet circle 5"/>
          <p:cNvSpPr/>
          <p:nvPr/>
        </p:nvSpPr>
        <p:spPr>
          <a:xfrm>
            <a:off x="347662" y="3905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8" name="Bullet index 5"/>
          <p:cNvSpPr/>
          <p:nvPr/>
        </p:nvSpPr>
        <p:spPr>
          <a:xfrm>
            <a:off x="879634" y="4014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ea typeface="Prompt-Bold" pitchFamily="34" charset="-122"/>
                <a:cs typeface="Prompt-Bold" pitchFamily="34" charset="-120"/>
              </a:rPr>
              <a:t>05</a:t>
            </a:r>
            <a:endParaRPr lang="en-US" sz="1493" dirty="0"/>
          </a:p>
        </p:txBody>
      </p:sp>
      <p:sp>
        <p:nvSpPr>
          <p:cNvPr id="19" name="Bullet text 5"/>
          <p:cNvSpPr/>
          <p:nvPr/>
        </p:nvSpPr>
        <p:spPr>
          <a:xfrm>
            <a:off x="1388221" y="4014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30" dirty="0">
                <a:solidFill>
                  <a:srgbClr val="333333"/>
                </a:solidFill>
                <a:ea typeface="OpenSans-Regular" pitchFamily="34" charset="-122"/>
                <a:cs typeface="OpenSans-Regular" pitchFamily="34" charset="-120"/>
              </a:rPr>
              <a:t>Future trends</a:t>
            </a:r>
            <a:endParaRPr lang="en-US" sz="1530" dirty="0"/>
          </a:p>
        </p:txBody>
      </p:sp>
      <p:pic>
        <p:nvPicPr>
          <p:cNvPr id="2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916" y="2586085"/>
            <a:ext cx="2383631" cy="23836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ea typeface="OpenSans-Bold" pitchFamily="34" charset="-122"/>
                <a:cs typeface="OpenSans-Bold" pitchFamily="34" charset="-120"/>
              </a:rPr>
              <a:t>Desktop Video Processing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89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Definition and Role</a:t>
            </a:r>
            <a:endParaRPr lang="en-US" sz="1489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Desktop video processing involves editing and enhancing videos for promotional and informational purposes. It is crucial for creating compelling visual content in e-commerce.</a:t>
            </a:r>
            <a:endParaRPr lang="en-US" sz="1300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89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Applications</a:t>
            </a:r>
            <a:endParaRPr lang="en-US" sz="1489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Used in product demos, advertisements, and tutorials to enhance customer understanding and engagement</a:t>
            </a:r>
            <a:r>
              <a:rPr lang="en-US" sz="1367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89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Trends</a:t>
            </a:r>
            <a:endParaRPr lang="en-US" sz="1489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Advanced tools and AI-powered video editing are transforming how businesses present their products.</a:t>
            </a:r>
            <a:endParaRPr lang="en-US" sz="1300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84" b="1" dirty="0">
                <a:solidFill>
                  <a:srgbClr val="333333"/>
                </a:solidFill>
                <a:ea typeface="OpenSans-Bold" pitchFamily="34" charset="-122"/>
                <a:cs typeface="OpenSans-Bold" pitchFamily="34" charset="-120"/>
              </a:rPr>
              <a:t>Tools for Desktop Video Processing</a:t>
            </a:r>
            <a:endParaRPr lang="en-US" sz="1784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Popular Software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98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Top tools include Adobe Premiere Pro, Final Cut Pro, and DaVinci Resolve, offering powerful editing features for e-commerce needs.</a:t>
            </a:r>
            <a:endParaRPr lang="en-US" sz="1298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Affordable Options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Apps like iMovie, Canva Video, and Clipchamp are accessible for smaller businesses to create professional content.</a:t>
            </a:r>
            <a:endParaRPr lang="en-US" sz="1300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Key Features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Key capabilities include video trimming, color grading, effects, and motion graphics for impactful presentations.</a:t>
            </a:r>
            <a:endParaRPr lang="en-US" sz="1300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ea typeface="OpenSans-Bold" pitchFamily="34" charset="-122"/>
                <a:cs typeface="OpenSans-Bold" pitchFamily="34" charset="-120"/>
              </a:rPr>
              <a:t>Applications in E-commerce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31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Product Demonstrations</a:t>
            </a:r>
            <a:endParaRPr lang="en-US" sz="1431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High-quality videos showcase product features effectively, enabling customers to make informed decisions.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31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Tutorials and Guides</a:t>
            </a:r>
            <a:endParaRPr lang="en-US" sz="1431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/>
              <a:t>Videos help customers understand product usage, boosting satisfaction and reducing returns.</a:t>
            </a:r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31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Advertisements</a:t>
            </a:r>
            <a:endParaRPr lang="en-US" sz="1431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Professionally edited videos create engaging advertisements that attract a broader audience.</a:t>
            </a:r>
            <a:endParaRPr lang="en-US" sz="1367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58" b="1" dirty="0">
                <a:solidFill>
                  <a:srgbClr val="333333"/>
                </a:solidFill>
                <a:ea typeface="OpenSans-Bold" pitchFamily="34" charset="-122"/>
                <a:cs typeface="OpenSans-Bold" pitchFamily="34" charset="-120"/>
              </a:rPr>
              <a:t>Emerging Trends in Video Processing</a:t>
            </a:r>
            <a:endParaRPr lang="en-US" sz="1758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AI-Powered Editing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AI tools like Runway and Descript make video editing faster and more intuitive for businesses.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360-Degree Videos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/>
              <a:t>Interactive videos allow customers to explore products in a virtual 3D environment.</a:t>
            </a:r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AR/VR Integration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/>
              <a:t>Augmented and virtual reality are revolutionizing e-commerce by creating immersive shopping experiences.</a:t>
            </a:r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899" b="1" dirty="0">
                <a:solidFill>
                  <a:srgbClr val="333333"/>
                </a:solidFill>
                <a:ea typeface="OpenSans-Bold" pitchFamily="34" charset="-122"/>
                <a:cs typeface="OpenSans-Bold" pitchFamily="34" charset="-120"/>
              </a:rPr>
              <a:t>Challenges in Video Processing</a:t>
            </a:r>
            <a:endParaRPr lang="en-US" sz="1899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Cost and Time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High-quality video production requires significant investment in tools, resources, and time.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Skill Requirements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Effective video processing demands expertise in editing tools, which can be a barrier for some businesses.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Scalability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/>
              <a:t>Creating videos for a large catalog of products may be resource-intensive and difficult to manage.</a:t>
            </a:r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ea typeface="OpenSans-Bold" pitchFamily="34" charset="-122"/>
                <a:cs typeface="OpenSans-Bold" pitchFamily="34" charset="-120"/>
              </a:rPr>
              <a:t>Desktop Video Conferencing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89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Definition and Role</a:t>
            </a:r>
            <a:endParaRPr lang="en-US" sz="1489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0" dirty="0"/>
              <a:t>Desktop video conferencing refers to using software to facilitate virtual meetings and interactions, crucial for customer support and consultations in e-commerce.</a:t>
            </a:r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89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Applications</a:t>
            </a:r>
            <a:endParaRPr lang="en-US" sz="1489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3" dirty="0"/>
              <a:t>Enables real-time customer interactions, team meetings, and expert consultations, making e-commerce experiences more interactive.</a:t>
            </a:r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89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Trends</a:t>
            </a:r>
            <a:endParaRPr lang="en-US" sz="1489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The rise of tools like Zoom and Microsoft Teams has streamlined virtual connections for businesses and consumers alike.</a:t>
            </a:r>
            <a:endParaRPr lang="en-US" sz="1300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33" b="1" dirty="0">
                <a:solidFill>
                  <a:srgbClr val="333333"/>
                </a:solidFill>
                <a:ea typeface="OpenSans-Bold" pitchFamily="34" charset="-122"/>
                <a:cs typeface="OpenSans-Bold" pitchFamily="34" charset="-120"/>
              </a:rPr>
              <a:t>Tools for Desktop Video Conferencing</a:t>
            </a:r>
            <a:endParaRPr lang="en-US" sz="1733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Popular Platforms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Common tools include Zoom, Microsoft Teams, and Google Meet, widely used for e-commerce and communication needs.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Advanced Features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Platforms offer screen sharing, virtual backgrounds, and live transcription for enhanced usability.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ea typeface="OpenSans-Bold" pitchFamily="34" charset="-122"/>
                <a:cs typeface="OpenSans-Bold" pitchFamily="34" charset="-120"/>
              </a:rPr>
              <a:t>Custom Solutions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ea typeface="OpenSans-Regular" pitchFamily="34" charset="-122"/>
                <a:cs typeface="OpenSans-Regular" pitchFamily="34" charset="-120"/>
              </a:rPr>
              <a:t>Some businesses develop custom conferencing tools tailored to specific e-commerce requirements.</a:t>
            </a:r>
            <a:endParaRPr lang="en-US" sz="1367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754</Words>
  <Application>Microsoft Office PowerPoint</Application>
  <PresentationFormat>On-screen Show (16:9)</PresentationFormat>
  <Paragraphs>117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OpenSans-Bold</vt:lpstr>
      <vt:lpstr>OpenSans-Regular</vt:lpstr>
      <vt:lpstr>Prompt-Bold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Tejas C</cp:lastModifiedBy>
  <cp:revision>28</cp:revision>
  <dcterms:created xsi:type="dcterms:W3CDTF">2024-11-19T17:00:05Z</dcterms:created>
  <dcterms:modified xsi:type="dcterms:W3CDTF">2024-11-24T19:32:48Z</dcterms:modified>
</cp:coreProperties>
</file>