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type="screen16x9" cy="5143500" cx="9144000"/>
  <p:notesSz cx="6858000" cy="9144000"/>
  <p:embeddedFontLst>
    <p:embeddedFont>
      <p:font typeface="Georgia" panose="02040502050405020303" pitchFamily="18" charset="0"/>
      <p:regular r:id="rId19"/>
      <p:bold r:id="rId20"/>
      <p:italic r:id="rId21"/>
      <p:boldItalic r:id="rId22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36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font" Target="fonts/font1.fntdata"/><Relationship Id="rId20" Type="http://schemas.openxmlformats.org/officeDocument/2006/relationships/font" Target="fonts/font2.fntdata"/><Relationship Id="rId21" Type="http://schemas.openxmlformats.org/officeDocument/2006/relationships/font" Target="fonts/font3.fntdata"/><Relationship Id="rId22" Type="http://schemas.openxmlformats.org/officeDocument/2006/relationships/font" Target="fonts/font4.fntdata"/><Relationship Id="rId23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9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Google Shape;3;n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08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algn="l" indent="-2984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29845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29845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29845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29845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29845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9845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9845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9845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Google Shape;61;p1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90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Google Shape;153;p8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92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Google Shape;167;p1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00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68;p2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00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75;p3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09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83;p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19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Google Shape;94;p4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28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Google Shape;101;p6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43" name="Google Shape;10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Google Shape;122;g11928774d99_1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47" name="Google Shape;123;g11928774d9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Google Shape;129;g10999838a17_0_6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65" name="Google Shape;130;g10999838a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Google Shape;160;p9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87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</p:bgPr>
    </p:bg>
    <p:spTree>
      <p:nvGrpSpPr>
        <p:cNvPr id="24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Google Shape;10;p12"/>
          <p:cNvSpPr/>
          <p:nvPr/>
        </p:nvSpPr>
        <p:spPr>
          <a:xfrm>
            <a:off x="-125" y="0"/>
            <a:ext cx="9144250" cy="4398100"/>
          </a:xfrm>
          <a:custGeom>
            <a:avLst/>
            <a:ah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048580" name="Google Shape;11;p1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8581" name="Google Shape;12;p1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48582" name="Google Shape;1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rm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</p:bgPr>
    </p:bg>
    <p:spTree>
      <p:nvGrpSpPr>
        <p:cNvPr id="78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Google Shape;56;p21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8706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rm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65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Google Shape;5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rm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3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15;p13"/>
          <p:cNvSpPr/>
          <p:nvPr/>
        </p:nvSpPr>
        <p:spPr>
          <a:xfrm>
            <a:off x="0" y="4369000"/>
            <a:ext cx="9144000" cy="774300"/>
          </a:xfrm>
          <a:prstGeom prst="rect"/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92" name="Google Shape;16;p13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rmAutofit/>
          </a:bodyPr>
          <a:lstStyle>
            <a:lvl1pPr algn="l"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1048593" name="Google Shape;1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rm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39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Google Shape;19;p14"/>
          <p:cNvSpPr/>
          <p:nvPr/>
        </p:nvSpPr>
        <p:spPr>
          <a:xfrm>
            <a:off x="0" y="0"/>
            <a:ext cx="9144000" cy="1277100"/>
          </a:xfrm>
          <a:prstGeom prst="rect"/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02" name="Google Shape;2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603" name="Google Shape;2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rm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7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Google Shape;23;p15"/>
          <p:cNvSpPr/>
          <p:nvPr/>
        </p:nvSpPr>
        <p:spPr>
          <a:xfrm>
            <a:off x="0" y="0"/>
            <a:ext cx="4572000" cy="5143500"/>
          </a:xfrm>
          <a:prstGeom prst="rect"/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21" name="Google Shape;24;p15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622" name="Google Shape;25;p15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48623" name="Google Shape;26;p15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algn="l"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algn="l"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algn="l"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algn="l"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algn="l"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algn="l"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algn="l"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algn="l"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algn="l"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624" name="Google Shape;2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rm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43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Google Shape;29;p16"/>
          <p:cNvSpPr/>
          <p:nvPr/>
        </p:nvSpPr>
        <p:spPr>
          <a:xfrm>
            <a:off x="0" y="0"/>
            <a:ext cx="9144000" cy="1277100"/>
          </a:xfrm>
          <a:prstGeom prst="rect"/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11" name="Google Shape;30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612" name="Google Shape;31;p16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algn="l"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algn="l"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algn="l"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algn="l"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algn="l"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algn="l"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algn="l"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algn="l"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algn="l"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613" name="Google Shape;32;p16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algn="l"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algn="l"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algn="l"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algn="l"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algn="l"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algn="l"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algn="l"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algn="l"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algn="l"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614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rm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5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35;p17"/>
          <p:cNvSpPr/>
          <p:nvPr/>
        </p:nvSpPr>
        <p:spPr>
          <a:xfrm>
            <a:off x="0" y="48099"/>
            <a:ext cx="9144250" cy="4398100"/>
          </a:xfrm>
          <a:custGeom>
            <a:avLst/>
            <a:ah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048630" name="Google Shape;36;p17"/>
          <p:cNvSpPr/>
          <p:nvPr/>
        </p:nvSpPr>
        <p:spPr>
          <a:xfrm>
            <a:off x="0" y="0"/>
            <a:ext cx="9144250" cy="4398100"/>
          </a:xfrm>
          <a:custGeom>
            <a:avLst/>
            <a:ah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048631" name="Google Shape;37;p17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8632" name="Google Shape;3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rm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</p:bgPr>
    </p:bg>
    <p:spTree>
      <p:nvGrpSpPr>
        <p:cNvPr id="73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Google Shape;40;p18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/>
          <a:noFill/>
          <a:ln>
            <a:noFill/>
          </a:ln>
        </p:spPr>
        <p:txBody>
          <a:bodyPr anchor="b" anchorCtr="0" bIns="91425" lIns="91425" rIns="91425" spcFirstLastPara="1" tIns="91425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8694" name="Google Shape;41;p18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algn="l"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algn="l"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algn="l"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algn="l"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algn="l"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algn="l"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algn="l"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algn="l"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algn="l"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48695" name="Google Shape;4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rm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58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Google Shape;44;p19"/>
          <p:cNvSpPr/>
          <p:nvPr/>
        </p:nvSpPr>
        <p:spPr>
          <a:xfrm>
            <a:off x="0" y="0"/>
            <a:ext cx="4314000" cy="5143500"/>
          </a:xfrm>
          <a:prstGeom prst="rect"/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49" name="Google Shape;45;p19"/>
          <p:cNvSpPr/>
          <p:nvPr/>
        </p:nvSpPr>
        <p:spPr>
          <a:xfrm>
            <a:off x="0" y="44125"/>
            <a:ext cx="4313625" cy="4399375"/>
          </a:xfrm>
          <a:custGeom>
            <a:avLst/>
            <a:ah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048650" name="Google Shape;46;p19"/>
          <p:cNvSpPr/>
          <p:nvPr/>
        </p:nvSpPr>
        <p:spPr>
          <a:xfrm>
            <a:off x="-125" y="0"/>
            <a:ext cx="4316900" cy="4395600"/>
          </a:xfrm>
          <a:custGeom>
            <a:avLst/>
            <a:ah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048651" name="Google Shape;47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652" name="Google Shape;48;p19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algn="l"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algn="l"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algn="l"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algn="l"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algn="l"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algn="l"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algn="l"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algn="l"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algn="l"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653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rm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77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Google Shape;51;p20"/>
          <p:cNvSpPr/>
          <p:nvPr/>
        </p:nvSpPr>
        <p:spPr>
          <a:xfrm>
            <a:off x="0" y="0"/>
            <a:ext cx="3764400" cy="5143500"/>
          </a:xfrm>
          <a:prstGeom prst="rect"/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02" name="Google Shape;52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703" name="Google Shape;53;p20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algn="l"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algn="l"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algn="l"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algn="l"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algn="l"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algn="l"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algn="l"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algn="l"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algn="l"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48704" name="Google Shape;5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rm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</p:bgPr>
    </p:bg>
    <p:spTree>
      <p:nvGrpSpPr>
        <p:cNvPr id="12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cap="none" sz="28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cap="none" sz="28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cap="none" sz="28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cap="none" sz="28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cap="none" sz="28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cap="none" sz="28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cap="none" sz="28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cap="none" sz="28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cap="none" sz="28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77" name="Google Shape;7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algn="l" indent="-311150" lvl="0" marL="457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cap="none" sz="13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298450" lvl="1" marL="9144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  <a:defRPr b="0" cap="none" sz="11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298450" lvl="2" marL="13716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■"/>
              <a:defRPr b="0" cap="none" sz="11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298450" lvl="3" marL="18288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  <a:defRPr b="0" cap="none" sz="11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298450" lvl="4" marL="22860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  <a:defRPr b="0" cap="none" sz="11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298450" lvl="5" marL="2743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■"/>
              <a:defRPr b="0" cap="none" sz="11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98450" lvl="6" marL="32004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  <a:defRPr b="0" cap="none" sz="11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98450" lvl="7" marL="36576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  <a:defRPr b="0" cap="none" sz="11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98450" lvl="8" marL="41148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■"/>
              <a:defRPr b="0" cap="none" sz="11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78" name="Google Shape;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rmAutofit/>
          </a:bodyPr>
          <a:lstStyle>
            <a:lvl1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8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8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1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Google Shape;64;p1"/>
          <p:cNvSpPr txBox="1">
            <a:spLocks noGrp="1"/>
          </p:cNvSpPr>
          <p:nvPr>
            <p:ph type="ctrTitle"/>
          </p:nvPr>
        </p:nvSpPr>
        <p:spPr>
          <a:xfrm>
            <a:off x="311700" y="678750"/>
            <a:ext cx="8520600" cy="17631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ctr"/>
            <a:r>
              <a:rPr b="1" dirty="0" sz="2400" lang="en-US" smtClean="0"/>
              <a:t>ELECTRONICS </a:t>
            </a:r>
            <a:r>
              <a:rPr b="1" dirty="0" sz="2400" lang="en-US"/>
              <a:t>VIRTUAL LAB USING PYTHON </a:t>
            </a:r>
            <a:r>
              <a:rPr b="1" dirty="0" sz="2400" lang="en-US" smtClean="0"/>
              <a:t>GUI</a:t>
            </a:r>
            <a:r>
              <a:rPr b="1" dirty="0" sz="2400" lang="en-US"/>
              <a:t/>
            </a:r>
            <a:br>
              <a:rPr b="1" dirty="0" sz="2400" lang="en-US"/>
            </a:br>
            <a:r>
              <a:rPr b="1" dirty="0" sz="2400" lang="en-US"/>
              <a:t/>
            </a:r>
            <a:br>
              <a:rPr b="1" dirty="0" sz="2400" lang="en-US"/>
            </a:br>
            <a:r>
              <a:rPr b="1" dirty="0" sz="1200" lang="en-US" smtClean="0">
                <a:solidFill>
                  <a:schemeClr val="tx1">
                    <a:lumMod val="50000"/>
                  </a:schemeClr>
                </a:solidFill>
              </a:rPr>
              <a:t>Final year Project</a:t>
            </a:r>
            <a:br>
              <a:rPr b="1" dirty="0" sz="1200" lang="en-US" smtClean="0">
                <a:solidFill>
                  <a:schemeClr val="tx1">
                    <a:lumMod val="50000"/>
                  </a:schemeClr>
                </a:solidFill>
              </a:rPr>
            </a:br>
            <a:r>
              <a:rPr b="1" dirty="0" sz="1200" lang="en-US" smtClean="0">
                <a:solidFill>
                  <a:schemeClr val="tx1">
                    <a:lumMod val="50000"/>
                  </a:schemeClr>
                </a:solidFill>
              </a:rPr>
              <a:t>by</a:t>
            </a:r>
            <a:endParaRPr dirty="0" sz="2400" lang="en-US"/>
          </a:p>
        </p:txBody>
      </p:sp>
      <p:sp>
        <p:nvSpPr>
          <p:cNvPr id="1048584" name="Google Shape;65;p1"/>
          <p:cNvSpPr txBox="1">
            <a:spLocks noGrp="1"/>
          </p:cNvSpPr>
          <p:nvPr>
            <p:ph type="subTitle" idx="1"/>
          </p:nvPr>
        </p:nvSpPr>
        <p:spPr>
          <a:xfrm>
            <a:off x="3400425" y="1722249"/>
            <a:ext cx="4242600" cy="1132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 fontScale="25000" lnSpcReduction="20000"/>
          </a:bodyPr>
          <a:p>
            <a:pPr algn="l" indent="0" lvl="0" marL="9144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dirty="0" sz="5100" lang="en" smtClean="0">
                <a:solidFill>
                  <a:schemeClr val="accent6">
                    <a:lumMod val="10000"/>
                  </a:schemeClr>
                </a:solidFill>
                <a:sym typeface="Arial"/>
              </a:rPr>
              <a:t> Akash </a:t>
            </a:r>
            <a:r>
              <a:rPr b="1" dirty="0" sz="5100" lang="en">
                <a:solidFill>
                  <a:schemeClr val="accent6">
                    <a:lumMod val="10000"/>
                  </a:schemeClr>
                </a:solidFill>
                <a:sym typeface="Arial"/>
              </a:rPr>
              <a:t>Dutta</a:t>
            </a:r>
            <a:endParaRPr b="1" dirty="0" sz="5100">
              <a:solidFill>
                <a:schemeClr val="accent6">
                  <a:lumMod val="10000"/>
                </a:schemeClr>
              </a:solidFill>
              <a:sym typeface="Arial"/>
            </a:endParaRPr>
          </a:p>
          <a:p>
            <a:pPr algn="l"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dirty="0" sz="5100" lang="en">
                <a:solidFill>
                  <a:schemeClr val="accent6">
                    <a:lumMod val="10000"/>
                  </a:schemeClr>
                </a:solidFill>
                <a:sym typeface="Arial"/>
              </a:rPr>
              <a:t> Debabrata Debnath</a:t>
            </a:r>
            <a:endParaRPr b="1" dirty="0" sz="5100">
              <a:solidFill>
                <a:schemeClr val="accent6">
                  <a:lumMod val="10000"/>
                </a:schemeClr>
              </a:solidFill>
              <a:sym typeface="Arial"/>
            </a:endParaRPr>
          </a:p>
          <a:p>
            <a:pPr algn="l"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dirty="0" sz="5100" lang="en">
                <a:solidFill>
                  <a:schemeClr val="accent6">
                    <a:lumMod val="10000"/>
                  </a:schemeClr>
                </a:solidFill>
                <a:sym typeface="Arial"/>
              </a:rPr>
              <a:t> Goutam Sutradhar</a:t>
            </a:r>
            <a:endParaRPr b="1" dirty="0" sz="5100">
              <a:solidFill>
                <a:schemeClr val="accent6">
                  <a:lumMod val="10000"/>
                </a:schemeClr>
              </a:solidFill>
              <a:sym typeface="Arial"/>
            </a:endParaRPr>
          </a:p>
          <a:p>
            <a:pPr algn="l"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dirty="0" sz="5100" lang="en">
                <a:solidFill>
                  <a:schemeClr val="accent6">
                    <a:lumMod val="10000"/>
                  </a:schemeClr>
                </a:solidFill>
                <a:sym typeface="Arial"/>
              </a:rPr>
              <a:t> Dibyendu </a:t>
            </a:r>
            <a:r>
              <a:rPr b="1" dirty="0" sz="5100" lang="en" smtClean="0">
                <a:solidFill>
                  <a:schemeClr val="accent6">
                    <a:lumMod val="10000"/>
                  </a:schemeClr>
                </a:solidFill>
                <a:sym typeface="Arial"/>
              </a:rPr>
              <a:t>Paul</a:t>
            </a:r>
          </a:p>
          <a:p>
            <a:pPr algn="l"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dirty="0" sz="5100" lang="en" smtClean="0">
                <a:solidFill>
                  <a:schemeClr val="accent6">
                    <a:lumMod val="10000"/>
                  </a:schemeClr>
                </a:solidFill>
              </a:rPr>
              <a:t> Paramita Chandra</a:t>
            </a:r>
            <a:endParaRPr b="1" dirty="0" sz="5100">
              <a:solidFill>
                <a:schemeClr val="accent6">
                  <a:lumMod val="10000"/>
                </a:schemeClr>
              </a:solidFill>
              <a:sym typeface="Arial"/>
            </a:endParaRPr>
          </a:p>
          <a:p>
            <a:pPr algn="l"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 sz="5100">
              <a:solidFill>
                <a:srgbClr val="FF9900"/>
              </a:solidFill>
            </a:endParaRPr>
          </a:p>
          <a:p>
            <a:pPr algn="ctr"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 sz="3700" lang="en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 sz="3700" lang="en" smtClean="0">
              <a:solidFill>
                <a:schemeClr val="lt1"/>
              </a:solidFill>
            </a:endParaRPr>
          </a:p>
          <a:p>
            <a:pPr algn="ctr"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 sz="3700" lang="en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dirty="0" sz="3700" lang="en">
                <a:solidFill>
                  <a:schemeClr val="lt1"/>
                </a:solidFill>
              </a:rPr>
              <a:t> </a:t>
            </a:r>
            <a:r>
              <a:rPr dirty="0" sz="3700" lang="en" smtClean="0">
                <a:solidFill>
                  <a:schemeClr val="lt1"/>
                </a:solidFill>
              </a:rPr>
              <a:t>                       </a:t>
            </a:r>
            <a:r>
              <a:rPr dirty="0" sz="4400" lang="en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</a:t>
            </a:r>
            <a:r>
              <a:rPr dirty="0" sz="4400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ECE, JIS College of Engineering, Kalyani, Nadia</a:t>
            </a:r>
            <a:endParaRPr dirty="0"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 dirty="0" sz="1400">
              <a:solidFill>
                <a:srgbClr val="9436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85" name="Google Shape;66;p1"/>
          <p:cNvSpPr txBox="1"/>
          <p:nvPr/>
        </p:nvSpPr>
        <p:spPr>
          <a:xfrm>
            <a:off x="883200" y="208500"/>
            <a:ext cx="7377600" cy="8305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ctr" indent="0" lvl="0" marL="0" marR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b="0" cap="none" dirty="0" sz="1200" i="0" strike="noStrike" u="none">
              <a:solidFill>
                <a:srgbClr val="94363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dirty="0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86" name="TextBox 1"/>
          <p:cNvSpPr txBox="1"/>
          <p:nvPr/>
        </p:nvSpPr>
        <p:spPr>
          <a:xfrm>
            <a:off x="3733800" y="2912100"/>
            <a:ext cx="2209800" cy="3073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1200" lang="en-US" smtClean="0">
                <a:solidFill>
                  <a:schemeClr val="tx1">
                    <a:lumMod val="50000"/>
                  </a:schemeClr>
                </a:solidFill>
              </a:rPr>
              <a:t>Guided by</a:t>
            </a:r>
          </a:p>
        </p:txBody>
      </p:sp>
      <p:sp>
        <p:nvSpPr>
          <p:cNvPr id="1048587" name="TextBox 2"/>
          <p:cNvSpPr txBox="1"/>
          <p:nvPr/>
        </p:nvSpPr>
        <p:spPr>
          <a:xfrm>
            <a:off x="4269187" y="3246150"/>
            <a:ext cx="2352675" cy="30777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>
                <a:solidFill>
                  <a:schemeClr val="bg1"/>
                </a:solidFill>
              </a:rPr>
              <a:t>Mr. </a:t>
            </a:r>
            <a:r>
              <a:rPr dirty="0" lang="en-US" err="1" smtClean="0">
                <a:solidFill>
                  <a:schemeClr val="bg1"/>
                </a:solidFill>
              </a:rPr>
              <a:t>Arindam</a:t>
            </a:r>
            <a:r>
              <a:rPr dirty="0" lang="en-US" smtClean="0">
                <a:solidFill>
                  <a:schemeClr val="bg1"/>
                </a:solidFill>
              </a:rPr>
              <a:t> Banerjee</a:t>
            </a:r>
            <a:endParaRPr dirty="0" lang="en-US">
              <a:solidFill>
                <a:schemeClr val="bg1"/>
              </a:solidFill>
            </a:endParaRPr>
          </a:p>
        </p:txBody>
      </p:sp>
      <p:sp>
        <p:nvSpPr>
          <p:cNvPr id="1048588" name="TextBox 3"/>
          <p:cNvSpPr txBox="1"/>
          <p:nvPr/>
        </p:nvSpPr>
        <p:spPr>
          <a:xfrm>
            <a:off x="4288237" y="3553927"/>
            <a:ext cx="1781175" cy="5232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1200" lang="en-US" smtClean="0">
                <a:solidFill>
                  <a:schemeClr val="bg1"/>
                </a:solidFill>
              </a:rPr>
              <a:t>Asst. Professor,</a:t>
            </a:r>
          </a:p>
          <a:p>
            <a:endParaRPr dirty="0" sz="1200"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0" y="500925"/>
            <a:ext cx="4267200" cy="4480978"/>
          </a:xfrm>
        </p:spPr>
        <p:txBody>
          <a:bodyPr>
            <a:normAutofit/>
          </a:bodyPr>
          <a:p>
            <a:pPr algn="ctr"/>
            <a:r>
              <a:rPr b="1" dirty="0" sz="2400" lang="en-US" smtClean="0"/>
              <a:t>BCD </a:t>
            </a:r>
            <a:r>
              <a:rPr b="1" dirty="0" sz="2400" lang="en-US"/>
              <a:t>to 7-Segment </a:t>
            </a:r>
            <a:r>
              <a:rPr b="1" dirty="0" sz="2400" lang="en-US" smtClean="0"/>
              <a:t>Display</a:t>
            </a:r>
            <a:br>
              <a:rPr b="1" dirty="0" sz="2400" lang="en-US" smtClean="0"/>
            </a:br>
            <a:r>
              <a:rPr b="1" dirty="0" sz="2400" lang="en-US"/>
              <a:t/>
            </a:r>
            <a:br>
              <a:rPr b="1" dirty="0" sz="2400" lang="en-US"/>
            </a:br>
            <a:endParaRPr b="1" dirty="0" sz="2400" lang="en-US"/>
          </a:p>
        </p:txBody>
      </p:sp>
      <p:sp>
        <p:nvSpPr>
          <p:cNvPr id="1048667" name="Text Placeholder 2"/>
          <p:cNvSpPr>
            <a:spLocks noGrp="1"/>
          </p:cNvSpPr>
          <p:nvPr>
            <p:ph type="body" idx="1"/>
          </p:nvPr>
        </p:nvSpPr>
        <p:spPr>
          <a:xfrm>
            <a:off x="4644675" y="500924"/>
            <a:ext cx="4166400" cy="4642575"/>
          </a:xfrm>
        </p:spPr>
        <p:txBody>
          <a:bodyPr/>
          <a:p>
            <a:pPr>
              <a:buFont typeface="Wingdings" panose="05000000000000000000" pitchFamily="2" charset="2"/>
              <a:buChar char="Ø"/>
            </a:pPr>
            <a:r>
              <a:rPr dirty="0" sz="1200" lang="en-US" smtClean="0"/>
              <a:t>7447</a:t>
            </a:r>
            <a:r>
              <a:rPr dirty="0" sz="1200" lang="en-US"/>
              <a:t> </a:t>
            </a:r>
            <a:r>
              <a:rPr b="1" dirty="0" sz="1200" lang="en-US"/>
              <a:t>decodes BCD into 7 Segments</a:t>
            </a:r>
            <a:r>
              <a:rPr dirty="0" sz="1200" lang="en-US"/>
              <a:t>. It accepts a binary coded decimal or BCD Values as input and decoded into a pattern that drives a 7-segment for displaying digits 0 to </a:t>
            </a:r>
            <a:r>
              <a:rPr dirty="0" sz="1200" lang="en-US" smtClean="0"/>
              <a:t>9</a:t>
            </a:r>
            <a:r>
              <a:rPr dirty="0" sz="1200" lang="en-US"/>
              <a:t>.</a:t>
            </a:r>
            <a:r>
              <a:rPr dirty="0" sz="1200" lang="en-US" smtClean="0"/>
              <a:t> Its </a:t>
            </a:r>
            <a:r>
              <a:rPr dirty="0" sz="1200" lang="en-US"/>
              <a:t>input is 4 lines of BCD data and generates complements as output</a:t>
            </a:r>
            <a:r>
              <a:rPr dirty="0" sz="1200" lang="en-US" smtClean="0"/>
              <a:t>.</a:t>
            </a:r>
            <a:endParaRPr dirty="0" sz="1200" lang="en-US"/>
          </a:p>
          <a:p>
            <a:pPr>
              <a:buFont typeface="Wingdings" panose="05000000000000000000" pitchFamily="2" charset="2"/>
              <a:buChar char="Ø"/>
            </a:pPr>
            <a:endParaRPr dirty="0" lang="en-US" smtClean="0"/>
          </a:p>
          <a:p>
            <a:pPr>
              <a:buFont typeface="Wingdings" panose="05000000000000000000" pitchFamily="2" charset="2"/>
              <a:buChar char="Ø"/>
            </a:pPr>
            <a:r>
              <a:rPr dirty="0" sz="1200" lang="en-US"/>
              <a:t>A seven-segment LED is </a:t>
            </a:r>
            <a:r>
              <a:rPr b="1" dirty="0" sz="1200" lang="en-US"/>
              <a:t>a digital display module specialized to display numerical information</a:t>
            </a:r>
            <a:r>
              <a:rPr dirty="0" sz="1200" lang="en-US"/>
              <a:t>. </a:t>
            </a:r>
            <a:endParaRPr dirty="0" sz="1200" lang="en-US" smtClean="0"/>
          </a:p>
          <a:p>
            <a:pPr>
              <a:buFont typeface="Wingdings" panose="05000000000000000000" pitchFamily="2" charset="2"/>
              <a:buChar char="Ø"/>
            </a:pPr>
            <a:endParaRPr dirty="0" sz="1200" lang="en-US" smtClean="0"/>
          </a:p>
          <a:p>
            <a:pPr>
              <a:buFont typeface="Wingdings" panose="05000000000000000000" pitchFamily="2" charset="2"/>
              <a:buChar char="Ø"/>
            </a:pPr>
            <a:endParaRPr dirty="0" sz="1200" lang="en-US"/>
          </a:p>
          <a:p>
            <a:pPr>
              <a:buFont typeface="Wingdings" panose="05000000000000000000" pitchFamily="2" charset="2"/>
              <a:buChar char="Ø"/>
            </a:pPr>
            <a:r>
              <a:rPr dirty="0" sz="1200" lang="en-US" smtClean="0"/>
              <a:t>The Display LED is segmented into 9 LEDs namely a , b, c, d, e, f and g which are connected to the output pins of the IC.</a:t>
            </a:r>
          </a:p>
          <a:p>
            <a:pPr>
              <a:buFont typeface="Wingdings" panose="05000000000000000000" pitchFamily="2" charset="2"/>
              <a:buChar char="Ø"/>
            </a:pPr>
            <a:endParaRPr dirty="0" sz="1200" lang="en-US" smtClean="0"/>
          </a:p>
          <a:p>
            <a:pPr>
              <a:buFont typeface="Wingdings" panose="05000000000000000000" pitchFamily="2" charset="2"/>
              <a:buChar char="Ø"/>
            </a:pPr>
            <a:r>
              <a:rPr dirty="0" sz="1200" lang="en-US" smtClean="0"/>
              <a:t>According to the combinations of outputs of the IC, the different LEDs of the Display turned On, making a numeric symbol on the display.</a:t>
            </a:r>
            <a:endParaRPr dirty="0" sz="1200" lang="en-US"/>
          </a:p>
          <a:p>
            <a:pPr indent="0" marL="146050">
              <a:buNone/>
            </a:pPr>
            <a:endParaRPr dirty="0" sz="1200" lang="en-US"/>
          </a:p>
          <a:p>
            <a:pPr indent="0" marL="146050">
              <a:buNone/>
            </a:pPr>
            <a:endParaRPr dirty="0" sz="1200" lang="en-US"/>
          </a:p>
          <a:p>
            <a:pPr>
              <a:buFont typeface="Wingdings" panose="05000000000000000000" pitchFamily="2" charset="2"/>
              <a:buChar char="Ø"/>
            </a:pPr>
            <a:endParaRPr dirty="0" sz="1200" lang="en-US" smtClean="0"/>
          </a:p>
        </p:txBody>
      </p:sp>
      <p:pic>
        <p:nvPicPr>
          <p:cNvPr id="2097160" name="Picture 3" descr="Digital iVision Labs!: Seven Segment Display-All You Need To Know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1387" y="1786759"/>
            <a:ext cx="4004425" cy="303749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Picture 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6896" t="2906" r="4943" b="15794"/>
          <a:stretch>
            <a:fillRect/>
          </a:stretch>
        </p:blipFill>
        <p:spPr>
          <a:xfrm>
            <a:off x="1789279" y="1049430"/>
            <a:ext cx="6549170" cy="3395495"/>
          </a:xfrm>
          <a:prstGeom prst="rect"/>
        </p:spPr>
      </p:pic>
      <p:sp>
        <p:nvSpPr>
          <p:cNvPr id="1048668" name="Google Shape;104;p6"/>
          <p:cNvSpPr txBox="1">
            <a:spLocks noGrp="1"/>
          </p:cNvSpPr>
          <p:nvPr>
            <p:ph type="title"/>
          </p:nvPr>
        </p:nvSpPr>
        <p:spPr>
          <a:xfrm>
            <a:off x="311700" y="75550"/>
            <a:ext cx="3913459" cy="84936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 fontScale="90000"/>
          </a:bodyPr>
          <a:p>
            <a:pPr lvl="0">
              <a:buSzPts val="891"/>
            </a:pPr>
            <a:r>
              <a:rPr b="1" dirty="0" lang="en-US"/>
              <a:t>BCD to 7-Segment Display</a:t>
            </a:r>
            <a:endParaRPr dirty="0" sz="2500"/>
          </a:p>
        </p:txBody>
      </p:sp>
      <p:cxnSp>
        <p:nvCxnSpPr>
          <p:cNvPr id="3145744" name="Google Shape;140;g10999838a17_0_6"/>
          <p:cNvCxnSpPr>
            <a:cxnSpLocks/>
          </p:cNvCxnSpPr>
          <p:nvPr/>
        </p:nvCxnSpPr>
        <p:spPr>
          <a:xfrm flipV="1">
            <a:off x="7781925" y="3974825"/>
            <a:ext cx="228925" cy="594620"/>
          </a:xfrm>
          <a:prstGeom prst="straightConnector1"/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8669" name="Google Shape;141;g10999838a17_0_6"/>
          <p:cNvSpPr txBox="1"/>
          <p:nvPr/>
        </p:nvSpPr>
        <p:spPr>
          <a:xfrm>
            <a:off x="7168525" y="4569445"/>
            <a:ext cx="1052700" cy="462249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800" lang="en">
                <a:solidFill>
                  <a:srgbClr val="0000FF"/>
                </a:solidFill>
              </a:rPr>
              <a:t>Reset Button to reset all values</a:t>
            </a:r>
            <a:endParaRPr dirty="0" sz="800">
              <a:solidFill>
                <a:srgbClr val="0000FF"/>
              </a:solidFill>
            </a:endParaRPr>
          </a:p>
        </p:txBody>
      </p:sp>
      <p:cxnSp>
        <p:nvCxnSpPr>
          <p:cNvPr id="3145745" name="Google Shape;110;p6"/>
          <p:cNvCxnSpPr>
            <a:cxnSpLocks/>
          </p:cNvCxnSpPr>
          <p:nvPr/>
        </p:nvCxnSpPr>
        <p:spPr>
          <a:xfrm flipV="1">
            <a:off x="5192050" y="3948125"/>
            <a:ext cx="466600" cy="607215"/>
          </a:xfrm>
          <a:prstGeom prst="straightConnector1"/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8670" name="Google Shape;111;p6"/>
          <p:cNvSpPr txBox="1"/>
          <p:nvPr/>
        </p:nvSpPr>
        <p:spPr>
          <a:xfrm>
            <a:off x="4400938" y="4555340"/>
            <a:ext cx="1137300" cy="513050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cap="none" dirty="0" sz="900" i="0" lang="en" strike="noStrike" u="non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Button to start the Simulation</a:t>
            </a:r>
            <a:endParaRPr b="0" cap="none" dirty="0" sz="900" i="0" strike="noStrike" u="none">
              <a:solidFill>
                <a:srgbClr val="A61C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746" name="Google Shape;137;g10999838a17_0_6"/>
          <p:cNvCxnSpPr>
            <a:cxnSpLocks/>
          </p:cNvCxnSpPr>
          <p:nvPr/>
        </p:nvCxnSpPr>
        <p:spPr>
          <a:xfrm flipV="1">
            <a:off x="1552575" y="1409700"/>
            <a:ext cx="1352550" cy="209550"/>
          </a:xfrm>
          <a:prstGeom prst="straightConnector1"/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8671" name="Google Shape;111;p6"/>
          <p:cNvSpPr txBox="1"/>
          <p:nvPr/>
        </p:nvSpPr>
        <p:spPr>
          <a:xfrm>
            <a:off x="533627" y="1517820"/>
            <a:ext cx="1137300" cy="513049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cap="none" dirty="0" sz="900" i="0" lang="en" strike="noStrike" u="non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Button to </a:t>
            </a:r>
            <a:r>
              <a:rPr b="0" cap="none" dirty="0" sz="900" i="0" lang="en" strike="noStrike" u="none" smtClean="0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switch on </a:t>
            </a:r>
            <a:r>
              <a:rPr b="0" cap="none" dirty="0" sz="900" i="0" lang="en" strike="noStrike" u="non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cap="none" dirty="0" sz="900" i="0" lang="en" strike="noStrike" u="none" smtClean="0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Circuit</a:t>
            </a:r>
            <a:endParaRPr b="0" cap="none" dirty="0" sz="900" i="0" strike="noStrike" u="none">
              <a:solidFill>
                <a:srgbClr val="A61C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747" name="Google Shape;137;g10999838a17_0_6"/>
          <p:cNvCxnSpPr>
            <a:cxnSpLocks/>
          </p:cNvCxnSpPr>
          <p:nvPr/>
        </p:nvCxnSpPr>
        <p:spPr>
          <a:xfrm>
            <a:off x="6789683" y="809297"/>
            <a:ext cx="462455" cy="1170223"/>
          </a:xfrm>
          <a:prstGeom prst="straightConnector1"/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8672" name="Google Shape;111;p6"/>
          <p:cNvSpPr txBox="1"/>
          <p:nvPr/>
        </p:nvSpPr>
        <p:spPr>
          <a:xfrm>
            <a:off x="6221033" y="435931"/>
            <a:ext cx="1137300" cy="323135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cap="none" dirty="0" sz="900" i="0" lang="en" strike="noStrike" u="none" smtClean="0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Display LED</a:t>
            </a:r>
            <a:endParaRPr b="0" cap="none" dirty="0" sz="900" i="0" strike="noStrike" u="none">
              <a:solidFill>
                <a:srgbClr val="A61C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748" name="Google Shape;137;g10999838a17_0_6"/>
          <p:cNvCxnSpPr>
            <a:cxnSpLocks/>
          </p:cNvCxnSpPr>
          <p:nvPr/>
        </p:nvCxnSpPr>
        <p:spPr>
          <a:xfrm flipV="1">
            <a:off x="1537808" y="1893372"/>
            <a:ext cx="1344491" cy="555538"/>
          </a:xfrm>
          <a:prstGeom prst="straightConnector1"/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45749" name="Google Shape;137;g10999838a17_0_6"/>
          <p:cNvCxnSpPr>
            <a:cxnSpLocks/>
          </p:cNvCxnSpPr>
          <p:nvPr/>
        </p:nvCxnSpPr>
        <p:spPr>
          <a:xfrm flipV="1">
            <a:off x="1592154" y="2362880"/>
            <a:ext cx="1352550" cy="209550"/>
          </a:xfrm>
          <a:prstGeom prst="straightConnector1"/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45750" name="Google Shape;137;g10999838a17_0_6"/>
          <p:cNvCxnSpPr>
            <a:cxnSpLocks/>
          </p:cNvCxnSpPr>
          <p:nvPr/>
        </p:nvCxnSpPr>
        <p:spPr>
          <a:xfrm>
            <a:off x="1537808" y="2739274"/>
            <a:ext cx="1352550" cy="126160"/>
          </a:xfrm>
          <a:prstGeom prst="straightConnector1"/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45751" name="Google Shape;137;g10999838a17_0_6"/>
          <p:cNvCxnSpPr>
            <a:cxnSpLocks/>
          </p:cNvCxnSpPr>
          <p:nvPr/>
        </p:nvCxnSpPr>
        <p:spPr>
          <a:xfrm>
            <a:off x="1592154" y="2989954"/>
            <a:ext cx="1431323" cy="455675"/>
          </a:xfrm>
          <a:prstGeom prst="straightConnector1"/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8673" name="Google Shape;111;p6"/>
          <p:cNvSpPr txBox="1"/>
          <p:nvPr/>
        </p:nvSpPr>
        <p:spPr>
          <a:xfrm>
            <a:off x="274773" y="2422150"/>
            <a:ext cx="1200630" cy="513049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cap="none" dirty="0" sz="900" i="0" lang="en" strike="noStrike" u="none" smtClean="0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Button for Inputs of the IC</a:t>
            </a:r>
            <a:endParaRPr b="0" cap="none" dirty="0" sz="900" i="0" strike="noStrike" u="none">
              <a:solidFill>
                <a:srgbClr val="A61C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3"/>
          <p:cNvSpPr>
            <a:spLocks noGrp="1"/>
          </p:cNvSpPr>
          <p:nvPr>
            <p:ph type="title"/>
          </p:nvPr>
        </p:nvSpPr>
        <p:spPr>
          <a:xfrm>
            <a:off x="378400" y="253275"/>
            <a:ext cx="8520600" cy="623700"/>
          </a:xfrm>
        </p:spPr>
        <p:txBody>
          <a:bodyPr>
            <a:normAutofit/>
          </a:bodyPr>
          <a:p>
            <a:r>
              <a:rPr dirty="0" sz="2000" lang="en-US" smtClean="0"/>
              <a:t>Others Experiments that are included in the application :-</a:t>
            </a:r>
            <a:endParaRPr dirty="0" sz="2000" lang="en-US"/>
          </a:p>
        </p:txBody>
      </p:sp>
      <p:sp>
        <p:nvSpPr>
          <p:cNvPr id="104867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308" lnSpcReduction="20000"/>
          </a:bodyPr>
          <a:p>
            <a:r>
              <a:rPr dirty="0" lang="en-US" smtClean="0"/>
              <a:t>Realization of Basic Gates</a:t>
            </a:r>
          </a:p>
          <a:p>
            <a:r>
              <a:rPr dirty="0" lang="en-US" smtClean="0"/>
              <a:t>Infrared Sensor Experiment</a:t>
            </a:r>
          </a:p>
          <a:p>
            <a:r>
              <a:rPr dirty="0" lang="en-US" smtClean="0"/>
              <a:t>Soil Moisture sensor Experiment</a:t>
            </a:r>
          </a:p>
          <a:p>
            <a:r>
              <a:rPr dirty="0" lang="en-US" smtClean="0"/>
              <a:t>Binary to Gray </a:t>
            </a:r>
            <a:endParaRPr altLang="en-US" lang="zh-CN"/>
          </a:p>
          <a:p>
            <a:r>
              <a:rPr altLang="en-US" dirty="0" lang="en-US" smtClean="0"/>
              <a:t>G</a:t>
            </a:r>
            <a:r>
              <a:rPr altLang="en-US" dirty="0" lang="en-US" smtClean="0"/>
              <a:t>r</a:t>
            </a:r>
            <a:r>
              <a:rPr altLang="en-US" dirty="0" lang="en-US" smtClean="0"/>
              <a:t>a</a:t>
            </a:r>
            <a:r>
              <a:rPr altLang="en-US" dirty="0" lang="en-US" smtClean="0"/>
              <a:t>y</a:t>
            </a:r>
            <a:r>
              <a:rPr altLang="en-US" dirty="0" lang="en-US" smtClean="0"/>
              <a:t> </a:t>
            </a:r>
            <a:r>
              <a:rPr altLang="en-US" dirty="0" lang="en-US" smtClean="0"/>
              <a:t>t</a:t>
            </a:r>
            <a:r>
              <a:rPr altLang="en-US" dirty="0" lang="en-US" smtClean="0"/>
              <a:t>o</a:t>
            </a:r>
            <a:r>
              <a:rPr altLang="en-US" dirty="0" lang="en-US" smtClean="0"/>
              <a:t> </a:t>
            </a:r>
            <a:r>
              <a:rPr altLang="en-US" dirty="0" lang="en-US" smtClean="0"/>
              <a:t>B</a:t>
            </a:r>
            <a:r>
              <a:rPr altLang="en-US" dirty="0" lang="en-US" smtClean="0"/>
              <a:t>i</a:t>
            </a:r>
            <a:r>
              <a:rPr altLang="en-US" dirty="0" lang="en-US" smtClean="0"/>
              <a:t>n</a:t>
            </a:r>
            <a:r>
              <a:rPr altLang="en-US" dirty="0" lang="en-US" smtClean="0"/>
              <a:t>a</a:t>
            </a:r>
            <a:r>
              <a:rPr altLang="en-US" dirty="0" lang="en-US" smtClean="0"/>
              <a:t>r</a:t>
            </a:r>
            <a:r>
              <a:rPr altLang="en-US" dirty="0" lang="en-US" smtClean="0"/>
              <a:t>y</a:t>
            </a:r>
            <a:endParaRPr altLang="en-US" lang="zh-CN"/>
          </a:p>
          <a:p>
            <a:r>
              <a:rPr dirty="0" lang="en-US" smtClean="0"/>
              <a:t>Decoder</a:t>
            </a:r>
            <a:endParaRPr altLang="en-US" lang="zh-CN"/>
          </a:p>
          <a:p>
            <a:r>
              <a:rPr dirty="0" lang="en-US" smtClean="0"/>
              <a:t> Encoder</a:t>
            </a:r>
            <a:endParaRPr altLang="en-US" lang="zh-CN"/>
          </a:p>
          <a:p>
            <a:r>
              <a:rPr dirty="0" lang="en-US" smtClean="0"/>
              <a:t>Comparator</a:t>
            </a:r>
          </a:p>
          <a:p>
            <a:r>
              <a:rPr dirty="0" lang="en-US" smtClean="0"/>
              <a:t>Multiplexer </a:t>
            </a:r>
            <a:endParaRPr dirty="0" lang="en-US" smtClean="0"/>
          </a:p>
          <a:p>
            <a:r>
              <a:rPr dirty="0" lang="en-US" err="1" smtClean="0"/>
              <a:t>Demultiplexer</a:t>
            </a:r>
            <a:endParaRPr dirty="0" lang="en-US" smtClean="0"/>
          </a:p>
          <a:p>
            <a:r>
              <a:rPr dirty="0" lang="en-US" smtClean="0"/>
              <a:t>Adders</a:t>
            </a:r>
            <a:r>
              <a:rPr dirty="0" lang="en-US" smtClean="0"/>
              <a:t> </a:t>
            </a:r>
            <a:r>
              <a:rPr dirty="0" lang="en-US" smtClean="0"/>
              <a:t> </a:t>
            </a:r>
            <a:r>
              <a:rPr dirty="0" lang="en-US" smtClean="0"/>
              <a:t>(</a:t>
            </a:r>
            <a:r>
              <a:rPr dirty="0" lang="en-US" smtClean="0"/>
              <a:t>H</a:t>
            </a:r>
            <a:r>
              <a:rPr dirty="0" lang="en-US" smtClean="0"/>
              <a:t>a</a:t>
            </a:r>
            <a:r>
              <a:rPr dirty="0" lang="en-US" smtClean="0"/>
              <a:t>l</a:t>
            </a:r>
            <a:r>
              <a:rPr dirty="0" lang="en-US" smtClean="0"/>
              <a:t>f</a:t>
            </a:r>
            <a:r>
              <a:rPr dirty="0" lang="en-US" smtClean="0"/>
              <a:t> </a:t>
            </a:r>
            <a:r>
              <a:rPr dirty="0" lang="en-US" smtClean="0"/>
              <a:t> </a:t>
            </a:r>
            <a:r>
              <a:rPr dirty="0" lang="en-US" smtClean="0"/>
              <a:t>a</a:t>
            </a:r>
            <a:r>
              <a:rPr dirty="0" lang="en-US" smtClean="0"/>
              <a:t>n</a:t>
            </a:r>
            <a:r>
              <a:rPr dirty="0" lang="en-US" smtClean="0"/>
              <a:t>d</a:t>
            </a:r>
            <a:r>
              <a:rPr dirty="0" lang="en-US" smtClean="0"/>
              <a:t> </a:t>
            </a:r>
            <a:r>
              <a:rPr dirty="0" lang="en-US" smtClean="0"/>
              <a:t> </a:t>
            </a:r>
            <a:r>
              <a:rPr dirty="0" lang="en-US" smtClean="0"/>
              <a:t>F</a:t>
            </a:r>
            <a:r>
              <a:rPr dirty="0" lang="en-US" smtClean="0"/>
              <a:t>u</a:t>
            </a:r>
            <a:r>
              <a:rPr dirty="0" lang="en-US" smtClean="0"/>
              <a:t>l</a:t>
            </a:r>
            <a:r>
              <a:rPr dirty="0" lang="en-US" smtClean="0"/>
              <a:t>l</a:t>
            </a:r>
            <a:r>
              <a:rPr dirty="0" lang="en-US" smtClean="0"/>
              <a:t>)</a:t>
            </a:r>
            <a:r>
              <a:rPr dirty="0" lang="en-US" smtClean="0"/>
              <a:t>)</a:t>
            </a:r>
            <a:r>
              <a:rPr dirty="0" lang="en-US" smtClean="0"/>
              <a:t> </a:t>
            </a:r>
            <a:endParaRPr dirty="0" lang="en-US" smtClean="0"/>
          </a:p>
          <a:p>
            <a:r>
              <a:rPr dirty="0" lang="en-US" err="1" smtClean="0"/>
              <a:t>S</a:t>
            </a:r>
            <a:r>
              <a:rPr dirty="0" lang="en-US" err="1" smtClean="0"/>
              <a:t>ubtractors</a:t>
            </a:r>
            <a:r>
              <a:rPr dirty="0" lang="en-US" err="1" smtClean="0"/>
              <a:t> </a:t>
            </a:r>
            <a:r>
              <a:rPr dirty="0" lang="en-US" err="1" smtClean="0"/>
              <a:t>(</a:t>
            </a:r>
            <a:r>
              <a:rPr dirty="0" lang="en-US" err="1" smtClean="0"/>
              <a:t>H</a:t>
            </a:r>
            <a:r>
              <a:rPr dirty="0" lang="en-US" err="1" smtClean="0"/>
              <a:t>a</a:t>
            </a:r>
            <a:r>
              <a:rPr dirty="0" lang="en-US" err="1" smtClean="0"/>
              <a:t>l</a:t>
            </a:r>
            <a:r>
              <a:rPr dirty="0" lang="en-US" err="1" smtClean="0"/>
              <a:t>f</a:t>
            </a:r>
            <a:r>
              <a:rPr dirty="0" lang="en-US" err="1" smtClean="0"/>
              <a:t> </a:t>
            </a:r>
            <a:r>
              <a:rPr dirty="0" lang="en-US" err="1" smtClean="0"/>
              <a:t>a</a:t>
            </a:r>
            <a:r>
              <a:rPr dirty="0" lang="en-US" err="1" smtClean="0"/>
              <a:t>n</a:t>
            </a:r>
            <a:r>
              <a:rPr dirty="0" lang="en-US" err="1" smtClean="0"/>
              <a:t>d</a:t>
            </a:r>
            <a:r>
              <a:rPr dirty="0" lang="en-US" err="1" smtClean="0"/>
              <a:t> </a:t>
            </a:r>
            <a:r>
              <a:rPr dirty="0" lang="en-US" err="1" smtClean="0"/>
              <a:t>F</a:t>
            </a:r>
            <a:r>
              <a:rPr dirty="0" lang="en-US" err="1" smtClean="0"/>
              <a:t>u</a:t>
            </a:r>
            <a:r>
              <a:rPr dirty="0" lang="en-US" err="1" smtClean="0"/>
              <a:t>l</a:t>
            </a:r>
            <a:r>
              <a:rPr dirty="0" lang="en-US" err="1" smtClean="0"/>
              <a:t>l</a:t>
            </a:r>
            <a:r>
              <a:rPr dirty="0" lang="en-US" err="1" smtClean="0"/>
              <a:t>)</a:t>
            </a:r>
            <a:endParaRPr dirty="0" lang="en-US" smtClean="0"/>
          </a:p>
          <a:p>
            <a:r>
              <a:rPr dirty="0" lang="en-US" smtClean="0"/>
              <a:t>Parity Generators</a:t>
            </a:r>
            <a:r>
              <a:rPr dirty="0" lang="en-US" smtClean="0"/>
              <a:t> </a:t>
            </a:r>
            <a:r>
              <a:rPr dirty="0" lang="en-US" smtClean="0"/>
              <a:t>(</a:t>
            </a:r>
            <a:r>
              <a:rPr dirty="0" lang="en-US" smtClean="0"/>
              <a:t> </a:t>
            </a:r>
            <a:r>
              <a:rPr dirty="0" lang="en-US" smtClean="0"/>
              <a:t>E</a:t>
            </a:r>
            <a:r>
              <a:rPr dirty="0" lang="en-US" smtClean="0"/>
              <a:t>v</a:t>
            </a:r>
            <a:r>
              <a:rPr dirty="0" lang="en-US" smtClean="0"/>
              <a:t>e</a:t>
            </a:r>
            <a:r>
              <a:rPr dirty="0" lang="en-US" smtClean="0"/>
              <a:t>n</a:t>
            </a:r>
            <a:r>
              <a:rPr dirty="0" lang="en-US" smtClean="0"/>
              <a:t> </a:t>
            </a:r>
            <a:r>
              <a:rPr dirty="0" lang="en-US" smtClean="0"/>
              <a:t> </a:t>
            </a:r>
            <a:r>
              <a:rPr dirty="0" lang="en-US" smtClean="0"/>
              <a:t>a</a:t>
            </a:r>
            <a:r>
              <a:rPr dirty="0" lang="en-US" smtClean="0"/>
              <a:t>n</a:t>
            </a:r>
            <a:r>
              <a:rPr dirty="0" lang="en-US" smtClean="0"/>
              <a:t>d</a:t>
            </a:r>
            <a:r>
              <a:rPr dirty="0" lang="en-US" smtClean="0"/>
              <a:t> </a:t>
            </a:r>
            <a:r>
              <a:rPr dirty="0" lang="en-US" smtClean="0"/>
              <a:t> </a:t>
            </a:r>
            <a:r>
              <a:rPr dirty="0" lang="en-US" smtClean="0"/>
              <a:t>O</a:t>
            </a:r>
            <a:r>
              <a:rPr dirty="0" lang="en-US" smtClean="0"/>
              <a:t>d</a:t>
            </a:r>
            <a:r>
              <a:rPr dirty="0" lang="en-US" smtClean="0"/>
              <a:t>d</a:t>
            </a:r>
            <a:r>
              <a:rPr dirty="0" lang="en-US" smtClean="0"/>
              <a:t>)</a:t>
            </a:r>
            <a:endParaRPr altLang="en-US" lang="zh-CN"/>
          </a:p>
          <a:p>
            <a:r>
              <a:rPr dirty="0" lang="en-US" err="1" smtClean="0"/>
              <a:t>Flipflops</a:t>
            </a:r>
            <a:r>
              <a:rPr dirty="0" lang="en-US" err="1" smtClean="0"/>
              <a:t> </a:t>
            </a:r>
            <a:r>
              <a:rPr dirty="0" lang="en-US" err="1" smtClean="0"/>
              <a:t>(</a:t>
            </a:r>
            <a:r>
              <a:rPr dirty="0" lang="en-US" err="1" smtClean="0"/>
              <a:t>J</a:t>
            </a:r>
            <a:r>
              <a:rPr dirty="0" lang="en-US" err="1" smtClean="0"/>
              <a:t>K</a:t>
            </a:r>
            <a:r>
              <a:rPr dirty="0" lang="en-US" err="1" smtClean="0"/>
              <a:t>,</a:t>
            </a:r>
            <a:r>
              <a:rPr dirty="0" lang="en-US" err="1" smtClean="0"/>
              <a:t> </a:t>
            </a:r>
            <a:r>
              <a:rPr dirty="0" lang="en-US" err="1" smtClean="0"/>
              <a:t> </a:t>
            </a:r>
            <a:r>
              <a:rPr dirty="0" lang="en-US" err="1" smtClean="0"/>
              <a:t>S</a:t>
            </a:r>
            <a:r>
              <a:rPr dirty="0" lang="en-US" err="1" smtClean="0"/>
              <a:t>R</a:t>
            </a:r>
            <a:r>
              <a:rPr dirty="0" lang="en-US" err="1" smtClean="0"/>
              <a:t>,</a:t>
            </a:r>
            <a:r>
              <a:rPr dirty="0" lang="en-US" err="1" smtClean="0"/>
              <a:t> </a:t>
            </a:r>
            <a:r>
              <a:rPr dirty="0" lang="en-US" err="1" smtClean="0"/>
              <a:t> </a:t>
            </a:r>
            <a:r>
              <a:rPr dirty="0" lang="en-US" err="1" smtClean="0"/>
              <a:t>T</a:t>
            </a:r>
            <a:r>
              <a:rPr dirty="0" lang="en-US" err="1" smtClean="0"/>
              <a:t>,</a:t>
            </a:r>
            <a:r>
              <a:rPr dirty="0" lang="en-US" err="1" smtClean="0"/>
              <a:t> </a:t>
            </a:r>
            <a:r>
              <a:rPr dirty="0" lang="en-US" err="1" smtClean="0"/>
              <a:t> </a:t>
            </a:r>
            <a:r>
              <a:rPr dirty="0" lang="en-US" err="1" smtClean="0"/>
              <a:t>D</a:t>
            </a:r>
            <a:r>
              <a:rPr dirty="0" lang="en-US" err="1" smtClean="0"/>
              <a:t>)</a:t>
            </a:r>
            <a:endParaRPr dirty="0" lang="en-US" smtClean="0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Picture 7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161" r="53021" b="5718"/>
          <a:stretch>
            <a:fillRect/>
          </a:stretch>
        </p:blipFill>
        <p:spPr>
          <a:xfrm>
            <a:off x="142876" y="299690"/>
            <a:ext cx="2057399" cy="2317425"/>
          </a:xfrm>
          <a:prstGeom prst="rect"/>
        </p:spPr>
      </p:pic>
      <p:pic>
        <p:nvPicPr>
          <p:cNvPr id="2097163" name="Picture 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l="6250" t="10537" r="6458" b="13130"/>
          <a:stretch>
            <a:fillRect/>
          </a:stretch>
        </p:blipFill>
        <p:spPr>
          <a:xfrm>
            <a:off x="2373921" y="449830"/>
            <a:ext cx="3500805" cy="2167285"/>
          </a:xfrm>
          <a:prstGeom prst="rect"/>
        </p:spPr>
      </p:pic>
      <p:pic>
        <p:nvPicPr>
          <p:cNvPr id="2097164" name="Picture 9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/>
          <a:srcRect l="11978" t="6831" r="19376" b="5904"/>
          <a:stretch>
            <a:fillRect/>
          </a:stretch>
        </p:blipFill>
        <p:spPr>
          <a:xfrm>
            <a:off x="6048372" y="449830"/>
            <a:ext cx="3032358" cy="2167285"/>
          </a:xfrm>
          <a:prstGeom prst="rect"/>
        </p:spPr>
      </p:pic>
      <p:pic>
        <p:nvPicPr>
          <p:cNvPr id="2097165" name="Picture 10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4"/>
          <a:srcRect l="8437" t="14057" r="12814" b="5719"/>
          <a:stretch>
            <a:fillRect/>
          </a:stretch>
        </p:blipFill>
        <p:spPr>
          <a:xfrm>
            <a:off x="142876" y="2956832"/>
            <a:ext cx="2962274" cy="1696646"/>
          </a:xfrm>
          <a:prstGeom prst="rect"/>
        </p:spPr>
      </p:pic>
      <p:pic>
        <p:nvPicPr>
          <p:cNvPr id="2097166" name="Picture 1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5"/>
          <a:srcRect l="3229" t="1459" r="24271" b="18132"/>
          <a:stretch>
            <a:fillRect/>
          </a:stretch>
        </p:blipFill>
        <p:spPr>
          <a:xfrm>
            <a:off x="3251231" y="2956832"/>
            <a:ext cx="2917763" cy="1696646"/>
          </a:xfrm>
          <a:prstGeom prst="rect"/>
        </p:spPr>
      </p:pic>
      <p:pic>
        <p:nvPicPr>
          <p:cNvPr id="2097167" name="Picture 1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6"/>
          <a:srcRect l="6355" t="10907" r="11978" b="20541"/>
          <a:stretch>
            <a:fillRect/>
          </a:stretch>
        </p:blipFill>
        <p:spPr>
          <a:xfrm>
            <a:off x="6315074" y="2956832"/>
            <a:ext cx="2765655" cy="1696646"/>
          </a:xfrm>
          <a:prstGeom prst="rect"/>
        </p:spPr>
      </p:pic>
      <p:sp>
        <p:nvSpPr>
          <p:cNvPr id="1048677" name="TextBox 13"/>
          <p:cNvSpPr txBox="1"/>
          <p:nvPr/>
        </p:nvSpPr>
        <p:spPr>
          <a:xfrm>
            <a:off x="647700" y="2617115"/>
            <a:ext cx="1266825" cy="26161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1100" lang="en-US" smtClean="0"/>
              <a:t>Basic Gates</a:t>
            </a:r>
            <a:endParaRPr dirty="0" sz="1100" lang="en-US"/>
          </a:p>
        </p:txBody>
      </p:sp>
      <p:sp>
        <p:nvSpPr>
          <p:cNvPr id="1048678" name="TextBox 15"/>
          <p:cNvSpPr txBox="1"/>
          <p:nvPr/>
        </p:nvSpPr>
        <p:spPr>
          <a:xfrm>
            <a:off x="3521089" y="2617115"/>
            <a:ext cx="1266825" cy="26161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1100" lang="en-US"/>
              <a:t>Infrared Sensor</a:t>
            </a:r>
          </a:p>
        </p:txBody>
      </p:sp>
      <p:sp>
        <p:nvSpPr>
          <p:cNvPr id="1048679" name="TextBox 17"/>
          <p:cNvSpPr txBox="1"/>
          <p:nvPr/>
        </p:nvSpPr>
        <p:spPr>
          <a:xfrm>
            <a:off x="7021894" y="2617115"/>
            <a:ext cx="1617281" cy="26161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1100" lang="en-US"/>
              <a:t>Soil Moisture sensor</a:t>
            </a:r>
          </a:p>
        </p:txBody>
      </p:sp>
      <p:sp>
        <p:nvSpPr>
          <p:cNvPr id="1048680" name="TextBox 18"/>
          <p:cNvSpPr txBox="1"/>
          <p:nvPr/>
        </p:nvSpPr>
        <p:spPr>
          <a:xfrm>
            <a:off x="992683" y="4731585"/>
            <a:ext cx="1266825" cy="26161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1100" lang="en-US" smtClean="0"/>
              <a:t>Gray to Binary</a:t>
            </a:r>
            <a:endParaRPr dirty="0" sz="1100" lang="en-US"/>
          </a:p>
        </p:txBody>
      </p:sp>
      <p:sp>
        <p:nvSpPr>
          <p:cNvPr id="1048681" name="TextBox 19"/>
          <p:cNvSpPr txBox="1"/>
          <p:nvPr/>
        </p:nvSpPr>
        <p:spPr>
          <a:xfrm>
            <a:off x="4071398" y="4731585"/>
            <a:ext cx="1266825" cy="26161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1100" lang="en-US" smtClean="0"/>
              <a:t>Comparator</a:t>
            </a:r>
            <a:endParaRPr dirty="0" sz="1100" lang="en-US"/>
          </a:p>
        </p:txBody>
      </p:sp>
      <p:sp>
        <p:nvSpPr>
          <p:cNvPr id="1048682" name="TextBox 20"/>
          <p:cNvSpPr txBox="1"/>
          <p:nvPr/>
        </p:nvSpPr>
        <p:spPr>
          <a:xfrm>
            <a:off x="7150114" y="4731585"/>
            <a:ext cx="1570024" cy="26161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1100" lang="en-US" smtClean="0"/>
              <a:t>Even Parity Generator</a:t>
            </a:r>
            <a:endParaRPr dirty="0" sz="110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</p:bgPr>
    </p:bg>
    <p:spTree>
      <p:nvGrpSpPr>
        <p:cNvPr id="67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Google Shape;163;p9"/>
          <p:cNvSpPr txBox="1">
            <a:spLocks noGrp="1"/>
          </p:cNvSpPr>
          <p:nvPr>
            <p:ph type="subTitle" idx="4294967295"/>
          </p:nvPr>
        </p:nvSpPr>
        <p:spPr>
          <a:xfrm>
            <a:off x="917400" y="706885"/>
            <a:ext cx="4242600" cy="7383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300"/>
              <a:buFont typeface="Arial"/>
              <a:buNone/>
            </a:pPr>
            <a:r>
              <a:rPr b="1" cap="none" sz="2700" i="0" lang="en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cap="none" sz="27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84" name="Google Shape;164;p9"/>
          <p:cNvSpPr txBox="1"/>
          <p:nvPr/>
        </p:nvSpPr>
        <p:spPr>
          <a:xfrm>
            <a:off x="804300" y="1489425"/>
            <a:ext cx="7616100" cy="2773650"/>
          </a:xfrm>
          <a:prstGeom prst="rect"/>
          <a:gradFill>
            <a:gsLst>
              <a:gs pos="0">
                <a:srgbClr val="FFF6DB"/>
              </a:gs>
              <a:gs pos="100000">
                <a:srgbClr val="FFE8A1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reflection algn="bl" dir="5400000" dist="161925" endPos="14000" fadeDir="5400012" rotWithShape="0" stA="25000" sy="-100000"/>
          </a:effectLst>
        </p:spPr>
        <p:txBody>
          <a:bodyPr anchor="t" anchorCtr="0" bIns="91425" lIns="91425" rIns="91425" spcFirstLastPara="1" tIns="91425" wrap="square">
            <a:spAutoFit/>
          </a:bodyPr>
          <a:p>
            <a:pPr algn="just" lvl="0">
              <a:buSzPts val="1200"/>
            </a:pPr>
            <a:r>
              <a:rPr dirty="0" sz="1200" lang="en-US"/>
              <a:t>The project has been developed keeping in mind the necessities of a student who were otherwise barred from the conventional Lab curriculums </a:t>
            </a:r>
            <a:endParaRPr dirty="0" sz="1200" lang="en-US" smtClean="0"/>
          </a:p>
          <a:p>
            <a:pPr algn="just" lvl="0">
              <a:buSzPts val="1200"/>
            </a:pPr>
            <a:endParaRPr b="0" cap="none" dirty="0" sz="1200" i="0" strike="noStrike" u="none">
              <a:solidFill>
                <a:srgbClr val="000000"/>
              </a:solidFill>
              <a:sym typeface="Arial"/>
            </a:endParaRPr>
          </a:p>
          <a:p>
            <a:r>
              <a:rPr dirty="0" sz="1200" lang="en-US"/>
              <a:t>Moreover the reading of the experimental data was compared with the real life output values of the </a:t>
            </a:r>
            <a:r>
              <a:rPr dirty="0" sz="1200" lang="en-US" smtClean="0"/>
              <a:t>sensors, which </a:t>
            </a:r>
            <a:r>
              <a:rPr dirty="0" sz="1200" lang="en-US"/>
              <a:t>came out similar to that of the </a:t>
            </a:r>
            <a:r>
              <a:rPr dirty="0" sz="1200" lang="en-US" smtClean="0"/>
              <a:t>simulated.</a:t>
            </a:r>
            <a:endParaRPr dirty="0" sz="1200" lang="en-US"/>
          </a:p>
          <a:p>
            <a:pPr algn="just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b="0" cap="none" dirty="0" sz="12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lvl="0">
              <a:buSzPts val="1200"/>
            </a:pPr>
            <a:r>
              <a:rPr b="0" cap="none" dirty="0" sz="1200" i="0" lang="en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dirty="0" sz="1200" lang="en-US"/>
              <a:t>The application was developed fully in the python programming language, and </a:t>
            </a:r>
            <a:r>
              <a:rPr dirty="0" sz="1200" lang="en-US" err="1"/>
              <a:t>t</a:t>
            </a:r>
            <a:r>
              <a:rPr dirty="0" sz="1200" lang="en-US" err="1" smtClean="0"/>
              <a:t>kinter</a:t>
            </a:r>
            <a:r>
              <a:rPr dirty="0" sz="1200" lang="en-US" smtClean="0"/>
              <a:t> </a:t>
            </a:r>
            <a:r>
              <a:rPr dirty="0" sz="1200" lang="en-US"/>
              <a:t>and other modules were used to build the interface</a:t>
            </a:r>
            <a:r>
              <a:rPr dirty="0" sz="1200" lang="en-US" smtClean="0"/>
              <a:t>. That means this application is platform independent and can be used by student in any system after certain installments.</a:t>
            </a:r>
          </a:p>
          <a:p>
            <a:pPr algn="just" lvl="0">
              <a:buSzPts val="1200"/>
            </a:pPr>
            <a:endParaRPr b="0" cap="none" dirty="0" sz="1200" i="0" strike="noStrike" u="none">
              <a:solidFill>
                <a:srgbClr val="000000"/>
              </a:solidFill>
              <a:sym typeface="Arial"/>
            </a:endParaRPr>
          </a:p>
          <a:p>
            <a:r>
              <a:rPr dirty="0" sz="1200" lang="en-US"/>
              <a:t>Although utmost care has been taken to replicate the original experiments and results there may be some small discrepancies in results due to undesired errors.</a:t>
            </a:r>
          </a:p>
        </p:txBody>
      </p:sp>
      <p:sp>
        <p:nvSpPr>
          <p:cNvPr id="1048685" name="Google Shape;165;p9"/>
          <p:cNvSpPr txBox="1"/>
          <p:nvPr/>
        </p:nvSpPr>
        <p:spPr>
          <a:xfrm>
            <a:off x="6393025" y="52850"/>
            <a:ext cx="2725500" cy="386049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ctr" indent="0" lvl="0" marL="0" marR="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endParaRPr b="0" cap="none" sz="10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Google Shape;156;p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Future Implications</a:t>
            </a:r>
          </a:p>
        </p:txBody>
      </p:sp>
      <p:sp>
        <p:nvSpPr>
          <p:cNvPr id="1048689" name="Google Shape;157;p8"/>
          <p:cNvSpPr txBox="1"/>
          <p:nvPr/>
        </p:nvSpPr>
        <p:spPr>
          <a:xfrm>
            <a:off x="751400" y="1618400"/>
            <a:ext cx="7305900" cy="3205450"/>
          </a:xfrm>
          <a:prstGeom prst="rect"/>
          <a:gradFill>
            <a:gsLst>
              <a:gs pos="0">
                <a:schemeClr val="lt1"/>
              </a:gs>
              <a:gs pos="100000">
                <a:srgbClr val="D0BCAB"/>
              </a:gs>
            </a:gsLst>
            <a:lin ang="5400012" scaled="0"/>
          </a:gradFill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just"/>
            <a:r>
              <a:rPr dirty="0" sz="1200" lang="en-US" smtClean="0"/>
              <a:t>The </a:t>
            </a:r>
            <a:r>
              <a:rPr dirty="0" sz="1200" lang="en-US"/>
              <a:t>project has been developed keeping in mind the necessities of a student who were otherwise barred from the conventional Lab </a:t>
            </a:r>
            <a:r>
              <a:rPr dirty="0" sz="1200" lang="en-US" smtClean="0"/>
              <a:t>curriculums. Along </a:t>
            </a:r>
            <a:r>
              <a:rPr dirty="0" sz="1200" lang="en-US"/>
              <a:t>with this, the platform can also be used by teachers for presentation and explanation purposes. This can benefit a broad spectrum of students and teachers to make them more familiar with the virtual world.</a:t>
            </a:r>
          </a:p>
          <a:p>
            <a:pPr algn="l" indent="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b="0" cap="none" dirty="0" sz="12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dirty="0" sz="1200" lang="en-US"/>
              <a:t>It is a small-sized offline simulation-based application for performing regular College level Electronics experiments. But if needed this can also be integrated to any site as an online based service (server based) </a:t>
            </a:r>
            <a:r>
              <a:rPr dirty="0" sz="1200" lang="en-US" smtClean="0"/>
              <a:t>.</a:t>
            </a:r>
          </a:p>
          <a:p>
            <a:endParaRPr b="0" cap="none" dirty="0" sz="1200" i="0" lang="en-US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dirty="0" sz="1200" lang="en-US"/>
              <a:t>With further developments, the application can be easily modified for experiments of other domains and subjects.</a:t>
            </a:r>
          </a:p>
          <a:p>
            <a:endParaRPr b="0" cap="none" dirty="0" sz="1200" i="0" lang="en-US" strike="noStrike" u="none" smtClean="0">
              <a:solidFill>
                <a:srgbClr val="000000"/>
              </a:solidFill>
              <a:sym typeface="Arial"/>
            </a:endParaRPr>
          </a:p>
          <a:p>
            <a:r>
              <a:rPr dirty="0" sz="1200" lang="en-US"/>
              <a:t>The application can also be integrated with hardware like </a:t>
            </a:r>
            <a:r>
              <a:rPr dirty="0" sz="1200" lang="en-US" err="1"/>
              <a:t>arduino</a:t>
            </a:r>
            <a:r>
              <a:rPr dirty="0" sz="1200" lang="en-US"/>
              <a:t> or raspberry pi so that they can act as dedicated experiments kits for the users. </a:t>
            </a:r>
            <a:endParaRPr dirty="0" sz="1200" lang="en-US" smtClean="0"/>
          </a:p>
          <a:p>
            <a:endParaRPr b="0" cap="none" dirty="0" sz="12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90" name="Google Shape;158;p8"/>
          <p:cNvSpPr txBox="1"/>
          <p:nvPr/>
        </p:nvSpPr>
        <p:spPr>
          <a:xfrm>
            <a:off x="6312825" y="51525"/>
            <a:ext cx="2725500" cy="3860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ctr" indent="0" lvl="0" marL="0" marR="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endParaRPr b="0" cap="none" sz="10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Google Shape;170;p10"/>
          <p:cNvSpPr txBox="1">
            <a:spLocks noGrp="1"/>
          </p:cNvSpPr>
          <p:nvPr>
            <p:ph type="title"/>
          </p:nvPr>
        </p:nvSpPr>
        <p:spPr>
          <a:xfrm>
            <a:off x="311700" y="699900"/>
            <a:ext cx="5231100" cy="789000"/>
          </a:xfrm>
          <a:prstGeom prst="rect"/>
          <a:noFill/>
          <a:ln>
            <a:noFill/>
          </a:ln>
        </p:spPr>
        <p:txBody>
          <a:bodyPr anchor="b" anchorCtr="0" bIns="91425" lIns="91425" rIns="91425" spcFirstLastPara="1" tIns="91425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sz="3900" lang="en"/>
              <a:t>References</a:t>
            </a:r>
            <a:endParaRPr sz="3900"/>
          </a:p>
        </p:txBody>
      </p:sp>
      <p:sp>
        <p:nvSpPr>
          <p:cNvPr id="1048697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613925" y="2121425"/>
            <a:ext cx="7044600" cy="25749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just" indent="-266700" lvl="0" marL="2667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sz="1000" lang="en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[1]    IIT Kharagpur, "Virtual Lab," </a:t>
            </a:r>
            <a:endParaRPr sz="1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sz="1000" lang="en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                                [Online]:-Available:https://www.vlab.co.in/participating-institute-iit-kharagpur.</a:t>
            </a:r>
            <a:endParaRPr sz="1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indent="-266700" lvl="0" marL="2667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sz="1000" lang="en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[2] IIT Guwahati, "Virtual Lab,"</a:t>
            </a:r>
            <a:endParaRPr sz="1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indent="-266700" lvl="0" marL="2667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sz="1000" lang="en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                                [Online]:-Available:https://www.vlab.co.in/participating-institute-iit-guwahati.</a:t>
            </a:r>
            <a:endParaRPr sz="1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indent="-266700" lvl="0" marL="2667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sz="1000" lang="en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[3]      IIT Bombay, "Virtual Lab," </a:t>
            </a:r>
            <a:endParaRPr sz="1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indent="-266700" lvl="0" marL="2667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sz="1000" lang="en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                                [Online]. Available: http://vlabs.iitb.ac.in/vlab/.</a:t>
            </a:r>
            <a:endParaRPr sz="1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 sz="1000"/>
          </a:p>
        </p:txBody>
      </p:sp>
      <p:sp>
        <p:nvSpPr>
          <p:cNvPr id="1048698" name="Google Shape;172;p10"/>
          <p:cNvSpPr txBox="1"/>
          <p:nvPr/>
        </p:nvSpPr>
        <p:spPr>
          <a:xfrm>
            <a:off x="6096000" y="76200"/>
            <a:ext cx="3000000" cy="386049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ctr" indent="0" lvl="0" marL="0" marR="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endParaRPr b="0" cap="none" sz="10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ext Placeholder 1"/>
          <p:cNvSpPr>
            <a:spLocks noGrp="1"/>
          </p:cNvSpPr>
          <p:nvPr>
            <p:ph type="body" idx="1"/>
          </p:nvPr>
        </p:nvSpPr>
        <p:spPr>
          <a:xfrm>
            <a:off x="385272" y="306751"/>
            <a:ext cx="7979400" cy="460500"/>
          </a:xfrm>
        </p:spPr>
        <p:txBody>
          <a:bodyPr>
            <a:normAutofit fontScale="76923" lnSpcReduction="20000"/>
          </a:bodyPr>
          <a:p>
            <a:pPr algn="ctr"/>
            <a:r>
              <a:rPr dirty="0" sz="2600" lang="en-US" smtClean="0">
                <a:solidFill>
                  <a:schemeClr val="accent1"/>
                </a:solidFill>
              </a:rPr>
              <a:t>Members</a:t>
            </a:r>
            <a:endParaRPr dirty="0" lang="en-US">
              <a:solidFill>
                <a:schemeClr val="accent1"/>
              </a:solidFill>
            </a:endParaRPr>
          </a:p>
        </p:txBody>
      </p:sp>
      <p:sp>
        <p:nvSpPr>
          <p:cNvPr id="1048595" name="TextBox 2"/>
          <p:cNvSpPr txBox="1"/>
          <p:nvPr/>
        </p:nvSpPr>
        <p:spPr>
          <a:xfrm>
            <a:off x="1135118" y="1061545"/>
            <a:ext cx="6337738" cy="25044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lang="en-US" smtClean="0"/>
              <a:t>Akash Dutta	         (123180702003)</a:t>
            </a:r>
          </a:p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lang="en-US" err="1" smtClean="0"/>
              <a:t>Debabrata</a:t>
            </a:r>
            <a:r>
              <a:rPr dirty="0" lang="en-US" smtClean="0"/>
              <a:t> </a:t>
            </a:r>
            <a:r>
              <a:rPr dirty="0" lang="en-US" err="1" smtClean="0"/>
              <a:t>Debnath</a:t>
            </a:r>
            <a:r>
              <a:rPr dirty="0" lang="en-US"/>
              <a:t> </a:t>
            </a:r>
            <a:r>
              <a:rPr dirty="0" lang="en-US" smtClean="0"/>
              <a:t>        (123180702023)</a:t>
            </a:r>
          </a:p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lang="en-US" err="1" smtClean="0"/>
              <a:t>Dibyendu</a:t>
            </a:r>
            <a:r>
              <a:rPr dirty="0" lang="en-US" smtClean="0"/>
              <a:t> Paul	         (123180702024)</a:t>
            </a:r>
          </a:p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lang="en-US" err="1" smtClean="0"/>
              <a:t>Goutam</a:t>
            </a:r>
            <a:r>
              <a:rPr dirty="0" lang="en-US" smtClean="0"/>
              <a:t> </a:t>
            </a:r>
            <a:r>
              <a:rPr dirty="0" lang="en-US" err="1" smtClean="0"/>
              <a:t>Sutradhar</a:t>
            </a:r>
            <a:r>
              <a:rPr dirty="0" lang="en-US" smtClean="0"/>
              <a:t>	         (123180702026)</a:t>
            </a:r>
          </a:p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lang="en-US" err="1" smtClean="0"/>
              <a:t>Paramita</a:t>
            </a:r>
            <a:r>
              <a:rPr dirty="0" lang="en-US" smtClean="0"/>
              <a:t> Chandra	         (123180702041)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Google Shape;71;p2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rm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sz="1600" lang="en"/>
              <a:t>INDEX</a:t>
            </a:r>
            <a:endParaRPr sz="1600"/>
          </a:p>
        </p:txBody>
      </p:sp>
      <p:sp>
        <p:nvSpPr>
          <p:cNvPr id="1048597" name="Google Shape;72;p2"/>
          <p:cNvSpPr txBox="1"/>
          <p:nvPr/>
        </p:nvSpPr>
        <p:spPr>
          <a:xfrm>
            <a:off x="629325" y="149275"/>
            <a:ext cx="7758000" cy="4792950"/>
          </a:xfrm>
          <a:prstGeom prst="rect"/>
          <a:gradFill>
            <a:gsLst>
              <a:gs pos="0">
                <a:schemeClr val="lt1"/>
              </a:gs>
              <a:gs pos="100000">
                <a:srgbClr val="D0BCAB"/>
              </a:gs>
            </a:gsLst>
            <a:lin ang="5400012" scaled="0"/>
          </a:gra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reflection algn="bl" dir="5400000" dist="228600" endPos="19000" fadeDir="5400012" rotWithShape="0" stA="60000" sy="-100000"/>
          </a:effectLst>
        </p:spPr>
        <p:txBody>
          <a:bodyPr anchor="t" anchorCtr="0" bIns="91425" lIns="91425" rIns="91425" spcFirstLastPara="1" tIns="91425" wrap="square">
            <a:spAutoFit/>
          </a:bodyPr>
          <a:p>
            <a:pPr algn="l" indent="-3302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600"/>
              <a:buFont typeface="Arial"/>
              <a:buChar char="●"/>
            </a:pPr>
            <a:r>
              <a:rPr b="0" cap="none" dirty="0" sz="1600" i="0" lang="en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 cap="none" dirty="0" sz="16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-3302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dirty="0" sz="1600" lang="en"/>
              <a:t>Modules Used</a:t>
            </a:r>
            <a:endParaRPr dirty="0" sz="1600"/>
          </a:p>
          <a:p>
            <a:pPr algn="l" indent="-3302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600"/>
              <a:buFont typeface="Arial"/>
              <a:buChar char="●"/>
            </a:pPr>
            <a:r>
              <a:rPr b="0" cap="none" dirty="0" sz="1600" i="0" lang="en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Pulse-Width Modulation</a:t>
            </a:r>
            <a:endParaRPr dirty="0" sz="1600"/>
          </a:p>
          <a:p>
            <a:pPr algn="l" indent="-3302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dirty="0" sz="1600" lang="en"/>
              <a:t>Application UI - PWM </a:t>
            </a:r>
            <a:endParaRPr dirty="0" sz="1600"/>
          </a:p>
          <a:p>
            <a:pPr algn="l" indent="-3302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dirty="0" sz="1600" lang="en"/>
              <a:t>Temperature Measurement using TMP36</a:t>
            </a:r>
            <a:endParaRPr dirty="0" sz="1600"/>
          </a:p>
          <a:p>
            <a:pPr algn="l" indent="-3302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Char char="●"/>
            </a:pPr>
            <a:r>
              <a:rPr dirty="0" sz="1600" lang="en"/>
              <a:t>Application UI - </a:t>
            </a:r>
            <a:r>
              <a:rPr dirty="0" sz="1600" lang="en" smtClean="0"/>
              <a:t>TMP3</a:t>
            </a:r>
          </a:p>
          <a:p>
            <a:pPr indent="-330200" lvl="0" marL="457200">
              <a:lnSpc>
                <a:spcPct val="150000"/>
              </a:lnSpc>
              <a:buClr>
                <a:srgbClr val="073763"/>
              </a:buClr>
              <a:buSzPts val="1600"/>
              <a:buChar char="●"/>
            </a:pPr>
            <a:r>
              <a:rPr dirty="0" sz="1600" lang="en-US"/>
              <a:t>BCD to 7-Segment </a:t>
            </a:r>
            <a:r>
              <a:rPr dirty="0" sz="1600" lang="en-US" smtClean="0"/>
              <a:t>Display</a:t>
            </a:r>
          </a:p>
          <a:p>
            <a:pPr indent="-330200" marL="457200">
              <a:lnSpc>
                <a:spcPct val="150000"/>
              </a:lnSpc>
              <a:buClr>
                <a:srgbClr val="073763"/>
              </a:buClr>
              <a:buSzPts val="1600"/>
              <a:buFont typeface="Arial"/>
              <a:buChar char="●"/>
            </a:pPr>
            <a:r>
              <a:rPr dirty="0" sz="1600" lang="en-US"/>
              <a:t>Application UI </a:t>
            </a:r>
            <a:r>
              <a:rPr dirty="0" sz="1600" lang="en-US" smtClean="0"/>
              <a:t>– BCD to 7 segment display</a:t>
            </a:r>
            <a:endParaRPr dirty="0" sz="1600" lang="en" smtClean="0"/>
          </a:p>
          <a:p>
            <a:pPr indent="-330200" marL="457200">
              <a:lnSpc>
                <a:spcPct val="150000"/>
              </a:lnSpc>
              <a:buClr>
                <a:srgbClr val="073763"/>
              </a:buClr>
              <a:buSzPts val="1600"/>
              <a:buFont typeface="Arial"/>
              <a:buChar char="●"/>
            </a:pPr>
            <a:r>
              <a:rPr dirty="0" sz="1600" lang="en-US" smtClean="0"/>
              <a:t>Conclusion</a:t>
            </a:r>
            <a:endParaRPr b="0" cap="none" dirty="0" sz="1600" i="0" strike="noStrike" u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-3302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cap="none" dirty="0" sz="1600" i="0" lang="en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Implications</a:t>
            </a:r>
            <a:endParaRPr b="0" cap="none" dirty="0" sz="16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-3302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dirty="0" sz="1600" lang="en" smtClean="0"/>
              <a:t>Reference</a:t>
            </a:r>
            <a:endParaRPr dirty="0" sz="1600"/>
          </a:p>
        </p:txBody>
      </p:sp>
      <p:sp>
        <p:nvSpPr>
          <p:cNvPr id="1048598" name="Google Shape;73;p2"/>
          <p:cNvSpPr txBox="1"/>
          <p:nvPr/>
        </p:nvSpPr>
        <p:spPr>
          <a:xfrm>
            <a:off x="6393025" y="52850"/>
            <a:ext cx="2725500" cy="386049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endParaRPr b="0" cap="none" sz="10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Google Shape;78;p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Introduction</a:t>
            </a:r>
          </a:p>
        </p:txBody>
      </p:sp>
      <p:sp>
        <p:nvSpPr>
          <p:cNvPr id="1048605" name="Google Shape;79;p3"/>
          <p:cNvSpPr txBox="1"/>
          <p:nvPr/>
        </p:nvSpPr>
        <p:spPr>
          <a:xfrm>
            <a:off x="185775" y="1811600"/>
            <a:ext cx="8731200" cy="4002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06" name="Google Shape;80;p3"/>
          <p:cNvSpPr txBox="1"/>
          <p:nvPr/>
        </p:nvSpPr>
        <p:spPr>
          <a:xfrm>
            <a:off x="857925" y="1124625"/>
            <a:ext cx="7386900" cy="39928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b="0" cap="none" sz="1200" i="0" strike="noStrike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-304800" lvl="0" marL="4572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★"/>
            </a:pPr>
            <a:r>
              <a:rPr b="0" cap="none" sz="1200" i="0" lang="en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Due Covid-19 pandemic, it has been practically impossible for students and Teachers to attend educational institutes.Although, Classes are going on virtually but it is quite difficult to perform the laboratory experiments virtually</a:t>
            </a:r>
            <a:endParaRPr b="0" cap="none" sz="1200" i="0" strike="noStrike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457200" marR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cap="none" sz="1200" i="0" lang="en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cap="none" sz="1200" i="0" strike="noStrike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-304800" lvl="0" marL="457200" marR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★"/>
            </a:pPr>
            <a:r>
              <a:rPr b="0" cap="none" sz="1200" i="0" lang="en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Therefore, we have tried to make a simulation using python UI for students who want to perform Pulse-Width Modulation,T</a:t>
            </a:r>
            <a:r>
              <a:rPr sz="1200" lang="en">
                <a:solidFill>
                  <a:schemeClr val="dk2"/>
                </a:solidFill>
              </a:rPr>
              <a:t>emperature Sensor and Flame Sensior </a:t>
            </a:r>
            <a:r>
              <a:rPr b="0" cap="none" sz="1200" i="0" lang="en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 experiment in lab.</a:t>
            </a:r>
            <a:endParaRPr b="0" cap="none" sz="1200" i="0" strike="noStrike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457200" marR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b="0" cap="none" sz="1200" i="0" strike="noStrike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-304800" lvl="0" marL="457200" marR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★"/>
            </a:pPr>
            <a:r>
              <a:rPr b="0" cap="none" sz="1200" i="0" lang="en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 contains various customizations for more specific outputs and empowers with detailed information.</a:t>
            </a:r>
            <a:endParaRPr b="0" cap="none" sz="1200" i="0" strike="noStrike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457200" marR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b="0" cap="none" sz="1200" i="0" strike="noStrike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-304800" lvl="0" marL="457200" marR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★"/>
            </a:pPr>
            <a:r>
              <a:rPr b="0" cap="none" sz="1200" i="0" lang="en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Its difference with other Virtual Labs is that it works in offline mode which means even  without the internet connection the experiment can be performed. </a:t>
            </a:r>
            <a:endParaRPr b="0" cap="none" sz="1200" i="0" strike="noStrike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07" name="Google Shape;81;p3"/>
          <p:cNvSpPr txBox="1"/>
          <p:nvPr/>
        </p:nvSpPr>
        <p:spPr>
          <a:xfrm>
            <a:off x="6316825" y="52850"/>
            <a:ext cx="2725500" cy="386049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ctr" indent="0" lvl="0" marL="0" marR="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endParaRPr b="0" cap="none" sz="10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86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Modules Used</a:t>
            </a:r>
          </a:p>
        </p:txBody>
      </p:sp>
      <p:sp>
        <p:nvSpPr>
          <p:cNvPr id="1048616" name="Google Shape;87;p5"/>
          <p:cNvSpPr txBox="1">
            <a:spLocks noGrp="1"/>
          </p:cNvSpPr>
          <p:nvPr>
            <p:ph type="body" idx="1"/>
          </p:nvPr>
        </p:nvSpPr>
        <p:spPr>
          <a:xfrm>
            <a:off x="311725" y="1627488"/>
            <a:ext cx="5811000" cy="30762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 fontScale="83333" lnSpcReduction="10000"/>
          </a:bodyPr>
          <a:p>
            <a:pPr algn="just"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sz="1200" lang="en">
                <a:solidFill>
                  <a:srgbClr val="000000"/>
                </a:solidFill>
              </a:rPr>
              <a:t>The whole code has in Python programming Language.</a:t>
            </a:r>
            <a:endParaRPr sz="1200">
              <a:solidFill>
                <a:srgbClr val="000000"/>
              </a:solidFill>
            </a:endParaRPr>
          </a:p>
          <a:p>
            <a:pPr algn="just"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sz="1200" lang="en">
                <a:solidFill>
                  <a:srgbClr val="000000"/>
                </a:solidFill>
              </a:rPr>
              <a:t>Libraries that has been used are:-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indent="-171450" lvl="0" marL="17145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sz="12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Tkinter is used Python standard library which provides an Object Oriented interface onto Tk/TCL. This enables to build a cross platform GUI for Python applications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indent="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indent="-171450" lvl="0" marL="17145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sz="12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Numpy is a Python library that helps to create N-dimensional arrays and apply mathematical operations on those with fewer lines of code.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indent="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indent="-171450" lvl="0" marL="17145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sz="12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SciPy is a free and open-source Python library used for scientific computing and   technical computing.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indent="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indent="-171450" lvl="0" marL="17145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sz="12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Matplotlib is a Python library used for plotting the beautiful and attractive Graphs.</a:t>
            </a:r>
            <a:endParaRPr sz="1200"/>
          </a:p>
        </p:txBody>
      </p:sp>
      <p:pic>
        <p:nvPicPr>
          <p:cNvPr id="2097152" name="Google Shape;88;p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6555150" y="2983226"/>
            <a:ext cx="1330549" cy="532224"/>
          </a:xfrm>
          <a:prstGeom prst="rect"/>
          <a:noFill/>
          <a:ln>
            <a:noFill/>
          </a:ln>
        </p:spPr>
      </p:pic>
      <p:pic>
        <p:nvPicPr>
          <p:cNvPr id="2097153" name="Google Shape;89;p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6604500" y="4419174"/>
            <a:ext cx="1605324" cy="385275"/>
          </a:xfrm>
          <a:prstGeom prst="rect"/>
          <a:noFill/>
          <a:ln>
            <a:noFill/>
          </a:ln>
        </p:spPr>
      </p:pic>
      <p:pic>
        <p:nvPicPr>
          <p:cNvPr id="2097154" name="Google Shape;90;p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6631344" y="3733276"/>
            <a:ext cx="1091005" cy="433475"/>
          </a:xfrm>
          <a:prstGeom prst="rect"/>
          <a:noFill/>
          <a:ln>
            <a:noFill/>
          </a:ln>
        </p:spPr>
      </p:pic>
      <p:pic>
        <p:nvPicPr>
          <p:cNvPr id="2097155" name="Google Shape;91;p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4">
            <a:alphaModFix/>
          </a:blip>
          <a:srcRect/>
          <a:stretch>
            <a:fillRect/>
          </a:stretch>
        </p:blipFill>
        <p:spPr>
          <a:xfrm>
            <a:off x="6607500" y="1903050"/>
            <a:ext cx="837750" cy="837750"/>
          </a:xfrm>
          <a:prstGeom prst="rect"/>
          <a:noFill/>
          <a:ln>
            <a:noFill/>
          </a:ln>
        </p:spPr>
      </p:pic>
      <p:sp>
        <p:nvSpPr>
          <p:cNvPr id="1048617" name="Google Shape;92;p5"/>
          <p:cNvSpPr txBox="1"/>
          <p:nvPr/>
        </p:nvSpPr>
        <p:spPr>
          <a:xfrm>
            <a:off x="6316825" y="52850"/>
            <a:ext cx="2725500" cy="386049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ctr" indent="0" lvl="0" marL="0" marR="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endParaRPr b="0" cap="none" sz="10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Google Shape;97;p4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1175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p>
            <a:pPr algn="ct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Pulse-Width Modulation</a:t>
            </a:r>
          </a:p>
        </p:txBody>
      </p:sp>
      <p:sp>
        <p:nvSpPr>
          <p:cNvPr id="1048626" name="Google Shape;98;p4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 fontScale="91667" lnSpcReduction="10000"/>
          </a:bodyPr>
          <a:p>
            <a:pPr algn="l" indent="-304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Char char="➢"/>
            </a:pPr>
            <a:r>
              <a:rPr b="1" dirty="0" sz="1200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Pulse-Width Modulation</a:t>
            </a:r>
            <a:r>
              <a:rPr dirty="0" sz="1200"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also known as </a:t>
            </a:r>
            <a:r>
              <a:rPr b="1" dirty="0" sz="1200"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PWM </a:t>
            </a:r>
            <a:r>
              <a:rPr dirty="0" sz="1200"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a type of signal which can be produced from a digital IC such as microcontroller or 555 timer.</a:t>
            </a:r>
            <a:endParaRPr dirty="0"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algn="l" indent="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endParaRPr dirty="0"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algn="l" indent="-304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Char char="➢"/>
            </a:pPr>
            <a:r>
              <a:rPr dirty="0" sz="1200"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It uses digital signals to control power applications, as well as being fairly easy to convert back to analog with a minimum of hardware.</a:t>
            </a:r>
            <a:endParaRPr dirty="0"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algn="l" indent="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endParaRPr dirty="0"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algn="l" indent="-304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Char char="➢"/>
            </a:pPr>
            <a:r>
              <a:rPr dirty="0" sz="1200"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signal thus produced will have a train of pulses and these pulses will be in form of a square wave.</a:t>
            </a:r>
            <a:endParaRPr dirty="0"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algn="l" indent="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endParaRPr dirty="0"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algn="l" indent="-304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Char char="➢"/>
            </a:pPr>
            <a:r>
              <a:rPr b="1" dirty="0" sz="1200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Duty cycle</a:t>
            </a:r>
            <a:r>
              <a:rPr dirty="0" sz="1200"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the ratio of time a load or circuit is ON compared to the time the load or circuit is OFF. Duty cycle, sometimes called "duty factor," is expressed as a percentage of ON time.</a:t>
            </a:r>
            <a:endParaRPr dirty="0"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56" name="Google Shape;99;p4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r="20911"/>
          <a:stretch>
            <a:fillRect/>
          </a:stretch>
        </p:blipFill>
        <p:spPr>
          <a:xfrm>
            <a:off x="669625" y="2092350"/>
            <a:ext cx="3260699" cy="2679100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B5776"/>
            </a:gs>
            <a:gs pos="100000">
              <a:srgbClr val="1A1D24"/>
            </a:gs>
          </a:gsLst>
          <a:path path="circle">
            <a:fillToRect l="50000" t="50000" r="50000" b="50000"/>
          </a:path>
        </a:gradFill>
      </p:bgPr>
    </p:bg>
    <p:spTree>
      <p:nvGrpSpPr>
        <p:cNvPr id="52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Google Shape;104;p6"/>
          <p:cNvSpPr txBox="1">
            <a:spLocks noGrp="1"/>
          </p:cNvSpPr>
          <p:nvPr>
            <p:ph type="title"/>
          </p:nvPr>
        </p:nvSpPr>
        <p:spPr>
          <a:xfrm>
            <a:off x="311700" y="75550"/>
            <a:ext cx="4989900" cy="1013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dirty="0" sz="2500" lang="en"/>
              <a:t>The Desktop Application for Pulse Width Modulation</a:t>
            </a:r>
            <a:endParaRPr dirty="0" sz="2500"/>
          </a:p>
        </p:txBody>
      </p:sp>
      <p:pic>
        <p:nvPicPr>
          <p:cNvPr id="2097157" name="Google Shape;105;p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1735811" y="1097926"/>
            <a:ext cx="5672376" cy="2947625"/>
          </a:xfrm>
          <a:prstGeom prst="rect"/>
          <a:noFill/>
          <a:ln>
            <a:noFill/>
          </a:ln>
          <a:effectLst>
            <a:reflection algn="bl" dir="5400000" dist="123825" endPos="20000" fadeDir="5400012" rotWithShape="0" stA="78000" sy="-100000"/>
          </a:effectLst>
        </p:spPr>
      </p:pic>
      <p:cxnSp>
        <p:nvCxnSpPr>
          <p:cNvPr id="3145728" name="Google Shape;106;p6"/>
          <p:cNvCxnSpPr>
            <a:cxnSpLocks/>
            <a:stCxn id="1048635" idx="3"/>
          </p:cNvCxnSpPr>
          <p:nvPr/>
        </p:nvCxnSpPr>
        <p:spPr>
          <a:xfrm>
            <a:off x="1612300" y="2802600"/>
            <a:ext cx="2125500" cy="67500"/>
          </a:xfrm>
          <a:prstGeom prst="straightConnector1"/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45729" name="Google Shape;108;p6"/>
          <p:cNvCxnSpPr>
            <a:cxnSpLocks/>
            <a:stCxn id="1048640" idx="3"/>
          </p:cNvCxnSpPr>
          <p:nvPr/>
        </p:nvCxnSpPr>
        <p:spPr>
          <a:xfrm rot="10800000" flipH="1">
            <a:off x="1599600" y="3093150"/>
            <a:ext cx="1911300" cy="1020000"/>
          </a:xfrm>
          <a:prstGeom prst="straightConnector1"/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45730" name="Google Shape;110;p6"/>
          <p:cNvCxnSpPr>
            <a:cxnSpLocks/>
            <a:stCxn id="1048639" idx="0"/>
          </p:cNvCxnSpPr>
          <p:nvPr/>
        </p:nvCxnSpPr>
        <p:spPr>
          <a:xfrm rot="10800000" flipH="1">
            <a:off x="3027050" y="3194825"/>
            <a:ext cx="879000" cy="993600"/>
          </a:xfrm>
          <a:prstGeom prst="straightConnector1"/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45731" name="Google Shape;112;p6"/>
          <p:cNvCxnSpPr>
            <a:cxnSpLocks/>
            <a:stCxn id="1048638" idx="0"/>
          </p:cNvCxnSpPr>
          <p:nvPr/>
        </p:nvCxnSpPr>
        <p:spPr>
          <a:xfrm rot="10800000">
            <a:off x="4165625" y="3352925"/>
            <a:ext cx="928200" cy="835500"/>
          </a:xfrm>
          <a:prstGeom prst="straightConnector1"/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45732" name="Google Shape;114;p6"/>
          <p:cNvCxnSpPr>
            <a:cxnSpLocks/>
          </p:cNvCxnSpPr>
          <p:nvPr/>
        </p:nvCxnSpPr>
        <p:spPr>
          <a:xfrm rot="10800000">
            <a:off x="5994425" y="3341400"/>
            <a:ext cx="1681200" cy="540900"/>
          </a:xfrm>
          <a:prstGeom prst="straightConnector1"/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45733" name="Google Shape;115;p6"/>
          <p:cNvCxnSpPr>
            <a:cxnSpLocks/>
          </p:cNvCxnSpPr>
          <p:nvPr/>
        </p:nvCxnSpPr>
        <p:spPr>
          <a:xfrm rot="10800000">
            <a:off x="6885750" y="1924475"/>
            <a:ext cx="667500" cy="0"/>
          </a:xfrm>
          <a:prstGeom prst="straightConnector1"/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45734" name="Google Shape;116;p6"/>
          <p:cNvCxnSpPr>
            <a:cxnSpLocks/>
          </p:cNvCxnSpPr>
          <p:nvPr/>
        </p:nvCxnSpPr>
        <p:spPr>
          <a:xfrm>
            <a:off x="1552950" y="1444125"/>
            <a:ext cx="1622100" cy="300"/>
          </a:xfrm>
          <a:prstGeom prst="straightConnector1"/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8634" name="Google Shape;117;p6"/>
          <p:cNvSpPr txBox="1"/>
          <p:nvPr/>
        </p:nvSpPr>
        <p:spPr>
          <a:xfrm>
            <a:off x="99100" y="1246300"/>
            <a:ext cx="1513200" cy="678149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just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cap="none" sz="900" i="0" lang="en" strike="noStrike" u="non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Visual diagram of circuit for generating PWM with 555 Timer IC</a:t>
            </a:r>
            <a:endParaRPr b="0" cap="none" sz="900" i="0" strike="noStrike" u="non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35" name="Google Shape;107;p6"/>
          <p:cNvSpPr txBox="1"/>
          <p:nvPr/>
        </p:nvSpPr>
        <p:spPr>
          <a:xfrm>
            <a:off x="99100" y="2571750"/>
            <a:ext cx="1513200" cy="513050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just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cap="none" sz="900" i="0" lang="en" strike="noStrike" u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Drop down menu to choose amplitude value</a:t>
            </a:r>
            <a:endParaRPr b="0" cap="none" sz="900" i="0" strike="noStrike" u="non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36" name="Google Shape;118;p6"/>
          <p:cNvSpPr txBox="1"/>
          <p:nvPr/>
        </p:nvSpPr>
        <p:spPr>
          <a:xfrm>
            <a:off x="7531000" y="1635250"/>
            <a:ext cx="1468500" cy="678150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just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cap="none" sz="900" i="0" lang="en" strike="noStrike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Output Window showing the generated PWM signal (Graphical format)</a:t>
            </a:r>
            <a:endParaRPr b="0" cap="none" sz="900" i="0" strike="noStrike" u="non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37" name="Google Shape;119;p6"/>
          <p:cNvSpPr txBox="1"/>
          <p:nvPr/>
        </p:nvSpPr>
        <p:spPr>
          <a:xfrm>
            <a:off x="7586650" y="3588125"/>
            <a:ext cx="1413000" cy="678150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just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cap="none" sz="900" i="0" lang="en" strike="noStrike" u="non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Output showing the frequency of the generated Pulse</a:t>
            </a:r>
            <a:endParaRPr b="0" cap="none" sz="900" i="0" strike="noStrike" u="none">
              <a:solidFill>
                <a:srgbClr val="674E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38" name="Google Shape;113;p6"/>
          <p:cNvSpPr txBox="1"/>
          <p:nvPr/>
        </p:nvSpPr>
        <p:spPr>
          <a:xfrm>
            <a:off x="4282775" y="4188425"/>
            <a:ext cx="1622100" cy="513049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just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cap="none" sz="900" i="0" lang="en" strike="noStrike" u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Output showing the Duty Cycle of the Pulse</a:t>
            </a:r>
            <a:endParaRPr b="0" cap="none" sz="900" i="0" strike="noStrike" u="non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39" name="Google Shape;111;p6"/>
          <p:cNvSpPr txBox="1"/>
          <p:nvPr/>
        </p:nvSpPr>
        <p:spPr>
          <a:xfrm>
            <a:off x="2458400" y="4188425"/>
            <a:ext cx="1137300" cy="513049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cap="none" dirty="0" sz="900" i="0" lang="en" strike="noStrike" u="non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Button to start the Simulation</a:t>
            </a:r>
            <a:endParaRPr b="0" cap="none" dirty="0" sz="900" i="0" strike="noStrike" u="none">
              <a:solidFill>
                <a:srgbClr val="A61C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40" name="Google Shape;109;p6"/>
          <p:cNvSpPr txBox="1"/>
          <p:nvPr/>
        </p:nvSpPr>
        <p:spPr>
          <a:xfrm>
            <a:off x="86400" y="3882300"/>
            <a:ext cx="1513200" cy="513049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cap="none" sz="900" i="0" lang="en" strike="noStrike" u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Slider to change the value of the Resistor 1(R1)</a:t>
            </a:r>
            <a:endParaRPr b="0" cap="none" sz="900" i="0" strike="noStrike" u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41" name="Google Shape;120;p6"/>
          <p:cNvSpPr txBox="1"/>
          <p:nvPr/>
        </p:nvSpPr>
        <p:spPr>
          <a:xfrm>
            <a:off x="6316825" y="52850"/>
            <a:ext cx="2725500" cy="386049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ctr" indent="0" lvl="0" marL="0" marR="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endParaRPr b="0" cap="none" sz="10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Google Shape;125;g11928774d99_1_0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1175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 fontScale="90000"/>
          </a:bodyPr>
          <a:p>
            <a:pPr algn="ct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dirty="0" lang="en"/>
              <a:t>Temperature Measurement using TMP36</a:t>
            </a:r>
            <a:endParaRPr dirty="0"/>
          </a:p>
        </p:txBody>
      </p:sp>
      <p:sp>
        <p:nvSpPr>
          <p:cNvPr id="1048645" name="Google Shape;126;g11928774d99_1_0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445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 fontScale="91667" lnSpcReduction="20000"/>
          </a:bodyPr>
          <a:p>
            <a:pPr algn="l" indent="-304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dirty="0" sz="1200" lang="en">
                <a:solidFill>
                  <a:schemeClr val="dk1"/>
                </a:solidFill>
                <a:highlight>
                  <a:srgbClr val="FFFFFF"/>
                </a:highlight>
              </a:rPr>
              <a:t>The</a:t>
            </a:r>
            <a:r>
              <a:rPr b="1" dirty="0" sz="1200" lang="en">
                <a:solidFill>
                  <a:schemeClr val="dk1"/>
                </a:solidFill>
                <a:highlight>
                  <a:srgbClr val="FFFFFF"/>
                </a:highlight>
              </a:rPr>
              <a:t> TMP36 </a:t>
            </a:r>
            <a:r>
              <a:rPr dirty="0" sz="1200" lang="en">
                <a:solidFill>
                  <a:schemeClr val="dk1"/>
                </a:solidFill>
                <a:highlight>
                  <a:srgbClr val="FFFFFF"/>
                </a:highlight>
              </a:rPr>
              <a:t>is a low voltage, precision centigrade temperature sensor. It is a chip that provides a voltage output that is linearly proportional to the temperature in °C and is, therefore, very easy to use with any microcontroller.</a:t>
            </a:r>
            <a:endParaRPr dirty="0" sz="1200">
              <a:highlight>
                <a:srgbClr val="FFFFFF"/>
              </a:highlight>
            </a:endParaRPr>
          </a:p>
          <a:p>
            <a:pPr algn="l" indent="-304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Char char="➢"/>
            </a:pPr>
            <a:r>
              <a:rPr dirty="0" sz="1200" lang="en">
                <a:highlight>
                  <a:srgbClr val="FFFFFF"/>
                </a:highlight>
              </a:rPr>
              <a:t>The voltage drop between the base and emitter (forward voltage – Vbe) of the Diode-connected transistor decreases at a known rate as the temperature increases(almost linearly).</a:t>
            </a:r>
            <a:endParaRPr dirty="0"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algn="l" indent="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endParaRPr dirty="0"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algn="l" indent="-304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Char char="➢"/>
            </a:pPr>
            <a:r>
              <a:rPr dirty="0" sz="1200" lang="en">
                <a:highlight>
                  <a:srgbClr val="FFFFFF"/>
                </a:highlight>
              </a:rPr>
              <a:t>This linear relationship between forward voltage and temperature is the reason why diode-connected transistors are used as temperature measurement devices.</a:t>
            </a:r>
            <a:endParaRPr dirty="0"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algn="l" indent="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endParaRPr dirty="0"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algn="l" indent="-304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➢"/>
            </a:pPr>
            <a:r>
              <a:rPr dirty="0" sz="1200" lang="en">
                <a:solidFill>
                  <a:schemeClr val="dk1"/>
                </a:solidFill>
                <a:highlight>
                  <a:srgbClr val="FFFFFF"/>
                </a:highlight>
              </a:rPr>
              <a:t>The sensor can be powered from 3.3 or 5V output. The middle pin ‘Vout’ is the analog signal output from the sensor and connects to the A0 analog input of a microcontroller.</a:t>
            </a:r>
            <a:endParaRPr dirty="0" sz="1200">
              <a:highlight>
                <a:srgbClr val="FFFFFF"/>
              </a:highlight>
            </a:endParaRPr>
          </a:p>
        </p:txBody>
      </p:sp>
      <p:pic>
        <p:nvPicPr>
          <p:cNvPr id="2097158" name="Google Shape;127;g11928774d99_1_0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266525" y="2090775"/>
            <a:ext cx="4016300" cy="2855525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E6DE"/>
            </a:gs>
            <a:gs pos="100000">
              <a:srgbClr val="BEA48B"/>
            </a:gs>
          </a:gsLst>
          <a:lin ang="5400012" scaled="0"/>
        </a:gradFill>
      </p:bgPr>
    </p:bg>
    <p:spTree>
      <p:nvGrpSpPr>
        <p:cNvPr id="59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Google Shape;132;g10999838a17_0_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r="507" b="2353"/>
          <a:stretch>
            <a:fillRect/>
          </a:stretch>
        </p:blipFill>
        <p:spPr>
          <a:xfrm>
            <a:off x="1685525" y="1123800"/>
            <a:ext cx="5772949" cy="2895901"/>
          </a:xfrm>
          <a:prstGeom prst="rect"/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reflection algn="bl" dir="5400000" dist="190500" endPos="17000" fadeDir="5400012" rotWithShape="0" sy="-100000"/>
          </a:effectLst>
        </p:spPr>
      </p:pic>
      <p:cxnSp>
        <p:nvCxnSpPr>
          <p:cNvPr id="3145735" name="Google Shape;133;g10999838a17_0_6"/>
          <p:cNvCxnSpPr>
            <a:cxnSpLocks/>
          </p:cNvCxnSpPr>
          <p:nvPr/>
        </p:nvCxnSpPr>
        <p:spPr>
          <a:xfrm flipH="1">
            <a:off x="5192550" y="947300"/>
            <a:ext cx="14100" cy="1010400"/>
          </a:xfrm>
          <a:prstGeom prst="straightConnector1"/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45736" name="Google Shape;134;g10999838a17_0_6"/>
          <p:cNvCxnSpPr>
            <a:cxnSpLocks/>
          </p:cNvCxnSpPr>
          <p:nvPr/>
        </p:nvCxnSpPr>
        <p:spPr>
          <a:xfrm flipH="1">
            <a:off x="6448675" y="919225"/>
            <a:ext cx="161400" cy="1059600"/>
          </a:xfrm>
          <a:prstGeom prst="straightConnector1"/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45737" name="Google Shape;135;g10999838a17_0_6"/>
          <p:cNvCxnSpPr>
            <a:cxnSpLocks/>
            <a:stCxn id="1048655" idx="2"/>
          </p:cNvCxnSpPr>
          <p:nvPr/>
        </p:nvCxnSpPr>
        <p:spPr>
          <a:xfrm flipH="1">
            <a:off x="3284025" y="838100"/>
            <a:ext cx="354300" cy="593400"/>
          </a:xfrm>
          <a:prstGeom prst="straightConnector1"/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45738" name="Google Shape;137;g10999838a17_0_6"/>
          <p:cNvCxnSpPr>
            <a:cxnSpLocks/>
          </p:cNvCxnSpPr>
          <p:nvPr/>
        </p:nvCxnSpPr>
        <p:spPr>
          <a:xfrm>
            <a:off x="1354300" y="1820550"/>
            <a:ext cx="652500" cy="420900"/>
          </a:xfrm>
          <a:prstGeom prst="straightConnector1"/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45739" name="Google Shape;138;g10999838a17_0_6"/>
          <p:cNvCxnSpPr>
            <a:cxnSpLocks/>
            <a:stCxn id="1048659" idx="3"/>
          </p:cNvCxnSpPr>
          <p:nvPr/>
        </p:nvCxnSpPr>
        <p:spPr>
          <a:xfrm rot="10800000" flipH="1">
            <a:off x="1329700" y="2624400"/>
            <a:ext cx="1463100" cy="262200"/>
          </a:xfrm>
          <a:prstGeom prst="straightConnector1"/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45740" name="Google Shape;140;g10999838a17_0_6"/>
          <p:cNvCxnSpPr>
            <a:cxnSpLocks/>
            <a:stCxn id="1048660" idx="0"/>
          </p:cNvCxnSpPr>
          <p:nvPr/>
        </p:nvCxnSpPr>
        <p:spPr>
          <a:xfrm rot="10800000" flipH="1">
            <a:off x="1856050" y="3536675"/>
            <a:ext cx="249300" cy="940200"/>
          </a:xfrm>
          <a:prstGeom prst="straightConnector1"/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45741" name="Google Shape;142;g10999838a17_0_6"/>
          <p:cNvCxnSpPr>
            <a:cxnSpLocks/>
          </p:cNvCxnSpPr>
          <p:nvPr/>
        </p:nvCxnSpPr>
        <p:spPr>
          <a:xfrm rot="10800000" flipH="1">
            <a:off x="5122450" y="3473300"/>
            <a:ext cx="56100" cy="926400"/>
          </a:xfrm>
          <a:prstGeom prst="straightConnector1"/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45742" name="Google Shape;143;g10999838a17_0_6"/>
          <p:cNvCxnSpPr>
            <a:cxnSpLocks/>
          </p:cNvCxnSpPr>
          <p:nvPr/>
        </p:nvCxnSpPr>
        <p:spPr>
          <a:xfrm rot="10800000">
            <a:off x="6778675" y="3501500"/>
            <a:ext cx="245400" cy="898200"/>
          </a:xfrm>
          <a:prstGeom prst="straightConnector1"/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45743" name="Google Shape;144;g10999838a17_0_6"/>
          <p:cNvCxnSpPr>
            <a:cxnSpLocks/>
            <a:stCxn id="1048663" idx="1"/>
          </p:cNvCxnSpPr>
          <p:nvPr/>
        </p:nvCxnSpPr>
        <p:spPr>
          <a:xfrm flipH="1">
            <a:off x="7129475" y="2734675"/>
            <a:ext cx="764700" cy="368400"/>
          </a:xfrm>
          <a:prstGeom prst="straightConnector1"/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8654" name="Google Shape;146;g10999838a17_0_6"/>
          <p:cNvSpPr txBox="1"/>
          <p:nvPr/>
        </p:nvSpPr>
        <p:spPr>
          <a:xfrm>
            <a:off x="385900" y="1599900"/>
            <a:ext cx="968400" cy="462249"/>
          </a:xfrm>
          <a:prstGeom prst="rect"/>
          <a:solidFill>
            <a:schemeClr val="lt1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800" lang="en">
                <a:solidFill>
                  <a:srgbClr val="990000"/>
                </a:solidFill>
              </a:rPr>
              <a:t>Set Temperature in celsius</a:t>
            </a:r>
            <a:endParaRPr sz="800">
              <a:solidFill>
                <a:srgbClr val="990000"/>
              </a:solidFill>
            </a:endParaRPr>
          </a:p>
        </p:txBody>
      </p:sp>
      <p:sp>
        <p:nvSpPr>
          <p:cNvPr id="1048655" name="Google Shape;136;g10999838a17_0_6"/>
          <p:cNvSpPr txBox="1"/>
          <p:nvPr/>
        </p:nvSpPr>
        <p:spPr>
          <a:xfrm>
            <a:off x="3178725" y="407000"/>
            <a:ext cx="919200" cy="462250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800" lang="en">
                <a:solidFill>
                  <a:srgbClr val="38761D"/>
                </a:solidFill>
              </a:rPr>
              <a:t>Bar to control the temperature</a:t>
            </a:r>
            <a:endParaRPr sz="800">
              <a:solidFill>
                <a:srgbClr val="38761D"/>
              </a:solidFill>
            </a:endParaRPr>
          </a:p>
        </p:txBody>
      </p:sp>
      <p:sp>
        <p:nvSpPr>
          <p:cNvPr id="1048656" name="Google Shape;147;g10999838a17_0_6"/>
          <p:cNvSpPr txBox="1">
            <a:spLocks noGrp="1"/>
          </p:cNvSpPr>
          <p:nvPr>
            <p:ph type="title"/>
          </p:nvPr>
        </p:nvSpPr>
        <p:spPr>
          <a:xfrm>
            <a:off x="311800" y="0"/>
            <a:ext cx="2895000" cy="8982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2"/>
              <a:buNone/>
            </a:pPr>
            <a:r>
              <a:rPr sz="1950" lang="en"/>
              <a:t>The Desktop Application for Temperature Sensing Simulation</a:t>
            </a:r>
            <a:endParaRPr sz="1950"/>
          </a:p>
        </p:txBody>
      </p:sp>
      <p:sp>
        <p:nvSpPr>
          <p:cNvPr id="1048657" name="Google Shape;148;g10999838a17_0_6"/>
          <p:cNvSpPr txBox="1"/>
          <p:nvPr/>
        </p:nvSpPr>
        <p:spPr>
          <a:xfrm>
            <a:off x="4673250" y="407000"/>
            <a:ext cx="1052700" cy="601950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800" lang="en">
                <a:solidFill>
                  <a:srgbClr val="4A86E8"/>
                </a:solidFill>
              </a:rPr>
              <a:t>Multimeter Screen measuring the Pin voltages of the Ic</a:t>
            </a:r>
            <a:endParaRPr sz="800">
              <a:solidFill>
                <a:srgbClr val="4A86E8"/>
              </a:solidFill>
            </a:endParaRPr>
          </a:p>
        </p:txBody>
      </p:sp>
      <p:sp>
        <p:nvSpPr>
          <p:cNvPr id="1048658" name="Google Shape;149;g10999838a17_0_6"/>
          <p:cNvSpPr txBox="1"/>
          <p:nvPr/>
        </p:nvSpPr>
        <p:spPr>
          <a:xfrm>
            <a:off x="6203075" y="463125"/>
            <a:ext cx="1017600" cy="601949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800" lang="en">
                <a:solidFill>
                  <a:srgbClr val="A64D79"/>
                </a:solidFill>
              </a:rPr>
              <a:t>Microcontroller Screen for results after calculations</a:t>
            </a:r>
            <a:endParaRPr sz="800">
              <a:solidFill>
                <a:srgbClr val="A64D79"/>
              </a:solidFill>
            </a:endParaRPr>
          </a:p>
        </p:txBody>
      </p:sp>
      <p:sp>
        <p:nvSpPr>
          <p:cNvPr id="1048659" name="Google Shape;139;g10999838a17_0_6"/>
          <p:cNvSpPr txBox="1"/>
          <p:nvPr/>
        </p:nvSpPr>
        <p:spPr>
          <a:xfrm>
            <a:off x="410500" y="2732700"/>
            <a:ext cx="919200" cy="307800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800" lang="en">
                <a:solidFill>
                  <a:srgbClr val="7F6000"/>
                </a:solidFill>
              </a:rPr>
              <a:t>TMP36 IC</a:t>
            </a:r>
            <a:endParaRPr sz="800">
              <a:solidFill>
                <a:srgbClr val="7F6000"/>
              </a:solidFill>
            </a:endParaRPr>
          </a:p>
        </p:txBody>
      </p:sp>
      <p:sp>
        <p:nvSpPr>
          <p:cNvPr id="1048660" name="Google Shape;141;g10999838a17_0_6"/>
          <p:cNvSpPr txBox="1"/>
          <p:nvPr/>
        </p:nvSpPr>
        <p:spPr>
          <a:xfrm>
            <a:off x="1329700" y="4476875"/>
            <a:ext cx="1052700" cy="462250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800" lang="en">
                <a:solidFill>
                  <a:srgbClr val="0000FF"/>
                </a:solidFill>
              </a:rPr>
              <a:t>Reset Button to reset all values</a:t>
            </a:r>
            <a:endParaRPr dirty="0" sz="800">
              <a:solidFill>
                <a:srgbClr val="0000FF"/>
              </a:solidFill>
            </a:endParaRPr>
          </a:p>
        </p:txBody>
      </p:sp>
      <p:sp>
        <p:nvSpPr>
          <p:cNvPr id="1048661" name="Google Shape;150;g10999838a17_0_6"/>
          <p:cNvSpPr txBox="1"/>
          <p:nvPr/>
        </p:nvSpPr>
        <p:spPr>
          <a:xfrm>
            <a:off x="4690900" y="4415375"/>
            <a:ext cx="919200" cy="601950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800" lang="en">
                <a:solidFill>
                  <a:srgbClr val="38761D"/>
                </a:solidFill>
              </a:rPr>
              <a:t>Button to check voltage in multimeter</a:t>
            </a:r>
            <a:endParaRPr sz="800">
              <a:solidFill>
                <a:srgbClr val="38761D"/>
              </a:solidFill>
            </a:endParaRPr>
          </a:p>
        </p:txBody>
      </p:sp>
      <p:sp>
        <p:nvSpPr>
          <p:cNvPr id="1048662" name="Google Shape;151;g10999838a17_0_6"/>
          <p:cNvSpPr txBox="1"/>
          <p:nvPr/>
        </p:nvSpPr>
        <p:spPr>
          <a:xfrm>
            <a:off x="6553950" y="4399700"/>
            <a:ext cx="1017600" cy="601950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800" lang="en">
                <a:solidFill>
                  <a:srgbClr val="38761D"/>
                </a:solidFill>
              </a:rPr>
              <a:t>Button to check various results in microcontroller</a:t>
            </a:r>
            <a:endParaRPr sz="800">
              <a:solidFill>
                <a:srgbClr val="741B47"/>
              </a:solidFill>
            </a:endParaRPr>
          </a:p>
        </p:txBody>
      </p:sp>
      <p:sp>
        <p:nvSpPr>
          <p:cNvPr id="1048663" name="Google Shape;145;g10999838a17_0_6"/>
          <p:cNvSpPr txBox="1"/>
          <p:nvPr/>
        </p:nvSpPr>
        <p:spPr>
          <a:xfrm>
            <a:off x="7894175" y="2519125"/>
            <a:ext cx="1052700" cy="462249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800" lang="en">
                <a:solidFill>
                  <a:srgbClr val="FF9900"/>
                </a:solidFill>
              </a:rPr>
              <a:t>Section to choose temperature unit</a:t>
            </a:r>
            <a:endParaRPr sz="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 Virtual Laboratory Based Desktop Application </dc:title>
  <dc:creator>IN2011</dc:creator>
  <cp:lastModifiedBy>Akash Dutta</cp:lastModifiedBy>
  <dcterms:created xsi:type="dcterms:W3CDTF">2022-05-20T06:02:37Z</dcterms:created>
  <dcterms:modified xsi:type="dcterms:W3CDTF">2022-05-20T06:02:37Z</dcterms:modified>
</cp:coreProperties>
</file>