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7" r:id="rId16"/>
    <p:sldId id="275" r:id="rId17"/>
    <p:sldId id="276" r:id="rId18"/>
    <p:sldId id="283" r:id="rId19"/>
    <p:sldId id="282" r:id="rId20"/>
    <p:sldId id="281" r:id="rId21"/>
    <p:sldId id="280" r:id="rId22"/>
    <p:sldId id="279" r:id="rId23"/>
    <p:sldId id="278" r:id="rId24"/>
    <p:sldId id="288" r:id="rId25"/>
    <p:sldId id="270" r:id="rId26"/>
    <p:sldId id="287" r:id="rId27"/>
    <p:sldId id="286" r:id="rId28"/>
    <p:sldId id="285" r:id="rId29"/>
    <p:sldId id="284" r:id="rId30"/>
    <p:sldId id="293" r:id="rId31"/>
    <p:sldId id="292" r:id="rId32"/>
    <p:sldId id="291" r:id="rId33"/>
    <p:sldId id="290" r:id="rId34"/>
    <p:sldId id="301" r:id="rId35"/>
    <p:sldId id="300" r:id="rId36"/>
    <p:sldId id="299" r:id="rId37"/>
    <p:sldId id="298" r:id="rId38"/>
    <p:sldId id="297" r:id="rId39"/>
    <p:sldId id="296" r:id="rId40"/>
    <p:sldId id="295" r:id="rId41"/>
    <p:sldId id="309" r:id="rId42"/>
    <p:sldId id="294" r:id="rId43"/>
    <p:sldId id="308" r:id="rId44"/>
    <p:sldId id="307" r:id="rId45"/>
    <p:sldId id="306" r:id="rId46"/>
    <p:sldId id="305" r:id="rId47"/>
    <p:sldId id="304" r:id="rId48"/>
    <p:sldId id="303" r:id="rId49"/>
    <p:sldId id="302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96" r:id="rId104"/>
    <p:sldId id="365" r:id="rId105"/>
    <p:sldId id="397" r:id="rId106"/>
    <p:sldId id="398" r:id="rId107"/>
    <p:sldId id="399" r:id="rId108"/>
    <p:sldId id="400" r:id="rId109"/>
    <p:sldId id="401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6412647_E-retail_factors_for_customer_activation_and_retention_An_empirical_study_from_Indian_e-commerce_custome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81400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E-retail factors for customer activation and </a:t>
            </a:r>
            <a:r>
              <a:rPr lang="en-IN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retention</a:t>
            </a:r>
            <a:r>
              <a:rPr lang="en-IN" b="1" dirty="0" smtClean="0">
                <a:solidFill>
                  <a:srgbClr val="0070C0"/>
                </a:solidFill>
                <a:latin typeface="Arial Narrow" pitchFamily="34" charset="0"/>
                <a:hlinkClick r:id="rId2"/>
              </a:rPr>
              <a:t/>
            </a:r>
            <a:br>
              <a:rPr lang="en-IN" b="1" dirty="0" smtClean="0">
                <a:solidFill>
                  <a:srgbClr val="0070C0"/>
                </a:solidFill>
                <a:latin typeface="Arial Narrow" pitchFamily="34" charset="0"/>
                <a:hlinkClick r:id="rId2"/>
              </a:rPr>
            </a:br>
            <a:r>
              <a:rPr lang="en-IN" b="1" u="sng" dirty="0" smtClean="0">
                <a:latin typeface="Arial Narrow" pitchFamily="34" charset="0"/>
                <a:hlinkClick r:id="rId2"/>
              </a:rPr>
              <a:t/>
            </a:r>
            <a:br>
              <a:rPr lang="en-IN" b="1" u="sng" dirty="0" smtClean="0">
                <a:latin typeface="Arial Narrow" pitchFamily="34" charset="0"/>
                <a:hlinkClick r:id="rId2"/>
              </a:rPr>
            </a:br>
            <a:r>
              <a:rPr lang="en-IN" sz="2800" dirty="0" smtClean="0">
                <a:solidFill>
                  <a:srgbClr val="0070C0"/>
                </a:solidFill>
                <a:latin typeface="Arial Narrow" pitchFamily="34" charset="0"/>
              </a:rPr>
              <a:t>(A case study from Indian e-commerce customers)</a:t>
            </a:r>
            <a:endParaRPr lang="en-US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0" y="3733800"/>
            <a:ext cx="6797040" cy="1219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Prepared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by:</a:t>
            </a:r>
          </a:p>
          <a:p>
            <a:endParaRPr lang="en-US" sz="7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Akata Yadav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</a:t>
            </a:r>
            <a:r>
              <a:rPr lang="en-US" sz="3200" dirty="0" smtClean="0"/>
              <a:t>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153400" cy="52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001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 fontScale="77500" lnSpcReduction="20000"/>
          </a:bodyPr>
          <a:lstStyle/>
          <a:p>
            <a:pPr marL="688975" indent="-344488">
              <a:buClr>
                <a:schemeClr val="tx1"/>
              </a:buClr>
              <a:buSzPct val="100000"/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Efficient Website with Fastest Delivery is </a:t>
            </a:r>
            <a:r>
              <a:rPr lang="en-US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Amazon. 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according to customers.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High Customer Satisfaction from website: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Amazon.com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Flipkart.com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High Risk from website: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Myntra.com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Snapdeal.com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Website recommendation to a friend: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Amazon. In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Flipkart.com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 fontScale="62500" lnSpcReduction="20000"/>
          </a:bodyPr>
          <a:lstStyle/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believe that the content on the website must be easy to read and understand.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agree that information on similar product to the one highlighted is important for product comparison.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(70%) believe that Complete information of listed seller and product is important for purchase decision.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(90%) agree Shopping online is convenient and flexible.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(70%) believe that Enjoyment is derived from shopping online.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believe that Online shopping gives monetary benefit and discounts.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Getting value for money spent on Online Shopping.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Return and replacement policy is important for purchase decision according to 90% customers.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Gaining access to loyalty programs is a benefit of shopping online.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(90%) believe that All relevant information on listed products must be stated clearly.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(80%) believe that Displaying quality Information on the website improves satisfaction of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/>
          </a:bodyPr>
          <a:lstStyle/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More than 90% Customer wants website to be: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Easy to navigate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Loading and processing speed fast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User friendly Interface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Convenient Payment methods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Guarantee the privacy of the customer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Availability of several communication channels (email, online rep, twitter, phone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/>
          </a:bodyPr>
          <a:lstStyle/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60-80 % Customer believe that: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Shopping on your preferred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Retailer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enhances your social status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feel gratification shopping on your favorite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retailer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Shopping on the website helps you fulfill certain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 fontScale="92500" lnSpcReduction="20000"/>
          </a:bodyPr>
          <a:lstStyle/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Customer "Strongly Agree" (rating 5) to: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Shopping on a good quality website or application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Net Benefit derived from shopping online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Customer Trust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Offering a wide variety of listed product in several category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Provision of complete and relevant product information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Monetary savings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Convenience of patronizing the online retailer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Shopping on the website gives you the sense of adventure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Closing Note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 anchor="ctr">
            <a:normAutofit/>
          </a:bodyPr>
          <a:lstStyle/>
          <a:p>
            <a:pPr marL="465138" indent="0" algn="ctr"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Aparajita" pitchFamily="34" charset="0"/>
                <a:cs typeface="Aparajita" pitchFamily="34" charset="0"/>
              </a:rPr>
              <a:t>E-commerce to take into account their customer satisfaction because this will retain customer loyalty as well as attract potential customers</a:t>
            </a:r>
            <a:endParaRPr lang="en-US" sz="3600" b="1" dirty="0">
              <a:solidFill>
                <a:srgbClr val="0070C0"/>
              </a:solidFill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065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</a:t>
            </a:r>
            <a:r>
              <a:rPr lang="en-US" sz="3200" dirty="0" smtClean="0"/>
              <a:t>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20000"/>
          <a:stretch>
            <a:fillRect/>
          </a:stretch>
        </p:blipFill>
        <p:spPr bwMode="auto">
          <a:xfrm>
            <a:off x="0" y="1143000"/>
            <a:ext cx="9144000" cy="514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</a:t>
            </a:r>
            <a:r>
              <a:rPr lang="en-US" sz="3200" dirty="0" smtClean="0"/>
              <a:t>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3810000" cy="546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775" y="914400"/>
            <a:ext cx="3400425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4572000" y="32004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</a:t>
            </a:r>
            <a:r>
              <a:rPr lang="en-US" sz="3200" dirty="0" smtClean="0"/>
              <a:t>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3733800" cy="3937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143000"/>
            <a:ext cx="4638675" cy="519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</a:t>
            </a:r>
            <a:r>
              <a:rPr lang="en-US" sz="3200" dirty="0" smtClean="0"/>
              <a:t>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3752850" cy="538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90600"/>
            <a:ext cx="43053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</a:t>
            </a:r>
            <a:r>
              <a:rPr lang="en-US" sz="3200" dirty="0" smtClean="0"/>
              <a:t>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86495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</a:t>
            </a:r>
            <a:r>
              <a:rPr lang="en-US" sz="3200" dirty="0" smtClean="0"/>
              <a:t>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295400"/>
            <a:ext cx="86106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</a:t>
            </a:r>
            <a:r>
              <a:rPr lang="en-US" sz="3200" dirty="0" smtClean="0"/>
              <a:t>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Gender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990600"/>
            <a:ext cx="83058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</a:t>
            </a:r>
            <a:r>
              <a:rPr lang="en-US" sz="3200" dirty="0" smtClean="0"/>
              <a:t>Age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763000" cy="509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statement and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understanding</a:t>
            </a:r>
          </a:p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EDA Steps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, visualizations and assumptions used to complete the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project</a:t>
            </a:r>
          </a:p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Analysis, Observation &amp; Conclusion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</a:t>
            </a:r>
            <a:r>
              <a:rPr lang="en-US" sz="3200" dirty="0" smtClean="0"/>
              <a:t>City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229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</a:t>
            </a:r>
            <a:r>
              <a:rPr lang="en-US" sz="3200" dirty="0" smtClean="0"/>
              <a:t>Online Usage time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58609"/>
            <a:ext cx="7924800" cy="518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</a:t>
            </a:r>
            <a:r>
              <a:rPr lang="en-US" sz="3200" dirty="0" smtClean="0"/>
              <a:t>Purchase Frequency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399"/>
            <a:ext cx="8153400" cy="461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I</a:t>
            </a:r>
            <a:r>
              <a:rPr lang="en-US" sz="3200" dirty="0" smtClean="0"/>
              <a:t>nternet Access Mode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4943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</a:t>
            </a:r>
            <a:r>
              <a:rPr lang="en-US" sz="3200" dirty="0" smtClean="0"/>
              <a:t>Device Used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143000"/>
            <a:ext cx="854518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</a:t>
            </a:r>
            <a:r>
              <a:rPr lang="en-US" sz="3200" dirty="0" smtClean="0"/>
              <a:t>Mobile Screen Size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599"/>
            <a:ext cx="7924800" cy="502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</a:t>
            </a:r>
            <a:r>
              <a:rPr lang="en-US" sz="3200" dirty="0" smtClean="0"/>
              <a:t>Device OS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8686800" cy="483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</a:t>
            </a:r>
            <a:r>
              <a:rPr lang="en-US" sz="3200" dirty="0" smtClean="0"/>
              <a:t>Browser used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077200" cy="509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</a:t>
            </a:r>
            <a:r>
              <a:rPr lang="en-US" sz="3200" dirty="0" smtClean="0"/>
              <a:t>Channel Followed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29222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Login mode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001000" cy="526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 fontScale="70000" lnSpcReduction="20000"/>
          </a:bodyPr>
          <a:lstStyle/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Nowadays, e-Commerce or Online store is one of the growing business. 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Many businessmen and entrepreneurs : focused on rapid expansion of Online store.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From customer point of view, Online store will not only reduce people’s time but also give a large option at one place to chose the correct product.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However, success of Online store or e-Store is most importantly dependent on </a:t>
            </a:r>
            <a:r>
              <a:rPr lang="en-IN" b="1" i="1" dirty="0" smtClean="0">
                <a:latin typeface="Arial" pitchFamily="34" charset="0"/>
                <a:cs typeface="Arial" pitchFamily="34" charset="0"/>
              </a:rPr>
              <a:t>Customer satisfaction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 It is one </a:t>
            </a:r>
            <a:r>
              <a:rPr lang="en-IN" dirty="0">
                <a:latin typeface="Arial" pitchFamily="34" charset="0"/>
                <a:cs typeface="Arial" pitchFamily="34" charset="0"/>
              </a:rPr>
              <a:t>of the most important factors that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guarantees its success.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Customer satisfaction is a key </a:t>
            </a:r>
            <a:r>
              <a:rPr lang="en-IN" dirty="0">
                <a:latin typeface="Arial" pitchFamily="34" charset="0"/>
                <a:cs typeface="Arial" pitchFamily="34" charset="0"/>
              </a:rPr>
              <a:t>stimulant of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258888" indent="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purchase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258888" indent="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repurchase intentions, and </a:t>
            </a:r>
          </a:p>
          <a:p>
            <a:pPr marL="1258888" indent="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customer </a:t>
            </a:r>
            <a:r>
              <a:rPr lang="en-IN" dirty="0">
                <a:latin typeface="Arial" pitchFamily="34" charset="0"/>
                <a:cs typeface="Arial" pitchFamily="34" charset="0"/>
              </a:rPr>
              <a:t>loyalty.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1228" indent="-57150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Problem statement : Factors for growth of Online Store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Exploring time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3876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Payment mode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848600" cy="507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Shopping Cart Abandon frequency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40222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Bag Abandon Reason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066800"/>
            <a:ext cx="845770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Content Readability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40365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Similar product Info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11280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Seller Product Info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32818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Product Info Clarity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219200"/>
            <a:ext cx="824718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</a:t>
            </a:r>
            <a:r>
              <a:rPr lang="en-US" sz="3200" dirty="0" smtClean="0"/>
              <a:t>Website Navigation ease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6200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Loading speed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610600" cy="526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/>
          </a:bodyPr>
          <a:lstStyle/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Five major factors that contributed to the success of an e-commerce store have been identified as: 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sz="1050" dirty="0" smtClean="0">
              <a:latin typeface="Arial" pitchFamily="34" charset="0"/>
              <a:cs typeface="Arial" pitchFamily="34" charset="0"/>
            </a:endParaRPr>
          </a:p>
          <a:p>
            <a:pPr marL="1484313" indent="-449263" defTabSz="1139825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service quality, </a:t>
            </a:r>
          </a:p>
          <a:p>
            <a:pPr marL="1484313" indent="-449263" defTabSz="1139825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system quality, </a:t>
            </a:r>
          </a:p>
          <a:p>
            <a:pPr marL="1484313" indent="-449263" defTabSz="1139825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information quality,</a:t>
            </a:r>
          </a:p>
          <a:p>
            <a:pPr marL="1484313" indent="-449263" defTabSz="1139825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Trust, and </a:t>
            </a:r>
          </a:p>
          <a:p>
            <a:pPr marL="1484313" indent="-449263" defTabSz="1139825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net benefit. 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1228" indent="-57150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Problem statement : Factors for growth of Online Store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4572000"/>
            <a:ext cx="1371600" cy="1371600"/>
          </a:xfrm>
          <a:prstGeom prst="rect">
            <a:avLst/>
          </a:prstGeom>
        </p:spPr>
      </p:pic>
      <p:pic>
        <p:nvPicPr>
          <p:cNvPr id="5" name="Picture 4" descr="stock-vector-arm-trust-icon-vector-769830460.jpg"/>
          <p:cNvPicPr>
            <a:picLocks noChangeAspect="1"/>
          </p:cNvPicPr>
          <p:nvPr/>
        </p:nvPicPr>
        <p:blipFill>
          <a:blip r:embed="rId3" cstate="print"/>
          <a:srcRect b="14593"/>
          <a:stretch>
            <a:fillRect/>
          </a:stretch>
        </p:blipFill>
        <p:spPr>
          <a:xfrm>
            <a:off x="6934200" y="3657600"/>
            <a:ext cx="1505583" cy="1371600"/>
          </a:xfrm>
          <a:prstGeom prst="rect">
            <a:avLst/>
          </a:prstGeom>
        </p:spPr>
      </p:pic>
      <p:pic>
        <p:nvPicPr>
          <p:cNvPr id="6" name="Picture 5" descr="stock-vector-quality-of-service-icon-on-white-background-16236710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2514600"/>
            <a:ext cx="1285018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User Friendly Interface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066800"/>
            <a:ext cx="84639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Convenient Payment mode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3637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Timely Fulfillment trust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6226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Customer Empathy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60089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Customer Privacy Guarantee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59142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Several Channel Response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0318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Discount Benefit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133475"/>
            <a:ext cx="837852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Online Shopping Enjoyment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76337"/>
            <a:ext cx="8309441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Online Shopping Convenience Flexibility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7" y="1204912"/>
            <a:ext cx="8374690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Return Replace Policy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0637"/>
            <a:ext cx="8494555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/>
          </a:bodyPr>
          <a:lstStyle/>
          <a:p>
            <a:pPr marL="688975" indent="-344488">
              <a:buClr>
                <a:schemeClr val="tx1"/>
              </a:buClr>
              <a:buSzPct val="100000"/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The research investigated the factors that influence the online customers repeat purchase intention. 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The combination of both utilitarian value and hedonistic values : needed to affect the repeat purchase intention (loyalty) positively. </a:t>
            </a:r>
          </a:p>
          <a:p>
            <a:pPr marL="688975" indent="-344488">
              <a:buClr>
                <a:schemeClr val="tx1"/>
              </a:buClr>
              <a:buSzPct val="100000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1228" indent="-57150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Need to identify Factors for Online Store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Loyalty Program Access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640" y="1152525"/>
            <a:ext cx="7918360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Quality Information Satisfaction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0637"/>
            <a:ext cx="8624073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Quality Satisfaction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71587"/>
            <a:ext cx="846233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Net Benefit Satisfaction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28725"/>
            <a:ext cx="8475815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Users Trust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66812"/>
            <a:ext cx="822343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Product Categories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00150"/>
            <a:ext cx="8273951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Relevant product Information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23962"/>
            <a:ext cx="8415641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Monetary Savings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47775"/>
            <a:ext cx="815832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Patronizing Convenience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81112"/>
            <a:ext cx="8478372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Adventure Sense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143000"/>
            <a:ext cx="8238744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/>
          </a:bodyPr>
          <a:lstStyle/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A comprehensive review of the literature, theories and models have been carried out to propose the models for customer activation and customer retention. 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The data is collected from the Indian online shoppers.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Results will indicate the e-retail success factors, which : very much critical for customer satisfaction.</a:t>
            </a:r>
          </a:p>
          <a:p>
            <a:pPr marL="681228" indent="-571500">
              <a:buFont typeface="+mj-lt"/>
              <a:buAutoNum type="alphaL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1228" indent="-57150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Method for study of Factors for Online Store growth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Enhances Social status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90625"/>
            <a:ext cx="817687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Shopping Gratification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269036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Role Fulfillment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1123950"/>
            <a:ext cx="76485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Worth of Money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357313"/>
            <a:ext cx="7572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</a:t>
            </a:r>
            <a:r>
              <a:rPr lang="en-US" sz="3200" dirty="0" smtClean="0"/>
              <a:t>on Shopped from Retailer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0" name="AutoShape 4" descr="data:image/png;base64,iVBORw0KGgoAAAANSUhEUgAAA3UAAAOJCAYAAAC6XgtCAAAAOXRFWHRTb2Z0d2FyZQBNYXRwbG90bGliIHZlcnNpb24zLjUuMSwgaHR0cHM6Ly9tYXRwbG90bGliLm9yZy/YYfK9AAAACXBIWXMAAAsTAAALEwEAmpwYAABu40lEQVR4nOz9e9yu9Zz//z+eFSIqEbKtjBibRCGbj8hmZn4lTSbJrsFHY6aJMRhm5mOIYZgZ5jvC2IU19ImplDQzJpIwTLTaU9kUZj6i7FOkzev3x3Fcda3VqlZ1Huf7Oo7zcb/drtt5He/zutZ6djq91/k63rtUFZIkSZKkcdqgdQBJkiRJ0k1nUSdJkiRJI2ZRJ0mSJEkjZlEnSZIkSSNmUSdJkiRJI2ZRJ0mSJEkjtlHrAOvjjne8Y2299datY0iSJElSE6tXr/5hVW25rudGUdRtvfXWnHzyya1jSJIkSVITSb5zXc85/VKSJEmSRsyiTpIkSZJGzKJOkiRJkkbMok6SJEmSRsyiTpIkSZJGzKJOkiRJkkbMok6SJEmSRsyiTpIkSZJGzKJOkiRJkkbMok6SJEmSRsyiTpIkSZJGzKJOkiRJkkbMok6SJEmSRsyiTpIkSZJGzKJOkiRJkkbMok6SJEmSRsyiTpIkSZJGzKJOkiRJkkbMok6SJEmSRsyiTpIkSZJGzKJOkiRJkkbMok6SJEmSRsyiTpIkSZJGzKJOkiRJkkZso9YBJGklO/Gxu7SOMBq7fO7E1hEkSVpIjtRJkiRJ0ohZ1EmSJEnSiFnUSZIkSdKIWdRJkiRJ0ohZ1EmSJEnSiFnUSZIkSdKIWdRJkiRJ0ohZ1EmSJEnSiA1a1CV5aZKvJjkryWFJNk6yRZJPJflG/3j7ITNIkiRJ0pQNVtQluRvwYmCnqnogsCHwDOBVwPFVdR/g+P5akiRJknQTDD39ciPg1kk2Am4DfA94KrCqf34VsOfAGSRJkiRpsgYr6qrq/wF/D3wXuAD4WVUdB9y5qi7of+YC4E5DZZAkSZKkqRty+uXt6UbltgHuCmyS5Nk34vf3T3JykpMvuuiioWJKkiRJ0qgNOf3yicD5VXVRVV0OfAx4FPCDJFsB9I8XruuXq+o9VbVTVe205ZZbDhhTkiRJksZryKLuu8DOSW6TJMATgLOBY4D9+p/ZD/j4gBkkSZIkadI2GuoPrqqTkhwBnAJcAZwKvAe4LfAvSV5AV/jtPVQGSZIkSZq6wYo6gKp6DfCatZovoxu1kyRJkiTdTEMfaSBJkiRJGpB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3YYEVdkvsmOW3Z18+T/EmSLZJ8Ksk3+sfbD5VBkiRJkqZusKKuqs6tqh2qagdgR+BS4CjgVcDxVXUf4Pj+WpIkSZJ0E8xr+uUTgG9V1XeApwKr+vZVwJ5zyiBJkiRJkzOvou4ZwGH993euqgsA+sc7zSmDJEmSJE3O4EVdklsCewCH38jf2z/JyUlOvuiii4YJJ0mSJEkjN4+Rut8BTqmqH/TXP0iyFUD/eOG6fqmq3lNVO1XVTltuueUcYkqSJEnS+MyjqNuXa6ZeAhwD7Nd/vx/w8TlkkCRJkqRJGrSoS3Ib4EnAx5Y1vwl4UpJv9M+9acgMkiRJkjRlGw35h1fVpcAd1mr7Ed1umJIkSZKkm2leu19KkiRJkgZg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NmhRl2TzJEckOSfJ2UkemWSLJJ9K8o3+8fZDZpAkSZKkKRt6pO4fgU9W1f2ABwNnA68Cjq+q+wDH99eSJEmSpJtgsKIuyabAY4FDAKrq11X1U+CpwKr+x1YBew6VQZIkSZKmbsiRum2Bi4APJDk1yfuSbALcuaouAOgf7zRgBkmSJEmatCGLuo2AhwL/VFUPAS7hRky1TLJ/kpOTnHzRRRcNlVGSJEmSRm3Iou5/gP+pqpP66yPoirwfJNkKoH+8cF2/XFXvqaqdqmqnLbfccsCYkiRJkjRegxV1VfV94L+T3LdvegLwNeAYYL++bT/g40NlkCRJkqSp22jgP/9A4NAktwTOA55HV0j+S5IXAN8F9h44gyRJkiRN1qBFXVWdBuy0jqeeMOTfK0mSJEmLYuhz6iRJkiRJA7K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HbaMg/PMm3gYuBK4ErqmqnJFsAHwW2Br4NPL2qfjJkDkmSJEmaqnmM1D2+qnaoqp3661cBx1fVfYDj+2tJkiRJ0k3QYvrlU4FV/fergD0bZJAkSZKkSRi6qCvguCSrk+zft925qi4A6B/vNHAGSZIkSZqsQdfUAY+uqu8luRPwqSTnrO8v9kXg/gD3vOc9h8onSZIkSaM26EhdVX2vf7wQOAp4OPCDJFsB9I8XXsfvvqeqdqqqnbbccsshY0qSJEnSaA1W1CXZJMntlr4HngycBRwD7Nf/2H7Ax4fKIEmSJElTN+T0yzsDRyVZ+nv+b1V9MslXgH9J8gLgu8DeA2aQJEmSpEkbrKirqvOAB6+j/UfAE4b6eyVJkiRpkbQ40kCSJEmSNCMWdZIkSZI0YhZ1kiRJkjRiFnWSJEmSNGIWdZIkSZI0YhZ1kiRJkjRiFnWSJEmSNGIWdZIkSZI0YhZ1kiRJkjRiFnWSJEmSNGIWdZIkSZI0YhZ1kiRJkjRiFnWSJEmSNGIWdZIkSZI0YhZ1kiRJkjRiFnWSJEmSNGIWdZIkSZI0YhZ1kiRJkjRiFnWSJEmSNGIWdZIkSZI0YhZ1kiRJkjRiFnWSJEmSNGIWdZIkSZI0YhZ1kiRJkjRiFnWSJEmSNGIWdZIkSZI0YhZ1kiRJkjRi61XUJTl+fdokSZIkSfO10fU9mWRj4DbAHZPcHkj/1KbAXQfOJkmSJEm6Addb1AF/APwJXQG3mmuKup8D7xguliRJkiRpfVxvUVdV/wj8Y5IDq+rgOWWSJEmSJK2nGxqpA6CqDk7yKGDr5b9TVf88UC5JkiRJ0npYr6IuyYeAewOnAVf2zQVY1EmSJElSQ+tV1AE7AfevqhoyjMblu697UOsIo3HPvzqzdQRJkiRN1PqeU3cWcJchg0iSJEmSbrz1Ham7I/C1JF8GLltqrKo9BkklSZIkSVov61vUvXbIEJIkSZKkm2Z9d788ceggkiRJkqQbb313v7yYbrdLgFsCtwAuqapNhwomSZIkSbph6ztSd7vl10n2BB4+RCBJkiRJ0vpb390v11BVRwO7zjaKJEmSJOnGWt/pl3stu9yA7tw6z6yTJEmSpMbWd/fLpyz7/grg28BTZ55GkiRJknSjrO+auucNHUSSJEmSdOOt15q6JHdPclSSC5P8IMmRSe4+dDhJkiRJ0vVb341SPgAcA9wVuBvwib5NkiRJktTQ+hZ1W1bVB6rqiv7rg8CWA+aSJEmSJK2H9S3qfpjk2Uk27L+eDfxoyGCSJEmSpBu2vkXd84GnA98HLgB+D3DzFEmSJElqbH2PNHg9sF9V/QQgyRbA39MVe5IkSZKkRtZ3pG77pYIOoKp+DDxkmEiSJEmSpPW1vkXdBkluv3TRj9St7yifJEmSJGkg61uYvQX4YpIjgKJbX/eGwVJJkiRJktbLehV1VfXPSU4GdgUC7FVVXxs0mSRJkiTpBq33FMq+iLvRhVySDYGTgf9XVbv3Uzc/CmwNfBt4+vL1epIkSZKk9be+a+pujpcAZy+7fhVwfFXdBzi+v5YkSZIk3QSDFnVJ7g7sBrxvWfNTgVX996uAPYfMIEmSJElTNvRI3f8H/Blw1bK2O1fVBQD9450GziBJkiRJkzVYUZdkd+DCqlp9E39//yQnJzn5oosumnE6SZIkSZqGIUfqHg3skeTbwEeAXZN8GPhBkq0A+scL1/XLVfWeqtqpqnbacsstB4wpSZIkSeM1WFFXVX9eVXevqq2BZwCfqapnA8cA+/U/th/w8aEySJIkSdLUzWP3y7W9CXhSkm8AT+qvJUmSJEk3wXqfU3dzVNVngc/23/8IeMI8/l5JkiRJmroWI3WSJEmSpBmx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HbqHUASZLU1hue/XutI4zGX374iNYRJOlaHKmTJEmSpBGzqJMkSZKkEbOokyRJkqQRs6iTJEmSpBGzqJMkSZKkEbOokyRJkqQRs6iTJEmSpBEbrKhLsnGSLyc5PclXkxzUt2+R5FNJvtE/3n6oDJIkSZI0dUOO1F0G7FpVDwZ2AH47yc7Aq4Djq+o+wPH9tSRJkiTpJhisqKvOL/rLW/RfBTwVWNW3rwL2HCqDJEmSJE3doGvqkmyY5DTgQuBTVXUScOequgCgf7zTkBkkSZIkacoGLeqq6sqq2gG4O/DwJA9c399Nsn+Sk5OcfNFFFw2WUZIkSZLGbC67X1bVT4HPAr8N/CDJVgD944XX8TvvqaqdqmqnLbfcch4xJUmSJGl0htz9csskm/ff3xp4InAOcAywX/9j+wEfHyqDJEmSJE3dRgP+2VsBq5JsSFc8/ktVHZvkS8C/JHkB8F1g7wEzSJIkSdKkDVbUVdUZwEPW0f4j4AlD/b2SJEmStEjmsqZOkiRJkjQMizpJkiRJGrEh19RJknSjvf1ln2gdYTT++C1PaR1BkrQCOFInSZIkSSNmUSdJkiRJI2ZRJ0mSJEkjZlEnSZIkSSNmUSdJkiRJI2ZRJ0mSJEkjZlEnSZIkSSNmUSdJkiRJI2ZRJ0mSJEkjZlEnSZIkSSNmUSdJkiRJI7ZR6wCSJEmL5uw3fKZ1hNH4zb/ctXUEacVzpE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mywoi7JPZKckOTsJF9N8pK+fYskn0ryjf7x9kNlkCRJkqSpG3Kk7grgZVX1m8DOwAFJ7g+8Cji+qu4DHN9fS5IkSZJugsGKuqq6oKpO6b+/GDgbuBvwVGBV/2OrgD2HyiBJkiRJU7fRPP6SJFsDDwFOAu5cVRdAV/gludN1/M7+wP4A97znPecRU1rxHn3wo1tHGI3/PPA/W0eQJEmai8E3SklyW+BI4E+q6ufr+3tV9Z6q2qmqdtpyyy2HCyhJkiRJIzZoUZfkFnQF3aFV9bG++QdJtuqf3wq4cMgMkiRJkjRlQ+5+GeAQ4Oyqeuuyp44B9uu/3w/4+FAZJEmSJGnqhlxT92jgOcCZSU7r2/4CeBPwL0leAHwX2HvADJIkSZI0aYMVdVX1BSDX8fQThvp7JUmSJGmRDL5RiiRJkiRpOBZ1kiRJkjRiFnWSJEmSNGIWdZIkSZI0YhZ1kiRJkjRiFnWSJEmSNGIWdZIkSZI0YhZ1kiRJkjRiFnWSJEmSNGIWdZIkSZI0YhZ1kiRJkjRiFnWSJEmSNGIWdZIkSZI0YhZ1kiRJkjRiFnWSJEmSNGIWdZIkSZI0YhZ1kiRJkjRiFnWSJEmSNGIWdZIkSZI0YhZ1kiRJkjRiG7UOIEmSJA3tta99besIo+FrNT6O1EmSJEnSiFnUSZIkSdKIWdRJkiRJ0ohZ1EmSJEnSiFnUSZIkSdKIWdRJkiRJ0ohZ1EmSJEnSiFnUSZIkSdKIWdRJkiRJ0ohZ1EmSJEnSiFnUSZIkSdKIWdRJkiRJ0ohZ1EmSJEnSiFnUSZIkSdKIWdRJkiRJ0ohZ1EmSJEnSiFnUSZIkSdKIWdRJkiRJ0ohZ1EmSJEnSiFnUSZIkSdKIWdRJkiRJ0ohZ1EmSJEnSiFnUSZIkSdKIWdRJkiRJ0oht1DrArOz4in9uHWE0Vv/dc1tHkCRJkjQjjtRJkiRJ0ohZ1EmSJEnSiFnUSZIkSdKIWdRJkiRJ0ohZ1EmSJEnSiFnUSZIkSdKIWdRJkiRJ0ohZ1EmSJEnSiA1W1CV5f5ILk5y1rG2LJJ9K8o3+8fZD/f2SJEmStAiGHKn7IPDba7W9Cji+qu4DHN9fS5IkSZJuosGKuqr6HPDjtZqfCqzqv18F7DnU3y9JkiRJi2Dea+ruXFUXAPSPd5rz3y9JkiRJk7JiN0pJsn+Sk5OcfNFFF7WOI0mSJEkr0ryLuh8k2Qqgf7zwun6wqt5TVTtV1U5bbrnl3AJKkiRJ0pjMu6g7Btiv/34/4ONz/vslSZIkaVKGPNLgMOBLwH2T/E+SFwBvAp6U5BvAk/prSZIkSdJNtNFQf3BV7XsdTz1hqL9TkiRJkhbNit0oRZIkSZJ0wyzqJEmSJGnELOokSZIkacQs6iRJkiRpxCzqJEmSJGnELOokSZIkacQs6iRJkiRpxCzqJEmSJGnELOokSZIkacQs6iRJkiRpxCzqJEmSJGnELOokSZIkacQs6iRJkiRpxCzqJEmSJGnENmodQJIkSdL0/MvhD28dYTSevveXb9bvO1I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1qSoS/LbSc5N8s0kr2qRQZIkSZKmYO5FXZINgXcAvwPcH9g3yf3nnUOSJEmSpqDFSN3DgW9W1XlV9WvgI8BTG+SQJEmSpNFrUdTdDfjvZdf/07dJkiRJkm6kVNV8/8Jkb+C3qup/99fPAR5eVQeu9XP7A/v3l/cFzp1r0Nm4I/DD1iEWjK/5/Pmaz5+v+fz5ms+fr/n8+ZrPn6/5/I35Nb9XVW25ric2mncSupG5eyy7vjvwvbV/qKreA7xnXqGGkOTkqtqpdY5F4ms+f77m8+drPn++5vPnaz5/vubz52s+f1N9zVtMv/wKcJ8k2yS5JfAM4JgGOSRJkiRp9OY+UldVVyT5Y+A/gA2B91fVV+edQ5IkSZKmoMX0S6rq34B/a/F3z9mop4+OlK/5/Pmaz5+v+fz5ms+fr/n8+ZrPn6/5/E3yNZ/7RimSJEmSpNlpsaZOkiRJkjQjFnWSJEmSNGJN1tRNVZINgd2ArVn22lbVW1tlmrok2wAHcu3XfI9WmRZFkk1Z8zX/ccM4k5dke679Pv9Ys0ATZ9+iRWJ/rilLsjnwXK7dn7+4UaRBWNTN1ieAXwFnAlc1zrIojgYOoXvtfc3nIMkfAK8DfgksLcotYNtmoSYuyfuB7YGvcs37vACLuuEcjX3LXCXZHXg9cC+6zycBqqo2bRpswuzP20iyHfAKrnmvA1BVuzYLNW3/BvwXE/987kYpM5TkjKravnWORZLkpKp6ROsciyTJN4BHVtUPW2dZFEm+VlX3b51jkdi3zF+SbwJ7AWeWH07mwv68jSSnA+8CVgNXLrVX1epmoSYsySlV9dDWOYbmSN1s/XuSJ1fVca2DLJB/TPIa4DjgsqXGqjqlXaTJ+xZwaesQC+ZLSe5fVV9rHWSB2LfM338DZ1nQzZX9eRtXVNU/tQ6xQD6U5IXAsazZn09qmrFF3Wz9F3BUkg2Ay3HqyDw8CHgOsCtrTktzCsNw/hz4YpKTWLNznNTc9BVmFV1h932613ypb3FmwHDsW+bvz4B/S3Iia/Ytrksfjv15G59I8kfAUUy4yFhBfg38HfCXTHiasdMvZyjJecCeOHVkbpKcA2xfVb9unWVRJPky8AXWmpteVauahZq4flran3Lt1/w7zUJNnH3L/CU5DvgF136fH9Qs1MTZn7eR5Px1NFdVTarIWCmSfAt4xNSnGTtSN1vfwKkj83Y6sDlwYeMci+SKqvrT1iEWzHer6pjWIRaMfcv8bVFVT24dYsHYnzdQVdu0zrBgvsoCTDO2qJutC4DPJvl3nDoyL3cGzknyFdZ8zd12fDgnJNmfbldAp43MxzlJ/i/Xfs3d/XI49i3z92nXpc+d/fkcJdm1qj6TZK91PW+fPpgrgdOSnMCEpxk7/XKG+kX11+LUkeEk2WVd7VV14ryzLAqnjcxfkg+so7mq6vlzD7Mg7FvmL8nFwCZ0618u75tdlz4g+/P5SnJQVb3GPn2+kuy3rvapTTO2qBtAktvR/Z/zF62zLIIkdwYe1l9+uaqcLiXpZrNvkaRpSHJLYLv+8tyquvz6fn6MNmgdYEqSPDDJqcBZwFeTrE7ygNa5pizJ04EvA3sDTwdOSvJ7bVNNW5JbJHlxkiP6rz9OcovWuaYsyd2THJXkwiQ/SHJkkru3zjVl9i1tJNkjyd/3X7u3zjN19ucrR5LJn6PWSpLH0e178Q7gncDXkzy2ZaYhOFI3Q0m+CPxlVZ3QXz8OeGNVPaplrinrD/B80tId9CRbAp+uqge3TTZdSd4H3IJum33otn2/sqr+d7tU05bkU8D/BT7UNz0beFZVPaldqmmzb5m/JG+iGxk9tG/aF1hdVa9ql2ra7M9XjiTvraoXts4xRUlWA8+sqnP76+2Aw6pqx7bJZsuiboaSnL72P/jratPsJDmzqh607HoD4PTlbZot3+fzl+S0qtrhhto0O/Yt85fkDGCHqrqqv94QONXzGIdjf65FkOSMtfuRdbWNnbtfztZ5SV7NmnfT17UIWbPzyST/ARzWX+8D/HvDPIvgyiT3rqpvASTZlm5nKQ3nh0mezTXv832BHzXMswjsW9rYHFjaeXGzhjkWhf15I0nuBtyLZZ/Fq+pz7RJN2slJDuGaz+fPAlY3zDMIR+pmKMntgYOAx/RNnwMOqqqftEs1ff3WwI8BAnyuqo5qHGnSkjwB+ABwHt1rfi/geUvTjjV7Se4JvB14JFDAF4GXePj4sOxb5ivJvsCbgBPoXvPHAn9eVR9pGmzC7M/bSPJmuhtFX+OaIro8MmUYSW4FHMCy/hx4Z1Vddr2/ODIWdRq1JNsAF1TVr/rrWwN3rqpvNw02cX0HeV+6zvGcqXWMkn1LG0m2oltXF+Ckqvp+40iTZ38+f0nOBbb3tZ6PJJsAv6qqK/vrDYFbVdWkDiR398sZSvKpJJsvu759P31HwzkcuGrZ9ZV9mwaS5ADg1lV1RlWdDtwmyR+1zjVlSVato295f8NIi8C+Zc6S/C5waVUdU1UfB36VZM/GsSbN/ryZ8+g2qNF8HA/cetn1rYFPN8oyGIu62bpjVf106aKfdnmndnEWwkZV9euli/77WzbMswheuI73uTt2DWv7dbzmD2kXZyHYt8zfa6rqZ0sX/Xv+Ne3iLAT78zYuBU5L8u4kb1v6ah1qwjZefnZ0//1tGuYZhEXdbF3Vr30BIMm96Na/aDgXJbl6DnqSpwI/bJhnEWyQJEsX/TQGP+wOa4N+zS4ASbbAja6GZt8yf+v6TOL7fFj2520cA7yebn306mVfGsYly88BTLIj8MuGeQZhZzlbfwl8IcmJ/fVjgf0b5lkELwIOTfL2/vp/gOc2zLMI/gP4lyTvortp8SLgk20jTd5bgC8mOYLuNX868Ia2kSbPvmX+Tk7yVroDggs4ED/oDs3+vIGqWpXklsB2fdO5VXV5y0wT9yfA4Um+119vRbdRzaS4UcqMJbkjsDPdguMvVZV3ducgyW3p3s8Xt84ydf15XfsDT6R7nx8HvG9pAbKGkeT+wK50r/nxVfW1xpEWgn3L/PSbGbyarm+Brm95Q1Vd0i7VtNmft5HkcXQHvn+b7nW/B7CfRxoMJ8ktWHNDoMkV0RZ1mpwkD62qU1rnkDQt9i2SZiHJauCZVXVuf70dcFhV7dg22eJIcpep7a7rmrqBJfEDwPz9YesAiybJa1tnWDRJjm2dYQHZt8xZEpcwzJn9+VzcYqmgA6iqr+NumPN2SOsAs+aauoFV1UNv+Kc0S1Xlzl3z57qX+fN9Pmf2LU3khn9EM2Z/PryTkxwCfKi/fha+7nNVVbu1zjBrTr8cQJJNWVYwV9WPG8aZpOW7GK2LU6Qk3RT2Le0k2aaqzr+hNmns+gPfDwAeQ3fj4nPAOz2MfDj9DtL3YM3P55Pqzy3qZijJHwCvo9smdemFraratl2qaUpywvU8XVW169zCLJgkGwMvAB4AbLzUXlXPbxZqopKcybqPRQnd+3z7OUeaPPuWdpKcsvbsliSrXWc0e0kO5nqOXKqqF88xzsJJ8hzg6OUbMCXZvaqcVj+AJK8Hfh/4Fmt+Pp9Uf+70y9l6OfAAd7wcXlU9vnWGBfYh4Bzgt+huYjwLOLtpounavXWARWPfMn9J7kd3k2izJHste2pTlt040kyd3DrAgjsYeFmSfatq6d/P1wEWdcN4OnDvqvp16yBDsqibrW8Bl7YOsWiSPBC4P2uOGv1zu0ST9xtVtXeSp/Zn7fxfurOONGNV9Z3WGRaZfcvc3JfuBsbmwFOWtV+Ma0cHUVWrWmdYcOfTzXg5Islrq+pwXD86pLPo+pcLG+cYlEXdbP053QHBJwFXz4t2GsNwkrwGeBzdB69/A34H+ALgB6/hLJ3t8tP+Q+/3ga3bxZm+JDvT3dn9TeCWwIbAJVW1adNgE2bfMj9V9fF+N9dXVtUbW+dZJEm2BF7JtW9eTGpa2gpUVXVKkl2Aw5I8gq5f1zD+Bjg1yVms+fl8j3aRZs+ibrbeDXwGOBO4qnGWRfF7wIOBU6vqeUnuDLyvcaape0+/4Pj/AMcAt6U7MFjDeTvwDOBwYCfgucBvNE00ffYtc1RVVyZ5EmBRN1+HAh8FdgNeBOwHXNQ00WK4AKCqfpjkt4A3Aw9sG2nSVtG9xpP+fG5RN1tXVNWftg6xYH5ZVVcluaLfdfRCwI1pBpJkA+DnVfUTut26fK3npKq+mWTDqroS+ECSL7bONHH2LfP3xSRvpysyLllqnNoOdSvMHarqkCQvqaoTgROTnNg61NQt306/qq4CXtF/aRg/rKq3tQ4xNIu62TqhPyj1E6w5vOuRBsM5OcnmwHvpznj5BfDlpokmrP+Q+8fAv7TOsmAuTXJL4LQkf0t3l3eTxpmmzr5l/h7VP75uWVsBTgUcztJ0+guS7AZ8D7h7wzwLwWmvc7c6yd/QzS5a/vl8UjeMPNJghpKs6ywdjzSYkyRbA5tW1Rmts0xZklfTHdux9t10b14MJMm9gB/Qrad7KbAZ3ZlG32wabEHYt2iqkuwOfJ7u/K6D6XYcPaiqjmkabOKSHEf3b+jLWTbttape2TTYRF3HUTWTO9LAom6GkmxcVb+6oTbNTpLQbam/bVW9Lsk9gbtUlXfUB+LNizaS3Bq4Z1Wd2zrLIrBvaaMfLVr7DMzXXfdvSOOzdP5ikjOWzhtNcmJV7dI62xQl2baqzruhtrHboHWAiVnXGhfXvQzrncAjgX3764uBd7SLsxB+s6q2Wf5FN4VEA0nyFOA04JP99Q5JvJM+LPuWOUvyLmAf4EC67d33Bu7VNNTEJdkuyfH9roAk2T7J/2mdawGsMe01yUNw2uuQjlhH2+FzTzEw19TNQJK7AHcDbt3/H3PprJFNgds0C7YYHlFVD01yKkBV/aRfe6ThfBF46Hq0aXZeCzwc+CxAVZ3WTwnUcOxb5u9RVbV9P3pxUJK3AB9rHWri3ku3Qce7AarqjP7s0b9ummr6/jrJZsDLuGba60vbRpqeJPejG/nfLMley57alGWzAabCom42fgv4fbq7LG9d1v5z4C9aBFoglyfZkG4x/dLi48luV9uSNy+auqKqftbNCNSc2LfM3y/7x0uT3BX4EbBNwzyL4DZV9eW1+pYrWoVZFFV1bP/tz4DHt8wycfcFdqc7ePwpy9ovBl7YItCQLOpmoKpWAauSPK2qjmydZ8G8DTgKuFOSN9CdLeXUkWFc182Li/HmxdDOSvJMYMMk9wFejFO7h2bfMn/H9juO/h1wCl1B7dmAw/phkntzzc2L36M/Q03DSbIN3TTjrVn2WXxqh2G3VlUfBz6e5DFV9YXWeYbmRikz1G8gcQTw/qo6u3WeRdEPrz+BbuToeF/7YXnzYv6S3Ab4S+DJdO/z/wBe7yZMw7Jvma8kt6qqy5a+p5setaE76w4nybbAe+iOk/gJcD7w7Kr6dstcU5fkdOAQ1joMuz8rUDOW5Bt069I/APx7TbT4saiboSS3A54BPI9uE5r3Ax+pqp83DTZBSba4vuf9EDCc/sPW07j2HUZ3qNPo2be0k+RfgT2r6vL++i7Av1bVjm2TTV+STYANquri1lkWQZKTquoRrXMsin434ycCz6dbn/5R4INV9fWmwWbMom4gSR4LHEY3j/cIurvqnik1I/2oaNHdQb8n3R3G0L3e3+13ZNQAknySbh3AauDKpfaqekuzUBOV5BP006LWxak6s2ff0k6SFwK70d00ugfdQcEvr6rjmgaboCR/en3PV9Vbr+953Tz9dPr7AMcx4cOwV6Ikjwc+DGwCnA68qqq+1DbVbLimbob6RfW70Y3UbQ28BTgU+F/AvwHbNQs3MUsfrPotsI+pqn/rr3+H7m6MhnP3qvrt1iEWxN/3j3sBd6H7hwi6bfa/3SLQ1Nm3tFNV7+13GD2a7t/QP6gq144O43b9432Bh9EV0NBtJvG5JokWy4OA5wC7cs30y+qvNWNJ7gA8m+41/wHdesZjgB3ojjaYxM06R+pmKMl5wAnAIWv/Q5TkbVX14jbJpmvpAM+12k6uqp1aZZq6JO8BDq6qM1tnWRRJPldVj72hNs2Ofcv8rDVqFLoPXmcCS8dJOGo0kCTHAU9bmnbZLyM53Bt3w0pyDrB9Vf26dZZFkOTrwIeAD1TV/6z13Cur6s1tks2WI3WztX1V/WJdT1jQDeaH/UGpH6a7y/Vsum2wNZzHAL/fT1O7jO5DWFXV9m1jTdqWSbatqvPg6p3TtmycaersW+bndmtdH3Ud7Zq9ewLLC4tf042Salin003pvrBxjkVx3+vaHGUqBR1Y1M3aFUkOoDvo8OpDDavq+e0iTd6+wGu45kPA5/o2Ded3WgdYQC8FPtvPBoDuQ9f+7eIsBPuWOamqg5ZfJ9m0a3bTjjn4EPDlJEvv8z2BVe3iLIw7A+ck+QrXrKmrqnpqw0xTdsckf8a1P59Parqr0y9nKMnhwDnAM4HXAc8Czq6qlzQNtgCSbAZc5YeA4SX5e7pjO77WOssi6XcdvV9/ec7S1u8aln3L/CTZiW7L8aURup8Bz6+q1e1STV+Sh9Kt/S/g81V1auNIk5dkl+WXdDNg9q2qBzSKNGn9NOOPAi8HXgTsB1xUVa9sGmzGNmgdYGJ+o6peDVzSH0i+G91iWA0kycOSnEk3leHMJKcncfvrYZ0DvDfJSUle1H/o1YCSbAwcQDdy9FfAH/ZtGoh9SxPvB/6oqrauqq3p3vMfaBtpoSzt+qqB9efR/Yzuc+IH6c7DfFfLTBN3h6o6BLi8qk7sZ9Dt3DrUrFnUzdbl/eNPkzwQ2Aznpg/tEPwQMFdV9b6qejTwXLr39xlJ/m+/TbCG8c9000YOBt4O3J9u2pSGY98yfxdX1eeXLqrqC4AjpANK8ld00y1vD9wR+EC/llQDSLJdkr9KcjZdX/7fdLPmHl9VBzeON2VLn88vSLJbkocAd28ZaAhOv5yhJP8bOBLYnu4f/9sCr66qdzcNNmFJ/rMvMK63TbPVH9+xO93xHfcA/oVu+sglVfWMltmmKMnpVfXgG2rT7Ni3zF+SfwBuQ3fGawH70J0TeCR4htcQ+uLiIVX1q/761sApVfWbbZNNU5KrgM8DL1g6uzjJeVW1bdtk05Zkd7rX/R50N0c3BQ6qqmOu9xdHxo1SZiTJnnQ7GT28qv4D8P+g8/HlJO9mzQ8Bn+3XCPghYABJ3grsARwPvLGqvtw/9eYk57ZLNmmnJtm5qv4LIMkjgP9snGnq7Fvmb4f+8TVrtT8Kz/AayrfpNo74VX99K+BbzdJM39OAZwAnJPkk8BGc8jqYfpnCi4DfAO5Gd+TYZGcVOVI3A0neSTc16ot086I/UVWvb5tqMSQ54XqerqntbLQSJHk+8JGqunQdz21WVT9rEGvS+rvp9wW+2zfdEzib7tBaj5MYgH2LFkGSo+kOH/8UXeH8JOAL9FvtexzTMJJsQrfT6L50NytWAUdV1XEtc01Nko/STb38PN3O3d+Z8uaFFnUzkOQs4MFVdWWS29DtHuWCek3K0gjFdXHkYjhJ7nV9z1fVd+aVRZq1JM+uqg+vdQj51Tx8fDhJ9ru+5/tN3zSgJFsAewP7eLNotpKcWVUP6r/fCPhyVV3vZ5kxc/rlbPy6qq4EqKpLkziUPkdJduPaZ4+8rl2iyToZ+CpwUX+9/H3u1KgBLRVtSe7Emu/z717nL+lms2+Zm036Rw8bnzOLtvaq6sfAu/svzdbSBilU1RVT/3juSN0MJLkU+ObSJXDv/jo4NWpQSd5Ft7D+8cD7gN+juxPzgqbBJijJS+nWA/yMbh3AUVX1i7apFkOSPYC3AHelmxZ1L7ozMD3TaCD2LVoESe4D/A3djrrLb164L4BGL8mVwCVLl8CtgUu55vP5pq2yDcGibgacGtVOkjOqavtlj7cFPlZVT26dbaqSbEO3DuCpwHfoNks5rWmoiUtyOt1I6Ker6iH98RH7VtX+jaNNln3L/CR52/U977qu4ST5At3GNP8APIVuR+NU1dqb1Uha4Zx+OQMWbU39sn+8NMldgR8B2zTMM3lVdX6Sj9Pd8XoOsB1wWtNQ03d5Vf0oyQZJNqiqE5K8uXWoibNvmZ/VrQMssFtX1fFJ0n+WeW2Sz3PtHUglrXAWdRq7Y5NsDvwdcArd2q73NU00UUm2pduK+al0B6Z+BHjD0vlGGtRP+5GizwGHJrkQuKJxpqmzb5mfQ6vK93Mbv0qyAfCNJH8M/D/gTo0zSboJnH6pyUhyK2Bjt9QfRn9o6hnAx4Gf033IvZo71A2n3/76V3TrAJ4FbEb3QfhHTYMtCPuWYSU5ZWlHuiQHV9WBrTMtiiQPozseZXPg9XR9y98unYkpaTws6jR6SR4FbM2ykeeq+udmgSYqyWtZq5BbrqoOml8aaXj2LfOR5NSqekj//dUFniRp/Tn9ckBJVtHtsvOOqjqrdZ4pSvIhut1GTwOu7JsL8IPXjFXVa1tnWFRJ9gLeTDctKkx0566VxL5lrry73EiS7YBX0O2ou/zmhUfUaLKSfJruuIN3VNWxrfPMiiN1A+qnNdwTeHhVvbJ1nilKcjZw//KNrAlL8k3gKVV1dussi8K+ZX6WHQu0/Egg8FigwfU7676LbrOapZsXVJWb12iy+s2vtgJ2rqp3tM4zK47UDaiqvgJ8BTiydZYJOwu4C3BB6yDSgH5gQTd39i3z85utAyywK6rqn1qHkOapqr4HfI+J7bxrUTdDTmNo4o7A15J8GbhsqbGq9mgXSZq5k5N8FDiaNd/nH2uWaPrsW+bEY4Ga+kSSPwKOYs33+Y/bRZJmK8nudBsBLX0+n+QSBqdfzpDTGOYvyS7raq+qE+edZVEleSrw/ao6qXWWqUrygXU0V1U9f+5hFoR9ixZBkvPX0VxVte3cw0gD6Zcw7AWcOeUp9RZ1M5RkdVXt2DrHIkpyB+CxwHctoucryRuBBwEbVdXvtM4jzZJ9iySNW5ITgCdU1VWtswzJom6G+i3fL8RpDINLcizwqqo6K8lWdIcDn0y3yP49VfX/tcwnzUKSFwKfrapvJAlwCPA04DvAflV1atOAE2TfokXQb+T231X1/f76uVzTt7zWzy2akv79/nrgRNb8fD6p83Ut6mbIaQzzk+SrVfWA/vu/AO5XVc9NcjvgP90tbThJNgR249rnd02qc1wJkpwFPKSqLk/yTOBlwJOBhwCvqar/1TTgBNm3rBweCzScJKcAT6yqHyd5LPAR4EBgB+A3q+r3WuaTZinJccAvgDOBq0frpna+rhulzFBVbdM6wwK5fNn3TwDeC1BVFyeZ9PD6CvAJ4Fes1TlqEFdU1dJ7fXfgn6vqR8Cnk/xtw1xTZt+ycryd7lig5wAeCzRbGy4bjduHbhT6SODIJKe1iyUNYouqenLrEEOzqJuBJLtW1Wf6A4KvxR3qBvHfSQ4E/gd4KPBJgCS3Bm7RMtgCuLujFXNzVT8F8Cd0BcYblj136zaRJs++ZYXwWKBBbZhko6q6gq5v2X/Zc3421NR8OsmTq+q41kGG5P9xZ2MX4DPAU9bxXAEWdbP3AuB1wBOBfarqp337zsC6dgrU7Pz7InSOK8Rf0a3n2hA4pqq+ClfvzHhey2ATZt/SiMcCzdVhwIlJfgj8Evg8QJLfAH7WMpg0gAOAP0vya66ZjeGRBpIWW5LfBT4MbEDXOU7yvJeVIslGwO2q6ifL2jah679/0S6ZNFseCzRfSXYGtgKOq6pL+rbtgNtW1SlNw0m60SzqBpbkoXaOmpIk5wF7MvHzXiTNl8cCSRpKkj3ojqeBblfpY1vmGcIGrQMsgD9sHUCasW8AZ1nQSZqxTyT5oyRbJdli6at1KEnjluRNwEuAr/VfL+nbJsWROkk3SpIPAtsC/86Ez3uRNF8eCyRpCEnOAHZYOny8P5rp1Klt+uZGKTOW5G5ce5H359olWixJ/gj4EXBkv6uXZu/8/uuW/ZfmrN8R88dVddkN/rBmwr5leB4LJGlAmwNLx3hs1jDHYCzqZijJm+nOe/ka1yzyLsCibn4CPAZ4FrBH4yyTtHRYZ38Yc7lZRxMfAu6d5MiqennrMAvCvmUgHgu0ciT5NN0GWO+Y4pojLay/AU5NcgJdX/5Y4M/bRpo9p1/OUJJzge29e64pS/JAuqJiaa3LD4HnLm23r/lIEuD+vu4auyQHVdVrkqzryIiqqufPPdSCSnJXuh0xd66qd7TOI81KP8PlYXRF3UlV9f3GkWbOom6Gkvw7sLcjF/OTZHPgucDWrDnl9cWNIk1eki8Cf1lVJ/TXjwPeWFWPaplr6pLcHrgHa77P3Vl3IPYtkjQN/VFMn6mqn/XXmwOPq6qjW+aaNadfztalwGlJjmfNDST8EDCcfwP+CzgTuKpxlkWxyVJBB1BVn+3PTdNAkrwe+H3gW3RTuukfPZR5OPYtK4DHAg0rye7A67lmLwDPHdUUvaaqjlq6qKqfJnkNcHS7SLNnUTdbx/Rfmp+Nq+pPW4dYMOcleTXdFEyAZ9NtnKLhPB24d1X9unWQBWLfsjL8IfDC1iEm7P8D9sJzRzVt6zrCbXI1kNMvZyzJLYHt+stzq+rylnmmLslLgV8Ax7Lm6OiPr/OXdLP00wAPots0ArqNgA6qqp+0SzVtSY4E/rCqLmydZVHYt2gR9BtHPGFpq3dpipK8H/gp8A66WS4HArevqt9vGGvmLOpmqF9btAr4Nt0UhnsA+3mkwXCSHAC8ge7/rFdPS/NcI01Jkp2AjwNnsWaB4S6MA7FvacNjgeYrycPopl+eiOeOaqL6JSKvBp7YNx0HvKGqLmmXavYs6mYoyWrgmVV1bn+9HXBYVe3YNtl0JfkW8Iiq+mHrLIsiyafoNgT6aX99e+AjVfVbTYNNWJKvAu9mrfVdVXVis1ATZ98yf9d1LJA3L4aT5Di6Eem1+5aDmoWSdJNMbj5pY7dYKugAqurrSW7RMtAC+CrdBjWanzsuFXQAVfWTJHdqmGcR/LCq3tY6xIKxb5m/PYH7eizQXG1RVU9uHUKatyT7V9V7WueYJYu62To5ySFcs4HEs4DVDfMsgivpdhw9AXccnZerktyzqr4LkOReXDM9TcNYneRv6DZiWv4+d1fA4di3zN95wC1Y9nprcJ9O8uSqOq51EGnO0jrArDn9coaS3Ao4gG4DidBtIPFO7zoOJ8l+62qvqlXzzrIokvw28B66NRgAjwX2r6r/aJdq2vrCYm1VVR5pMBD7lvnrNwR6MOCxQHOS5GJgE+DXwNLGbh5poElJsk1VnX9DbWNnUTdDSZ4DHF1VFy9r272qjm0Ya/LccXT+ktwR2Jnu5sWXXHekKbJvmS8LaUlDSHJKVT10rbbVU9vzwqJuhpL8lG7ny32r6uy+7VpvJM2OO45qESTZDHgN3agodKOkr6uqn7VLNW32LW1YSM9fkj24pm/5rDeiNRVJ7gc8APhb4BXLntoUeEVVPaBJsIG4pm62zgdeAByR5LVVdTgTnLO7wrwFePLaO44Ck7r7stJ582Jw76c7zuDp/fVzgA/QHRqsYdi3zNm6CukkFtIDSvIm4GHAoX3TS5I8pqpe1TCWNCv3BXYHNgeesqz9YuCFLQINyZG6GVr6YNtPTTsMOJ3uQ8H2jaNNVpIz1n5919UmjVmS06pqhxtq0+zYt8yfxwLNX5IzgB2WDh9PsiFwqu9zTUX/nn5lVb2xdZahbdA6wMRcANCvL/otuh0BH9g00fSdnOSQJI/rv96LO47ORZJNk2yx9NU6z8T9Msljli6SPBr4ZcM8i8C+Zf6udSwQ3W6YGtbmy77frFUIaQhVdSXwpNY55sGROo2aO47OX5I/AF5HV1QsdSBVVdu2SzVtSXagm5a29IHrJ8DvV9XpzUJNnH3L/CV5P12fsvxYoI2q6nntUk1bkn2BNwEn0L3PHwv8eVV9pGkwaYaSvIHu38+PApcstU/tWCCLuhlKsiXwSuD+wMZL7W47PpwkmwC/6u/ELA2z36qqPDR4IEm+ATzSHS/nL8mmAFX189ZZps6+Zf4spNtIshXduroAJ1XV9xtHkmZqUY4FcvrlbB0KnA1sAxxEt9j7Ky0DLYDjgVsvu7418OlGWRbFtwA/2M5Rkjcm2byqfl5VP09y+yR/3TrXxNm3zN/TgfdW1V5V9btV9Q8syLSpVpL8LnBpVR1TVR8HfpVkz8axpJmqqsev42tSBR04UjdTS2deLF9Mn+TEqtqldbapcgOJ+UvyELqdF0/CA4LnIsmpVfWQtdrccXRA9i3z57FA83cd7/Nr9TfS2CXZje54g+Uz6V7XLtHsOVI3W0vn6VyQZLf+w+/dWwZaAJckufof/CQ74gYSQ3s38Bngv+g2jlj60nA27KemAZDk1sCtrufndfPZt8zf+cDz6Y4F2rtv81igYa3rc6DHXWlSkrwL2Ac4kK5P2Ru4V9NQA/D/uLP11/0hwS8DDqY73PClbSNN3p8Ahyf5Xn+9Fd3/cTWcK6rqT1uHWDAfBo5P8gG6jSSeT7dxiobzJ9i3zFtV1SlJdgEOS/IIYMPWoSbu5CRvBd5B17cciDfpND2Pqqrt+5l0ByV5C/Cx1qFmzemXGr0kt6A7YDLAOVV1+Q38im6Gfhep7wCfYM3plz9uFmoBJPlt4Il07/Pjquo/GkeaPPuW+Uryr1W1W//9BsCbgZdVlbOKBtJvCPRqur4F4DjgDVV1yXX/ljQuSU6qqkck+S9gL+BHwFlVdZ/G0WbKom6GkmxDd5dra5aNglbVHq0yLaIkd3H3ruEkOX8dzR5poMmzb5Gk8UnyaroZdE/gmlHp91XVq5sGmzGLuhlKcjpwCHAmcNVSe1Wd2CzUAlp+t1ezl2TjqvrVDbVpWEneU1X7t86xSOxbhuWxQCtDkv2r6j2tc0izkuRWS0ej9OvTNwY2nNoMI6c0zNavquptVXVCVZ249NU61KLxQ9fgvriebRrWu1sHWDT2LYPzWKCVwc1pNDUf66fT0xd3twY+1TbS7LlRymz9Y5LX0M1JX77WaFIn1q9ESe7Emnd2v9swziQluQtwN+DW/c6uS//wbwrcplmwBVVVbmYwsCS3B+7BmtPp7c+Hc4eqOiTJS/oboicm8cbogJJsU1VrT6k/rkkYaThH02189TS6Pv0Y4OVNEw3Aom62HgQ8B9iVa6ZfVn+tASTZA3gLcFfgQrotas+mO4tEs/VbwO/THdPx1mXtPwf+okWgReG0tPlL8nq69/u36PpxsD8f2hrHAgHfw2OBhnYksPY5gEcAOzbIIg2iqt6b5JZ0xd3WwB9U1eRmGFnUzdbvAttW1a9bB1kgrwd2Bj5dVQ9J8nhg38aZJqmqVgGrkjytqo5snWfBHAp8FNgNeBGwH3BR00TT93Tg3vbnc+WxQHOS5H50Nz83S7LXsqc2ZdmNI2nMkiw/fil0o3SnATsn2bmq3rrOXxwpi7rZOh3YnG7ESPNxeVX9KMkGSTaoqhOSvLl1qIn7+yQ7A++vqrNbh1kQTkubv7OwP5+rqjq2//ZnwONbZlkA9wV2p3uPP2VZ+8XAC1sEkgZwu7Wuj7qO9kmwqJutOwPnJPkKa66p80iD4fw0yW2BzwGHJrkQuKJxpqnbHngGcEh/ltT7gY9U1c/bxpo0p6XN398ApyY5C/vzufBYoPmpqo8nORZ4ZVW9sXUeaQhVddDy6ySbds11caNIg/JIgxlKssu62t0Bczj9wam/pNvJ9VnAZsChVfWjpsEWRJLHAofR3e09Anh9VX2zaagJSrI78Hm6qSNL09IOqqpjmgabsCRfpdth1CNq5sRjgeYvyQlV5aioJi3JTsAHuGaE7mfA86e24ZhF3YCSPBp4ZlUd0DrLFCXZEPiPqnpi6yyLpH/ddwOeR3dH/UN0a77+F/DGqtquXbrp6V/vF1fVP7TOskiSnFhV67xRp2EkOamqHtE6xyJJ8ga6m6EfBS5ZaneXV01JkjOAA6rq8/31Y4B3VtX2bZPNltMvZyzJDsAz6RbZn0+3s5QGUFVXJrk0yWZV9bPWeRbIN4ATgL9ba/eoI/qRO81Q/z7fA7Com6/VSf6Gbutrj6iZD48Fmr9H9Y+vW9bmLq+amouXCjqAqvpCkslNwXSkbgaSbEe3xmhf4Ed0d7xeXlX3ahpsAST5F7rdLz/FmncZX9ws1MQluW1V/aJ1jkXi3fT5S3LCOprLYySG0xfRz6E7RuLqY4F8zSXdHEn+ge483cPoblrsA/yEfuBlKv+WWtTNQJKr6Na7vGBpPVGS86pq27bJpi/Jfutorqr657mHWRBJNgZeQLcd9vIz057fLNTEWWDMX5Jtq+q8G2rT7CQ5B9jeYyTmq998ae3+/HXX/RvSuFzHv6FLJvNvqdMvZ+NpdCN1JyT5JPARuvMwNLzNq+oflzckeUmrMAviQ8A5dIeRv45ugxqPNhjWC9ZVYLQKsyCO4NqHMh+OhzIPyWOB5izJu+hGMB4PvA/4PeDLTUNJM7YomwE5UjdD/U6Me9JNw9wVWAUcVVXHtcw1ZUlOqaqHrtV2alU9pFWmqVt6fZOcUVXbJ7kF3YY1k7jTtRJdx/t8dVVZYMzYskOZ/xZ4xbKnNgVeUVUPaBJsAST5LN2RKR4LNCfL+vGlx9sCH6uqJ7fOJt1cSZ5dVR9e6xDyq3n4uK5TVV1CtwvgoUm2APYGXkW36FszlGRfug1ptkmyfFv329Gta9Rwls5M+2mSBwLfp9sFUzO2rMDYLMley57alGVTpTRTHsrczmtaB1hAv+wfL01yV7p/P7dpmEeapU36x0keNr42i7qBVNWP6c44enfrLBP1ReAC4I7AW5a1Xwyc0STR4nhPktsDr6bbGfC2/feaPQuMOauqjwMfT/KYqvpC6zyLZO3z6JaOBQI8p244xybZHPg74BS6TSTe1zSRNCNV9e7+8aAb+tkpcPqlpPWWZE/gN4Azq+o/GsdZGEkeWVVfap1jkST5BnAa3YG1/17+YzkX6zoWqKre3jTUhCW5VVVdtvQ93QyADfsb09KoJXnb9T0/tZ3SHanTqPVT0t4M3Iluc5rQ7WS0adNgE5TknXRTAb8IvD7Jw6vq9Y1jLYpvJvkLummuV/fb7jg6qO2AJwLPBw5O8lHgg1X19baxpuc6jgXKomxu0NjHkuxZVZdX1WX9LIx/xQ2BNA2rWweYJ0fqNGpJvgk8parcfXFgSc4CHtwfhn0b4PNu1DEfSb5Id2zKauDKpfaqOrJZqAWS5PHAh+nWZ5wOvMqR09nxWKB2krwQ2I1uF+970E2pf7kbvGkKkmxUVVe0zjEvjtRp7H5gQTc3v66qKwGq6tIkHtsxP7epqle2DrFIktwBeDbdYdg/AA6k+8C7A93RBm4mMTseC9RIVb03yS2Bo+lmAvxBVX2xaShpdr5MfzRNkoOr6sDGeQZlUaexO7mfFnU0a26B/bFmiabrfkmWNqEJcO/+emnK6/btok3esUn+f1X1b62DLJAv0Z3JuGdV/c+y9pP7s700I1V1FHDUsmOBXgrcOck/4bFAg1hri/fQjdKdBuycZOepbfWuhbX85tCjm6WYE6dfatSSfGAdzeVao9lLcq/re76qvjOvLIsmycV0U/8uoztSwrWjA0sSN0dpZ9mxQPt4BubsJbne4yMWZbdATdvyM17Xdd7r1FjUadSSbOEuXZJmLcmWwJ/RbQ509ZmAFhiaoiSb0t0ourh1FmlWklwKfJN+dlH/PUx0hpHTLzV2JyU5Dbcd14QlOQJ4P/DJqrqqdZ4FcSjdLoy7Ay8C9gMuappImrEkO9H9+3m7/vpnwPOraqF2DdRk/WbrAPPkSJ1Grd+sY2nb8YfTfQhz23FNSpInAs8DdqbbpOODVXVO21TTlmR1Ve2Y5Iylu7lJTqyqXVpnk2alXxd9QFV9vr9+DPDOqY1gSItgg9YBpJujOp+qqn2B/013N/3LSU5M8sjG8aSZqKpPV9Wz6Hbx+jbwqSRfTPK8JLdom26yLu8fL0iyW5KHAHdvGUgawMVLBR1AVX0BcAqmNEKO1GnU1rHt+CEs23a8qtx2fGBJVgGXAu+oqrNa55mqtd7r36ObHvgY4EFV9biG0SYpye50Z6fdAzgY2BQ4qKqOaRpMmqEk/wDcBjgMKGAf4CfAkQBVdUq7dJJuDIs6jVqSr9NtO/6BtbYdJ8krq+rNbZItjiQPA+4JPNyz1IaR5GPA/eje6x+sqguWPXdyVe3ULNzEJNmYbg3dbwBnAocs0uG1WixJTriep8uNgaTxsKjTqLntuBZBkl2r6jOtcyyC/tzLy+lG6X4H+E5VvaRtKknSrEx1hpFFnUYpyfVOgaqqPeaVZdEk2Q54BXAvlu2g6x3d2Uuy1/U9X1Ufm1eWRZHkzKp6UP/9RsCXp362kRZPkmdX1YfXOoT8ah4+rimb6gwjjzTQWD0S+G+6dQAn0Z05ovk4HHgX8F7gysZZpu4I4LT+C9Z8nxdgUTd7SxukUFVXdBvsSpOzSf94u6YppAaq6ivAV+jXjk6FI3UapSQbAk8C9gW2B/4VOKyqvto02AJY2uq9dY5FkOR36TYu+A3g43Tv8W9e/2/p5khyJXDJ0iVwa7ppOkuH1W7aKpsk6cZblBlGFnUavSS3oivu/g54XVUd3DjSpCV5LXAhcBRw2VJ7Vf24VaapS7IJ8FS6Au8OwF9W1YltU0kaqyRvu77nq+rF88oiDS3J6XQzjFazbIZRVa1uFmoATr/UaPXF3G50Bd3WwNtwOto87Nc/vmJZWwHbNsiyKH4F/Az4Od06gI3bxpE0cpP6MCvdgCuq6p9ahxiaI3UapX7nogcC/w58ZEq7F0lLkjye7qbFw4FP073XT26bStLYJdnIozq0KBZlhpFFnUYpyVVcs+5l+ZvYdS8DWdpW/7p2ZHQnxtnr3+dnAF+ge5+v0WE7RUrSTZHklKVdXZMcXFUHts4kDSXJ+etorqqa1Awjp19qlKpqg9YZFtAuwGeAp6zjOXdiHMbzWgeQNEnLt3V9dLMU0hxU1TatM8yDI3WSJN2AJJ+mO+7gHVV1bOs80s2x1kjd1d9LU7JoM4wcqZN0syV5aFWd0jqHNKDnAlsBO7cOIs3A/ZKcQTdid+/+e7hmCcP27aJJM7NQM4wcqZN0syV5b1W9sHUOSdINS3Kv63u+qr4zryySZsOiTpKktSTZHXg91xxW6yZMkjQRU5xhZFGnSXHdy3wkuRvXfNgFoKo+1y7RYknyR8CPgCPdlnwYSb4J7AWcWf5DKUmTMsUZRq6p09S47mVgSd4M7AN8Dbiyby7Aom5+AjwGeBawR+MsU/XfwFkWdJI0PVMr6MCROkk3UpJzge2r6rIb/GFppJI8jG765YmseVjtW5uFkiTdJIsww8iROo2a616aOA+4Bcs+6GpYSTanG4XemjX/QfLw8eG8AfgFsDFwy8ZZpLlIsgq4lG4Jw1mt80izsCgzjByp06i57mX+khwJPBg4njVHMCwwBpLki8B/AWcCVy21V9WqZqEmLsnJVbVT6xzSPPUj1PcEHl5Vr2ydR5qFRZlh5Eidxs51L/N3TP+l+dm4qv60dYgF8+kkT66q41oHkealqr4CfAU4snUWaYYWYoaRI3UaNde9tJHklsB2/eW5VXV5yzxTl+SldFMBj2XN9/mPm4WauCQXA5sAv6bbURec2q2JSbId8AquvdZo12ahpBlblBlGjtRp7Fz3MmdJHgesAr5Nt4bxHkn2m9qC4xXm18DfAX9Jtw6A/nHbZokmrqpu1zqDNAeHA+8C3ss1a42kqVmIGUaO1GnUXPcyf0lWA8+sqnP76+2Aw6pqx7bJpivJt4BHVNUPW2dZJEn2AB7bX37Wsy81NUlW23drESzCDKMNWgeQbqZPJ3ly6xAL5hZLBR1AVX2dbq66hvNVuh3pNCdJ3gS8hG63tK8BL+nbpCn5RJI/SrJVki2WvlqHkmapn2H0DeAdwDuBryd57PX9zhg5UqdRc93L/CV5P93Uvw/1Tc8CNqqq57VLNW1JjgIeAJzAhNcDrCRJzgB2qKqr+usNgVOravu2yaTZSXL+OpqrqpzarclYlBlGrqnTqLnupYk/BA4AXky3pu5zdHe+NJyj+y/N1+bA0mY0mzXMIQ2iqrZpnUGag2vNMEoyuRlGjtRp9Fz3Ml9JngMcXVUXL2vb3dd9WIuwHmAlSbIv8Ca60dHQ9TF/XlUfaRpMmoEku1bVZ5Lsta7nq+pj884kDWVRZhhZ1GnU+jUuDwMO7Zv2BVZX1avapZq2JD+l2/ly36o6u287paoe2jLXlK1rx1HAHUcHlmQruv4lwElV9f3GkaSZSHJQVb0myQfW8XRV1fPnHkoaSJJb0c0wegzLZhhN7TByizqNmute5i/JqcAL6O54vbaqDk9yalU9pHG0yVqU9QArSZLfBT5TVT/rrzcHHldVR7fMJUm6cRZlhpG7X2oKNl/2vetehldVdQqwC7B/kr8HNmycaerccXT+XrNU0AFU1U+B17SLI81HEmddaGoOBj6f5DeXtb2uVZihWNRp7P4GODXJB5OsAlYDb2ycaeouAOjPTPstunnqD2yaaPpOTnJIksf1X++le69rOOv699HNxbQI/rB1AGnGzgeeDxyRZO++LQ3zDMLplxo9171o6hZlPcBK0i+s/ynduUYFHAjcvqp+v2EsSdKNtLTuP8kdgcOA04EnT22pjkWdRs11L/OXZEvglcD9gY2X2qtq12ahJi7JJsCvqurK/npD4FZV5YHkA+lf81cDT+ybjgPeUFWXtEslzV6SuwH3YtlItJswaUqS/GtV7dZ/vwHwZuBlVTWpGYsWdRq1JKdV1Q5rtblpx4CSHAd8FHg58CJgP+Ciqnpl02ATluS/gCdW1S/669sCx1XVo9omkzRmSd4M7AN8Dbiyb66q2qNdKkk3hesDNHaue5m/O1TVIUleUlUnAicmObF1qInbeKmgA6iqXyS5TctAiyjJ/lX1ntY5pBnaE7ivU7k1ZYsyw2hSw45aSCcneWuSeyfZNsk/4AYSQ1s69PqCJLsleQhw95aBFsAly3ekS7Ij8MuGeRbV5BbWa+GdhzvpavoOBc4GtgEOojvz9SstAw3B6ZcaNde9zF+S3YHP0x2AfTCwKXBQVR3TNNiEJXkY8BHge33TVsA+VeUNjIEk2aaqzr+hNmnMkhwJPBg4Hrh6tK6qXtwslDRjSVZX1Y5JzljaHCXJiVW1S+tss2RRJ0kjkOQWwH3pRovOqarLb+BXdDMs7Za2VttqD3zXlCTZb13tVbVq3lmkoST5r6raOcl/AG+ju0F6RFXdu3G0mXLtkSbHdS/DSrIN3fbuW7PmbmkurB9QX8SdtXSd5C4e3zF7Se4HPADYLMley57alGVrMaQpqKpVSW4JbNc3nesNI03QXyfZDHgZ18wwemnbSLNnUacpct3LsI4GDgE+AVzVNspCOwTYrXWICbovsDuwOfCUZe0XAy9sEUgaSpLHAavo1hgFuEeS/TzSQFNSVcf23/4MeHzLLENy+qVGzXUv85fkpKp6ROsc0lD6cwBfWVVvbJ1FGlKS1cAzq+rc/no74DCnGWtKFmWGkUWdRs11L/OX5JnAfeg2pVm+sP6UZqEWQJLb021Os/wfJF/zgSQ5oaome0dXAli+ccT1tUljluR0utktZ7JshlF/LNNkOP1So+S6l6YeBDwH2JVrOsfqrzWAJK8Hfh/4Ft1rDb7mQ/tikrcDHwWu3k3XQloTc3KSQ4AP9dfPwmOBND2/qqq3tQ4xNEfqNEpJnkp3aOoewPKt9C8GPlJVX2yRaxEkOQfYvqp+3TrLokhyLvAgX/P5SXLCOppraofVarEluRVwAPAYujV1nwPe6WHkmpJFmWFkUafRct1LG0k+ChxYVRe2zrIo+rOk/tDXXNIsJXkOcHRVXbysbfdlG0tIo5fkb+hmGH2LZTOMpnaTzqJOo+a6l/lL8llge+ArrHnHa1ILjleSJDsBH6c70sDXfE6S7EY3zfvqKd1V9bp2iaTZSvJTup0v962qs/u2a61Vl8ZsUWYYuaZOY+e6l/l7TesAC2gV8GbWWuSt4SR5F3Abuu2v3wf8HvDlpqGk2TsfeAFwRJLXVtXheCyQpud0umNqJj3bxZE6jZrrXtpL8mi6LbEPaJ1lqpKcWFW7tM6xSJZ2AFz2eFvgY1X15NbZpFlZGpVLckfgMLoPv09290tNyaLMMHKkTqPm1Ms2kuwAPBN4Ot2d3iObBpq+1f2agGOY8CLvFeaX/eOlSe4K/AjYpmEeaQgXAFTVD5P8Ft2MgAe2jSTN3ELMMHKkTqPnupf56A+lfQawL90H3I8CL6+qezUNtgAckZ6/JK8GDgaeALyD7giJ91XVq5sGkyTdLFOdYWRRp1G7rnUvVfWCpsEmKMlVwOeBF1TVN/u286pq27bJpi/JtlV13g21aXaS3GppW/d+2/eNgQ2r6sdtk0mzk2RL4JXA/Vnzxqg3jDQp65phVFVvbxpqxjZoHUC6mR5VVc8FflJVBwGPBO7RONNUPQ34PnBCkvcmeQIuqJ+XI9bRdvjcUyyWjyW5BUBf3N0a+FTbSNLMHQqcTTe1+CC6nTC/0jKQNCtJtkvyV0nOBt4O/DfdgNbjp1bQgWvqNH6ue5mTqjoKOCrJJnQHv78UuHOSfwKOqqrjWuaboiT3o5tavFmSvZY9tSnL7qprEEcDhyd5Gt2NomOAlzdNJM3eHarqkCQvqaoTgROTnNg6lDQj59DNMHrKshlGL20baTgWdRq7Y5NsDvwdcAr9upemiSauqi6hu7t7aJItgL2BVwEWdbN3X2B3uq2Yn7Ks/WLghS0CLYqqem+SW9IVd1sDf1BVX2waSpq9y/vHC/r16d8D7t4wjzRLT6PbC+CEJJ8EPsKEZxi5pk6j5roXLYIkj6mqL7TOsQiS/OnyS+A5dOcDngpQVW9tkUsaQpLd6UYy7kG3MdCmwEFVdUzTYNIMLZthtC+wK93Zr5ObYWRRp1FL8q/AnlV1eX99F+Bfq2rHtsmk2UnyDeA04APAv5cd92CSXO/W1/3aXUnSCC2bYbTP1DYEsqjTqCV5IbAb3RD71etepnb3RYstSYAnAs8HHk53nMQHq+rrTYMtgCSb0h0fcXHrLNKsJdkGOJBuivHVS3KmdiiztAgs6jR6SQ4AfhvXvWgBJHk88GFgE+B04FVV9aW2qaYnyU50I6O365t+Bjy/qla3SyXNVpLTgUPophhftdTeb5oiaUQs6jRKrnvRIklyB+DZdO/zH9B9CDsG2AE4vKrc8XXGkpwBHFBVn++vHwO8s6q2b5tMmp0kJ1XVI1rnkHTzufulxup2a10fdR3t0hR8CfgQ3frR/1nWfnKSdzXKNHUXLxV0AFX1hSROwdTU/GO/jvQ44LKlxqo6pV0kSTeFI3WaBNe9aMqSxM1R5ivJPwC3AQ6jOyplH+AnwJHgh15NQ5K/oZsB8C2umX5ZU9tAQloEFnUaNde9aBEk2RL4M7qDyK8+dNwPXsNJcsL1PO2HXk1CknOA7avq162zSLp5nH6psXs/8EdrrXv5AOC6F03JoXQ7Xu4OvAjYD7ioaaKJq6rHt84gzcHpwObAhY1zSLqZLOo0dq570SK4Q1UdkuQl/a50JyZxd7oBJHl2VX14rc2YruYmTJqYOwPnJPkKa66p80gDaWQs6jR2X07ybtZc9/LZJA8F171oMi7vHy9IshvwPeDuDfNM2Sb9o5suaRG8pnUASbPhmjqNmutetAiS7A58HrgHcDCwKXBQVR3TNJikSUnyaOCZVXVA6yySbhxH6jRqrnvRlCXZmG4N3W8AdwMO8T0/rCRvu77nq+rF88oizUOSHYBnAk8Hzqff4VXSuFjUaZRc96IFsYpu6uXngd8B7g+8pGmi6XPnXE1eku2AZwD7Aj+i24gp3jSSxsuiTmPluhctgvtX1YMAkhwCfLlxnkVwaFVd0TqENLBz6G4WPaWqvgmQ5KVtI0m6OSzqNEpV9e7+8aDWWaQBLW2QQlVdkaRllkXxZeChAEkOrqoDG+eRhvA0upG6E5J8EvgIYAcjjZgbpWiUXPeiRZDkSuCSpUvg1sCl/fdVVZu2yjZVSU6tqof0359SVQ9tnUkaSpJNgD3ppmHuSjfl+6iqOq5lLkk3niN1GivXvWjyqmrD1hkWkHc6tTCq6hLgUODQJFsAewOvAizqpJFxpE6jlGQj171ImrUklwLfpBsNvXf/PVwzOrp9q2ySJF0XR+o0Vq57kTSE32wdQJKkG8uiTmO1fEH3o5ulkDQpVfWd1hkkSbqxNmgdQLqJnDcsSZIk4Zo6jZTrXrTIknya7riDd1TVsa3zSJKktpx+qbFy3YsW2XOBrYCdWweRJEntOVInSdINSLKK7ozAd1TVWa3zSJK0nGvqJGmFS7J7klOT/DjJz5NcnOTnrXMtmLcDnwae0zqIJElrc6ROkla4JN8E9gLOLDttSZK0FtfUSdLK99/AWRZ085NkO+AVwL1Y9m9lVe3aLJQkSdfBkTpNiuteNEVJHga8HjgRuGypvare2izUxCU5HXgXsBq4cqm9qlY3CyVJ0nVwpE5T83bgnnTrXl7ZOIs0K28AfgFsDNyycZZFcUVV/VPrEJIkrQ9H6iRphUtyclXt1DrHIknyWuBC4CjWHB39catMkiRdF4s6jZrrXrQIkrwJ+ExVHdc6y6JIcv46mquqtp17GEmSboBFnUbNdS9aBEkuBjYBfg1c3jdXVW3aLpUkSVopLOo0aklWV9WOrXNImoYku1bVZ5Lsta7nq+pj884kSdINcaMUjd0nkvwRrnvRxCXZA3hsf/nZqjq2ZZ4J2wX4DPCUdTxXgEWdJGnFcaROo+a6Fy2Cfk3dw4BD+6Z9gdVV9ap2qSRJ0kphUSdJK1ySM4Adquqq/npD4NSq2r5tssWS5KFVdUrrHJIkrc3plxol171oAW0OLE0r3qxhjkX2h8ALW4eQJGltFnUaK9e9aJH8DXBqkhOA0K2t+/O2kRZPVVnQSZJWJKdfStIIJNmKbl1dgJOq6vuNI01ekrtx7TMwP9cukSRJ62ZRp8lx3YumJsnv0h0+/rP+enPgcVV1dMtcU5bkzcA+wNe45gzMqqo92qWSJGndLOo0OUne6zQpTUmS06pqh7XaTq2qhzSKNHlJzgW2r6rLbvCHJUlqbIPWAaRZs6DTBK2rr3ZN9LDOA27ROoQkSevDDwUaPde9aAGcnOStwDvoNgI6EFjdNtLkXQqcluR44OrRuqp6cbtIkiStm9MvNWque9EiSLIJ8GrgiX3TccAbquqSdqmmLcl+62qvqlXzziJJ0g2xqNOoue5F0lCS3BLYrr88t6oub5lHkqTr4po6jZ3rXrSQkuzfOsOUJXkc8A26Ka/vBL6e5LEtM0mSdF1cU6exc92LFlVaB5i4twBPrqpzAZJsBxwG7Ng0lSRJ62BRp7E7pv+SJivJNlV1/lrNxzUJszhusVTQAVTV15M4K0CStCK5pk6j57oXTV2SU6rqoWu1ra4qR40GkuT9dDuNfqhvehawUVU9r10qSZLWzZE6jVq/7mUV8G266Wj3SLKfRxpoCpLcD3gAsFmSvZY9tSmwcZtUC+MPgQOAF9P1LZ+jW1snSdKKY1GnsXPdi6bsvsDuwObAU5a1Xwy8sEWgBfJ04L1V9dalhiS7A8e2iyRJ0ro5/VKjluSMqtr+htqksUqyIfDKqnpj6yyLJMlP6WYA7FtVZ/dt15oGK0nSSuCRBhq7k5MckuRx/dd7gdWtQ0mzUlVXAk9qnWMBnQ88Hzgiyd59mzuOSpJWJEfqNGpJbkW37uUxLFv34mHkmpIkbwA2Az4KXLLUXlWnNAs1cUujcknuSDel+3S6qd7OApAkrTgWdRq1JM8Bjq6qi5e17V5VrnvRZCQ5YR3NVVW7zj3Mgkjyr1W1W//9BsCbgZdVlTNcJEkrjkWdRs11L5IkSVp07n6psTsfeAHdupfXVtXhuO5FE5RkN7rjDa4+yqCqXtcu0bQl2RJ4JXB/1nzNHR2VJK04TiPR2FW/rmgXYP8kfw9s2DiTNFNJ3gXsAxxId9Nib+BeTUNN36HA2cA2wEF0MwK+0jKQJEnXxaJOY3cBQFX9EPgtoIAHNk0kzd6jquq5wE+q6iDgkcA9GmeaujtU1SHA5VV1YlU9H9i5dShJktbFok6jtrSRQf/9VVX1Cjcy0AT9sn+8NMldgcvpRpA0nMv7xwuS7JbkIcDdWwaSJOm6uKZOo+a6Fy2IY5NsDvwdcArdiPT7miaavr9OshnwMuBgYFPgpW0jSZK0bu5+qVFLchzd2V0vB14E7AdcVFWvbBpMmqEkt1o6e7E/m3FjYMOq+nHbZJIkaSWwqNOoJVldVTsmOWPpUOAkJ1bVLq2zSbOS5F+BPavq8v76LsC/VtWObZNNV5Jt6Dam2Zpls1qqao9WmSRJui5Ov9TYrbHuBfgernvR9BwNHJ7kaXQbpBxDNzqt4RwNHAJ8AriqbRRJkq6fI3UatSS7A5+n+6C7tO7loKo6pmkwacaSHAD8Nt3I0R9U1RfbJpq2JCdV1SNa55AkaX1Y1EnSCpXkT5dfAs8BzgROBaiqt7bItQiSPBO4D3AccNlSe38upiRJK4rTLzVqrnvRxN1ureujrqNds/cguiJ6V66Zfln9tSRJK4ojdRq1JKfTrXs5k2XrXqrqxGahpIEk2RSoqrq4dZapS3IOsH1V/bp1FkmSbogjdRq7X1XV21qHkIaUZCfgA/QjdEl+Bjy/qlY3DTZtpwObAxc2ziFJ0g1ypE6j5roXLYIkZwAHVNXn++vHAO9cOsZDs5fks8D2wFdYs29xarckacVxpE5j57oXLYKLlwo6gKr6QhKnYA7rNa0DSJK0vhyp06i57kWLIMk/ALcBDqO7abEP8BPgSHBkeh6SPBp4ZlUd0DqLJElrc6ROY+e6Fy2CHfrHtUePHoUj04NJsgPwTODpwPn0RbQkSSuNRZ3G7s7AOUlc96LJqqrHt86wKJJsBzwD2Bf4EfBRulkt/m8gSVqxnH6pUUuyy7raPdJAU5Dk2VX14bUOIb+ah4/PXpKrgM8DL6iqb/Zt51XVtm2TSZJ03Ryp06itXbwtrXsBLOo0BZv0jx42Pj9PoxupOyHJJ4GPAGkbSZKk6+dInUZvXetequrtTUNJGrUkmwB70k3D3BVYBRxVVce1zCVJ0rpY1GmUrmPdy8ur6l5Ng0kzlORt1/d8Vb14XlkWWZItgL2BfarKTWkkSSuORZ1GyXUvWgRJ9ru+56tq1byySJKklcs1dRor171oERxaVVe0DiFJkla2DVoHkG6KqjqqqvYB7gd8FngpcOck/5TkyU3DSbPz5aVvkhzcMogkSVq5LOo0alV1SVUdWlW7A3cHTgNe1TaVNDPLR58f3SyFJEla0SzqNBlV9eOqercbGWhCXPQsSZJukBulSNIKleRS4Jt0I3b37r+nv66q2r5VNkmStHK4UYokrVy/2TqAJEla+RypkyRJkqQRc02dJEmSJI2YRZ0kSZIkjZhFnSRJkiSNmEWdJI1MklVJ/inJA1tnkSRJ7blRiiSNTJKHAfcEHl5Vr2ydR5IktWVRJ0mSJEkj5jl1krTCJdkOeAVwL5b121W1a7NQkiRpxXCkTpJWuCSnA+8CVgNXLrVX1epmoSRJ0ophUSdJK1yS1VW1Y+sckiRpZbKok6QVLslrgQuBo4DLltqr6setMkmSpJXDok6SVrgk56+juapq27mHkSRJK45FnSRJkiSNmLtfStIKlWTXqvpMkr3W9XxVfWzemSRJ0spjUSdJK9cuwGeAp6zjuQIs6iRJktMvJUmSJGnMNmgdQJJ04yV5aOsMkiRpZbCok6Rx+sPWASRJ0srg9EtJkiRJGjE3SpGkEUhyN+BeLOu3q+pz7RJJkqSVwqJOkla4JG8G9gG+BlzZNxdgUSdJkpx+KUkrXZJzge2r6rLWWSRJ0srjRimStPKdB9yidQhJkrQyOf1Skla+S4HTkhwPXD1aV1UvbhdJkiStFBZ1krTyHdN/SZIkXYtr6iRpBJLcEtiuvzy3qi5vmUeSJK0cFnWStMIleRywCvg2EOAewH4eaSBJksCiTpJWvCSrgWdW1bn99XbAYVW1Y9tkkiRpJXD3S0la+W6xVNABVNXXcTdMSZLUc6MUSVr5Tk5yCPCh/vpZwOqGeSRJ0gri9EtJWuGS3Ao4AHgM3Zq6zwHv9DBySZIEFnWStOIleQ5wdFVdvKxt96o6tmEsSZK0QljUSdIKl+SndDtf7ltVZ/dtp1TVQ1vmkiRJK4MbpUjSync+8HzgiCR7921pmEeSJK0gbpQiSStfVdUpSXYBDkvyCGDD1qEkSdLK4EidJK18FwBU1Q+B3wIKeGDTRJIkacVwTZ0kSZIkjZjTLyVphUuyJfBK4P7AxkvtVbVrs1CSJGnFcPqlJK18hwJnA9sAB9HthPmVloEkSdLK4fRLSVrhkqyuqh2TnFFV2/dtJ1bVLq2zSZKk9px+KUkr3+X94wVJdgO+B9y9YR5JkrSCWNRJ0sr310k2A14GHAxsCry0bSRJkrRSOP1SkiRJkkbMkTpJWuGSbAMcCGzNsn67qvZolUmSJK0cFnWStPIdDRwCfAK4qm0USZK00jj9UpJWuCQnVdUjWueQJEkrk0WdJK1wSZ4J3Ac4Drhsqb2qTmkWSpIkrRhOv5Skle9BwHOAXblm+mX115IkacE5UidJK1ySc4Dtq+rXrbNIkqSVZ4PWASRJN+h0YPPWISRJ0srk9EtJWvnuDJyT5CusuabOIw0kSZJFnSSNwGtaB5AkSSuXa+okaWSSPBp4ZlUd0DqLJElqz5E6SRqBJDsAzwSeDpwPHNk0kCRJWjEs6iRphUqyHfAMYF/gR8BH6WZYPL5pMEmStKI4/VKSVqgkVwGfB15QVd/s286rqm3bJpMkSSuJRxpI0sr1NOD7wAlJ3pvkCUAaZ5IkSSuMI3WStMIl2QTYk24a5q7AKuCoqjquZS5JkrQyWNRJ0ogk2QLYG9inqnZtnUeSJLVnUSdJkiRJI+aaOkmSJEkaMYs6SZIkSRoxizpJkiRJGjGLOknSzZbkL5N8NckZSU5L8ogk305yxxWQ7XFJjr2e538/yUV97tOS/POccn07yZn9a3ZiknvdwM8/Lsmj1uPP3SPJq/rvX5vk5bPKLElamTZqHUCSNG5JHgnsDjy0qi7rC7lbNo51Y320qv54XU8k2aiqrhjo7318Vf0wyUHA/wFeeD0/+zjgF8AXr+8PrKpjgGNuSpiB/1slSQNxpE6SdHNtBfywqi4DqKofVtX3+ucOTHJKPyJ1P+iOZUhydD9C9V9Jtu/bX5vkQ0k+k+QbSV7Ytz8uyeeSHJXka0nelWSD/rknJ/lS/3ccnuS2fftvJzknyReAvW7sf1Cf5T1JjgP+Ocm9khzfZz4+yT37n/tgkn9KckKS85LskuT9Sc5O8sEb8Vd+Cbhb/2dumeTIJF/pvx6dZGvgRcBL+9HE/5XkKUlOSnJqkk8nuXP/+7+f5O3r+G+6d5JPJlmd5PPL/vf4YJK3JjkBePONfa0kSe1Z1EmSbq7jgHsk+XqSdybZZdlzP6yqhwL/BCxNAzwIOLWqtgf+Alg+3XF7YDfgkcBfJblr3/5w4GXAg4B7A3v1I4L/B3hi/3ecDPxpko2B9wJPAf4XcJf1+G/YZ9n0y+f1bTsCT62qZwJvB/65z3wo8LZlv3t7ukPhXwp8AvgH4AHAg5LssB5/N8BvA0f33/8j8A9V9TDgacD7qurbwLv69h2q6vPAF4Cdq+ohwEeAP7uBv+M9wIFVtSPd/xbvXPbcdnSv48vWM68kaQVx+qUk6Wapql8k2ZGugHo88NGlNV3Ax/rH1VwzYvYYumKFqvpMkjsk2ax/7uNV9Uvgl/3I0cOBnwJfrqrzAJIc1v8ZvwLuD/xnEuimfH4JuB9wflV9o//5DwP738B/xhrTL5O8FjimzwJdkbmU/0PA3y773U9UVSU5E/hBVZ3Z/xlfBbYGTruev/eEfoTtQroCFeCJwP37/yaATZPcbh2/e3e613oruv/286/rL+lHMB8FHL7sz73Vsh85vKquvJ6ckqQVzKJOknSz9QXBZ4HP9sXNfv1Tl/WPV3LNvznh2mqtx/VpD/Cpqtp3+RP96NjaP39TXHI9zy3/85f+G69a9v3S9Q39O/v4/u/5IPA64E/pZtE8cllBCcCyYmzJwcBbq+qYJI8DXns9f88GwE+raofreP76/lslSSuc0y8lSTdLkvsmuc+yph2A71zPr3wOeFb/u4+jm6L58/65pybZOMkd6DYG+Urf/vAk2/Rr6fahm3r4X8Cjk/xG/2fdJsl2wDnANknu3f/uGkXfTfRF4Bn998/q//6Z6Iu3PwGem2QLuumsy0cNd+i/vRhYPmK3GfD/+u/343r0r+/5Sfbu/8wkefAs8kuS2rOokyTdXLcFVvWbmJxBNyXytdfz86+F/397d48SMRSFAfTLblyAC3ABgliLoFgK2rgDGwv3MYWF1axAxJ9OULdgoaWF3bXIG3GmkIEZGYPnlCG8m6T7ePfdZL3de5bpQHKfZJw+sJ1+G7hy0+59TN9meFlVr0n2kozaWrdJ1qrqI3275bgNSvkpYM7rKMl+q7Ob5HgJa36pqpckoySHrdZ6G8rynH5AStKf19ueDEpJ/x0vuq67SvI2R5mdJAdd1z0keUqytcx3AGB1uqpldKgAwGLaObb3qjqfub6R5KSqNlfwWADw59mpAwAAGDA7dQD8C+1XBbNtk9dVdfjLde8yPWkySXYnUzIBYFFCHQAAwIBpvwQAABgwoQ4AAGDAhDoAAIABE+oAAAAGTKgDAAAYsE//7MRhG8UQ6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062" name="AutoShape 6" descr="data:image/png;base64,iVBORw0KGgoAAAANSUhEUgAAA3UAAAOJCAYAAAC6XgtCAAAAOXRFWHRTb2Z0d2FyZQBNYXRwbG90bGliIHZlcnNpb24zLjUuMSwgaHR0cHM6Ly9tYXRwbG90bGliLm9yZy/YYfK9AAAACXBIWXMAAAsTAAALEwEAmpwYAABu40lEQVR4nOz9e9yu9Zz//z+eFSIqEbKtjBibRCGbj8hmZn4lTSbJrsFHY6aJMRhm5mOIYZgZ5jvC2IU19ImplDQzJpIwTLTaU9kUZj6i7FOkzev3x3Fcda3VqlZ1Huf7Oo7zcb/drtt5He/zutZ6djq91/k63rtUFZIkSZKkcdqgdQBJkiRJ0k1nUSdJkiRJI2ZRJ0mSJEkjZlEnSZIkSSNmUSdJkiRJI2ZRJ0mSJEkjtlHrAOvjjne8Y2299datY0iSJElSE6tXr/5hVW25rudGUdRtvfXWnHzyya1jSJIkSVITSb5zXc85/VKSJEmSRsyiTpIkSZJGzKJOkiRJkkbMok6SJEmSRsyiTpIkSZJGzKJOkiRJkkbMok6SJEmSRsyiTpIkSZJGzKJOkiRJkkbMok6SJEmSRsyiTpIkSZJGzKJOkiRJkkbMok6SJEmSRsyiTpIkSZJGzKJOkiRJkkbMok6SJEmSRsyiTpIkSZJGzKJOkiRJkkbMok6SJEmSRsyiTpIkSZJGzKJOkiRJkkbMok6SJEmSRsyiTpIkSZJGzKJOkiRJkkZso9YBJGklO/Gxu7SOMBq7fO7E1hEkSVpIjtRJkiRJ0ohZ1EmSJEnSiFnUSZIkSdKIWdRJkiRJ0ohZ1EmSJEnSiFnUSZIkSdKIWdRJkiRJ0ohZ1EmSJEnSiA1a1CV5aZKvJjkryWFJNk6yRZJPJflG/3j7ITNIkiRJ0pQNVtQluRvwYmCnqnogsCHwDOBVwPFVdR/g+P5akiRJknQTDD39ciPg1kk2Am4DfA94KrCqf34VsOfAGSRJkiRpsgYr6qrq/wF/D3wXuAD4WVUdB9y5qi7of+YC4E5DZZAkSZKkqRty+uXt6UbltgHuCmyS5Nk34vf3T3JykpMvuuiioWJKkiRJ0qgNOf3yicD5VXVRVV0OfAx4FPCDJFsB9I8XruuXq+o9VbVTVe205ZZbDhhTkiRJksZryKLuu8DOSW6TJMATgLOBY4D9+p/ZD/j4gBkkSZIkadI2GuoPrqqTkhwBnAJcAZwKvAe4LfAvSV5AV/jtPVQGSZIkSZq6wYo6gKp6DfCatZovoxu1kyRJkiTdTEMfaSBJkiRJGpB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3YYEVdkvsmOW3Z18+T/EmSLZJ8Ksk3+sfbD5VBkiRJkqZusKKuqs6tqh2qagdgR+BS4CjgVcDxVXUf4Pj+WpIkSZJ0E8xr+uUTgG9V1XeApwKr+vZVwJ5zyiBJkiRJkzOvou4ZwGH993euqgsA+sc7zSmDJEmSJE3O4EVdklsCewCH38jf2z/JyUlOvuiii4YJJ0mSJEkjN4+Rut8BTqmqH/TXP0iyFUD/eOG6fqmq3lNVO1XVTltuueUcYkqSJEnS+MyjqNuXa6ZeAhwD7Nd/vx/w8TlkkCRJkqRJGrSoS3Ib4EnAx5Y1vwl4UpJv9M+9acgMkiRJkjRlGw35h1fVpcAd1mr7Ed1umJIkSZKkm2leu19KkiRJkgZg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NmhRl2TzJEckOSfJ2UkemWSLJJ9K8o3+8fZDZpAkSZKkKRt6pO4fgU9W1f2ABwNnA68Cjq+q+wDH99eSJEmSpJtgsKIuyabAY4FDAKrq11X1U+CpwKr+x1YBew6VQZIkSZKmbsiRum2Bi4APJDk1yfuSbALcuaouAOgf7zRgBkmSJEmatCGLuo2AhwL/VFUPAS7hRky1TLJ/kpOTnHzRRRcNlVGSJEmSRm3Iou5/gP+pqpP66yPoirwfJNkKoH+8cF2/XFXvqaqdqmqnLbfccsCYkiRJkjRegxV1VfV94L+T3LdvegLwNeAYYL++bT/g40NlkCRJkqSp22jgP/9A4NAktwTOA55HV0j+S5IXAN8F9h44gyRJkiRN1qBFXVWdBuy0jqeeMOTfK0mSJEmLYuhz6iRJkiRJA7K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HbaMg/PMm3gYuBK4ErqmqnJFsAHwW2Br4NPL2qfjJkDkmSJEmaqnmM1D2+qnaoqp3661cBx1fVfYDj+2tJkiRJ0k3QYvrlU4FV/fergD0bZJAkSZKkSRi6qCvguCSrk+zft925qi4A6B/vNHAGSZIkSZqsQdfUAY+uqu8luRPwqSTnrO8v9kXg/gD3vOc9h8onSZIkSaM26EhdVX2vf7wQOAp4OPCDJFsB9I8XXsfvvqeqdqqqnbbccsshY0qSJEnSaA1W1CXZJMntlr4HngycBRwD7Nf/2H7Ax4fKIEmSJElTN+T0yzsDRyVZ+nv+b1V9MslXgH9J8gLgu8DeA2aQJEmSpEkbrKirqvOAB6+j/UfAE4b6eyVJkiRpkbQ40kCSJEmSNCMWdZIkSZI0YhZ1kiRJkjRiFnWSJEmSNGIWdZIkSZI0YhZ1kiRJkjRiFnWSJEmSNGIWdZIkSZI0YhZ1kiRJkjRiFnWSJEmSNGIWdZIkSZI0YhZ1kiRJkjRiFnWSJEmSNGIWdZIkSZI0YhZ1kiRJkjRiFnWSJEmSNGIWdZIkSZI0YhZ1kiRJkjRiFnWSJEmSNGIWdZIkSZI0YhZ1kiRJkjRiFnWSJEmSNGIWdZIkSZI0YhZ1kiRJkjRiFnWSJEmSNGIWdZIkSZI0YhZ1kiRJkjRi61XUJTl+fdokSZIkSfO10fU9mWRj4DbAHZPcHkj/1KbAXQfOJkmSJEm6Addb1AF/APwJXQG3mmuKup8D7xguliRJkiRpfVxvUVdV/wj8Y5IDq+rgOWWSJEmSJK2nGxqpA6CqDk7yKGDr5b9TVf88UC5JkiRJ0npYr6IuyYeAewOnAVf2zQVY1EmSJElSQ+tV1AE7AfevqhoyjMblu697UOsIo3HPvzqzdQRJkiRN1PqeU3cWcJchg0iSJEmSbrz1Ham7I/C1JF8GLltqrKo9BkklSZIkSVov61vUvXbIEJIkSZKkm2Z9d788ceggkiRJkqQbb313v7yYbrdLgFsCtwAuqapNhwomSZIkSbph6ztSd7vl10n2BB4+RCBJkiRJ0vpb390v11BVRwO7zjaKJEmSJOnGWt/pl3stu9yA7tw6z6yTJEmSpMbWd/fLpyz7/grg28BTZ55GkiRJknSjrO+auucNHUSSJEmSdOOt15q6JHdPclSSC5P8IMmRSe4+dDhJkiRJ0vVb341SPgAcA9wVuBvwib5NkiRJktTQ+hZ1W1bVB6rqiv7rg8CWA+aSJEmSJK2H9S3qfpjk2Uk27L+eDfxoyGCSJEmSpBu2vkXd84GnA98HLgB+D3DzFEmSJElqbH2PNHg9sF9V/QQgyRbA39MVe5IkSZKkRtZ3pG77pYIOoKp+DDxkmEiSJEmSpPW1vkXdBkluv3TRj9St7yifJEmSJGkg61uYvQX4YpIjgKJbX/eGwVJJkiRJktbLehV1VfXPSU4GdgUC7FVVXxs0mSRJkiTpBq33FMq+iLvRhVySDYGTgf9XVbv3Uzc/CmwNfBt4+vL1epIkSZKk9be+a+pujpcAZy+7fhVwfFXdBzi+v5YkSZIk3QSDFnVJ7g7sBrxvWfNTgVX996uAPYfMIEmSJElTNvRI3f8H/Blw1bK2O1fVBQD9450GziBJkiRJkzVYUZdkd+DCqlp9E39//yQnJzn5oosumnE6SZIkSZqGIUfqHg3skeTbwEeAXZN8GPhBkq0A+scL1/XLVfWeqtqpqnbacsstB4wpSZIkSeM1WFFXVX9eVXevqq2BZwCfqapnA8cA+/U/th/w8aEySJIkSdLUzWP3y7W9CXhSkm8AT+qvJUmSJEk3wXqfU3dzVNVngc/23/8IeMI8/l5JkiRJmroWI3WSJEmSpBmx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HbqHUASZLU1hue/XutI4zGX374iNYRJOlaHKmTJEmSpBGzqJMkSZKkEbOokyRJkqQRs6iTJEmSpBGzqJMkSZKkEbOokyRJkqQRs6iTJEmSpBEbrKhLsnGSLyc5PclXkxzUt2+R5FNJvtE/3n6oDJIkSZI0dUOO1F0G7FpVDwZ2AH47yc7Aq4Djq+o+wPH9tSRJkiTpJhisqKvOL/rLW/RfBTwVWNW3rwL2HCqDJEmSJE3doGvqkmyY5DTgQuBTVXUScOequgCgf7zTkBkkSZIkacoGLeqq6sqq2gG4O/DwJA9c399Nsn+Sk5OcfNFFFw2WUZIkSZLGbC67X1bVT4HPAr8N/CDJVgD944XX8TvvqaqdqmqnLbfcch4xJUmSJGl0htz9csskm/ff3xp4InAOcAywX/9j+wEfHyqDJEmSJE3dRgP+2VsBq5JsSFc8/ktVHZvkS8C/JHkB8F1g7wEzSJIkSdKkDVbUVdUZwEPW0f4j4AlD/b2SJEmStEjmsqZOkiRJkjQMizpJkiRJGrEh19RJknSjvf1ln2gdYTT++C1PaR1BkrQCOFInSZIkSSNmUSdJkiRJI2ZRJ0mSJEkjZlEnSZIkSSNmUSdJkiRJI2ZRJ0mSJEkjZlEnSZIkSSNmUSdJkiRJI2ZRJ0mSJEkjZlEnSZIkSSNmUSdJkiRJI7ZR6wCSJEmL5uw3fKZ1hNH4zb/ctXUEacVzpE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mywoi7JPZKckOTsJF9N8pK+fYskn0ryjf7x9kNlkCRJkqSpG3Kk7grgZVX1m8DOwAFJ7g+8Cji+qu4DHN9fS5IkSZJugsGKuqq6oKpO6b+/GDgbuBvwVGBV/2OrgD2HyiBJkiRJU7fRPP6SJFsDDwFOAu5cVRdAV/gludN1/M7+wP4A97znPecRU1rxHn3wo1tHGI3/PPA/W0eQJEmai8E3SklyW+BI4E+q6ufr+3tV9Z6q2qmqdtpyyy2HCyhJkiRJIzZoUZfkFnQF3aFV9bG++QdJtuqf3wq4cMgMkiRJkjRlQ+5+GeAQ4Oyqeuuyp44B9uu/3w/4+FAZJEmSJGnqhlxT92jgOcCZSU7r2/4CeBPwL0leAHwX2HvADJIkSZI0aYMVdVX1BSDX8fQThvp7JUmSJGmRDL5RiiRJkiRpOBZ1kiRJkjRiFnWSJEmSNGIWdZIkSZI0YhZ1kiRJkjRiFnWSJEmSNGIWdZIkSZI0YhZ1kiRJkjRiFnWSJEmSNGIWdZIkSZI0YhZ1kiRJkjRiFnWSJEmSNGIWdZIkSZI0YhZ1kiRJkjRiFnWSJEmSNGIWdZIkSZI0YhZ1kiRJkjRiFnWSJEmSNGIWdZIkSZI0YhZ1kiRJkjRiG7UOIEmSJA3tta99besIo+FrNT6O1EmSJEnSiFnUSZIkSdKIWdRJkiRJ0ohZ1EmSJEnSiFnUSZIkSdKIWdRJkiRJ0ohZ1EmSJEnSiFnUSZIkSdKIWdRJkiRJ0ohZ1EmSJEnSiFnUSZIkSdKIWdRJkiRJ0ohZ1EmSJEnSiFnUSZIkSdKIWdRJkiRJ0ohZ1EmSJEnSiFnUSZIkSdKIWdRJkiRJ0ohZ1EmSJEnSiFnUSZIkSdKIWdRJkiRJ0ohZ1EmSJEnSiFnUSZIkSdKIWdRJkiRJ0oht1DrArOz4in9uHWE0Vv/dc1tHkCRJkjQjjtRJkiRJ0ohZ1EmSJEnSiFnUSZIkSdKIWdRJkiRJ0ohZ1EmSJEnSiFnUSZIkSdKIWdRJkiRJ0ohZ1EmSJEnSiA1W1CV5f5ILk5y1rG2LJJ9K8o3+8fZD/f2SJEmStAiGHKn7IPDba7W9Cji+qu4DHN9fS5IkSZJuosGKuqr6HPDjtZqfCqzqv18F7DnU3y9JkiRJi2Dea+ruXFUXAPSPd5rz3y9JkiRJk7JiN0pJsn+Sk5OcfNFFF7WOI0mSJEkr0ryLuh8k2Qqgf7zwun6wqt5TVTtV1U5bbrnl3AJKkiRJ0pjMu6g7Btiv/34/4ONz/vslSZIkaVKGPNLgMOBLwH2T/E+SFwBvAp6U5BvAk/prSZIkSdJNtNFQf3BV7XsdTz1hqL9TkiRJkhbNit0oRZIkSZJ0wyzqJEmSJGnELOokSZIkacQs6iRJkiRpxCzqJEmSJGnELOokSZIkacQs6iRJkiRpxCzqJEmSJGnELOokSZIkacQs6iRJkiRpxCzqJEmSJGnELOokSZIkacQs6iRJkiRpxCzqJEmSJGnENmodQJIkSdL0/MvhD28dYTSevveXb9bvO1I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1qSoS/LbSc5N8s0kr2qRQZIkSZKmYO5FXZINgXcAvwPcH9g3yf3nnUOSJEmSpqDFSN3DgW9W1XlV9WvgI8BTG+SQJEmSpNFrUdTdDfjvZdf/07dJkiRJkm6kVNV8/8Jkb+C3qup/99fPAR5eVQeu9XP7A/v3l/cFzp1r0Nm4I/DD1iEWjK/5/Pmaz5+v+fz5ms+fr/n8+ZrPn6/5/I35Nb9XVW25ric2mncSupG5eyy7vjvwvbV/qKreA7xnXqGGkOTkqtqpdY5F4ms+f77m8+drPn++5vPnaz5/vubz52s+f1N9zVtMv/wKcJ8k2yS5JfAM4JgGOSRJkiRp9OY+UldVVyT5Y+A/gA2B91fVV+edQ5IkSZKmoMX0S6rq34B/a/F3z9mop4+OlK/5/Pmaz5+v+fz5ms+fr/n8+ZrPn6/5/E3yNZ/7RimSJEmSpNlpsaZOkiRJkjQjFnWSJEmSNGJN1tRNVZINgd2ArVn22lbVW1tlmrok2wAHcu3XfI9WmRZFkk1Z8zX/ccM4k5dke679Pv9Ys0ATZ9+iRWJ/rilLsjnwXK7dn7+4UaRBWNTN1ieAXwFnAlc1zrIojgYOoXvtfc3nIMkfAK8DfgksLcotYNtmoSYuyfuB7YGvcs37vACLuuEcjX3LXCXZHXg9cC+6zycBqqo2bRpswuzP20iyHfAKrnmvA1BVuzYLNW3/BvwXE/987kYpM5TkjKravnWORZLkpKp6ROsciyTJN4BHVtUPW2dZFEm+VlX3b51jkdi3zF+SbwJ7AWeWH07mwv68jSSnA+8CVgNXLrVX1epmoSYsySlV9dDWOYbmSN1s/XuSJ1fVca2DLJB/TPIa4DjgsqXGqjqlXaTJ+xZwaesQC+ZLSe5fVV9rHWSB2LfM338DZ1nQzZX9eRtXVNU/tQ6xQD6U5IXAsazZn09qmrFF3Wz9F3BUkg2Ay3HqyDw8CHgOsCtrTktzCsNw/hz4YpKTWLNznNTc9BVmFV1h932613ypb3FmwHDsW+bvz4B/S3Iia/Ytrksfjv15G59I8kfAUUy4yFhBfg38HfCXTHiasdMvZyjJecCeOHVkbpKcA2xfVb9unWVRJPky8AXWmpteVauahZq4flran3Lt1/w7zUJNnH3L/CU5DvgF136fH9Qs1MTZn7eR5Px1NFdVTarIWCmSfAt4xNSnGTtSN1vfwKkj83Y6sDlwYeMci+SKqvrT1iEWzHer6pjWIRaMfcv8bVFVT24dYsHYnzdQVdu0zrBgvsoCTDO2qJutC4DPJvl3nDoyL3cGzknyFdZ8zd12fDgnJNmfbldAp43MxzlJ/i/Xfs3d/XI49i3z92nXpc+d/fkcJdm1qj6TZK91PW+fPpgrgdOSnMCEpxk7/XKG+kX11+LUkeEk2WVd7VV14ryzLAqnjcxfkg+so7mq6vlzD7Mg7FvmL8nFwCZ0618u75tdlz4g+/P5SnJQVb3GPn2+kuy3rvapTTO2qBtAktvR/Z/zF62zLIIkdwYe1l9+uaqcLiXpZrNvkaRpSHJLYLv+8tyquvz6fn6MNmgdYEqSPDDJqcBZwFeTrE7ygNa5pizJ04EvA3sDTwdOSvJ7bVNNW5JbJHlxkiP6rz9OcovWuaYsyd2THJXkwiQ/SHJkkru3zjVl9i1tJNkjyd/3X7u3zjN19ucrR5LJn6PWSpLH0e178Q7gncDXkzy2ZaYhOFI3Q0m+CPxlVZ3QXz8OeGNVPaplrinrD/B80tId9CRbAp+uqge3TTZdSd4H3IJum33otn2/sqr+d7tU05bkU8D/BT7UNz0beFZVPaldqmmzb5m/JG+iGxk9tG/aF1hdVa9ql2ra7M9XjiTvraoXts4xRUlWA8+sqnP76+2Aw6pqx7bJZsuiboaSnL72P/jratPsJDmzqh607HoD4PTlbZot3+fzl+S0qtrhhto0O/Yt85fkDGCHqrqqv94QONXzGIdjf65FkOSMtfuRdbWNnbtfztZ5SV7NmnfT17UIWbPzyST/ARzWX+8D/HvDPIvgyiT3rqpvASTZlm5nKQ3nh0mezTXv832BHzXMswjsW9rYHFjaeXGzhjkWhf15I0nuBtyLZZ/Fq+pz7RJN2slJDuGaz+fPAlY3zDMIR+pmKMntgYOAx/RNnwMOqqqftEs1ff3WwI8BAnyuqo5qHGnSkjwB+ABwHt1rfi/geUvTjjV7Se4JvB14JFDAF4GXePj4sOxb5ivJvsCbgBPoXvPHAn9eVR9pGmzC7M/bSPJmuhtFX+OaIro8MmUYSW4FHMCy/hx4Z1Vddr2/ODIWdRq1JNsAF1TVr/rrWwN3rqpvNw02cX0HeV+6zvGcqXWMkn1LG0m2oltXF+Ckqvp+40iTZ38+f0nOBbb3tZ6PJJsAv6qqK/vrDYFbVdWkDiR398sZSvKpJJsvu759P31HwzkcuGrZ9ZV9mwaS5ADg1lV1RlWdDtwmyR+1zjVlSVato295f8NIi8C+Zc6S/C5waVUdU1UfB36VZM/GsSbN/ryZ8+g2qNF8HA/cetn1rYFPN8oyGIu62bpjVf106aKfdnmndnEWwkZV9euli/77WzbMswheuI73uTt2DWv7dbzmD2kXZyHYt8zfa6rqZ0sX/Xv+Ne3iLAT78zYuBU5L8u4kb1v6ah1qwjZefnZ0//1tGuYZhEXdbF3Vr30BIMm96Na/aDgXJbl6DnqSpwI/bJhnEWyQJEsX/TQGP+wOa4N+zS4ASbbAja6GZt8yf+v6TOL7fFj2520cA7yebn306mVfGsYly88BTLIj8MuGeQZhZzlbfwl8IcmJ/fVjgf0b5lkELwIOTfL2/vp/gOc2zLMI/gP4lyTvortp8SLgk20jTd5bgC8mOYLuNX868Ia2kSbPvmX+Tk7yVroDggs4ED/oDs3+vIGqWpXklsB2fdO5VXV5y0wT9yfA4Um+119vRbdRzaS4UcqMJbkjsDPdguMvVZV3ducgyW3p3s8Xt84ydf15XfsDT6R7nx8HvG9pAbKGkeT+wK50r/nxVfW1xpEWgn3L/PSbGbyarm+Brm95Q1Vd0i7VtNmft5HkcXQHvn+b7nW/B7CfRxoMJ8ktWHNDoMkV0RZ1mpwkD62qU1rnkDQt9i2SZiHJauCZVXVuf70dcFhV7dg22eJIcpep7a7rmrqBJfEDwPz9YesAiybJa1tnWDRJjm2dYQHZt8xZEpcwzJn9+VzcYqmgA6iqr+NumPN2SOsAs+aauoFV1UNv+Kc0S1Xlzl3z57qX+fN9Pmf2LU3khn9EM2Z/PryTkxwCfKi/fha+7nNVVbu1zjBrTr8cQJJNWVYwV9WPG8aZpOW7GK2LU6Qk3RT2Le0k2aaqzr+hNmns+gPfDwAeQ3fj4nPAOz2MfDj9DtL3YM3P55Pqzy3qZijJHwCvo9smdemFraratl2qaUpywvU8XVW169zCLJgkGwMvAB4AbLzUXlXPbxZqopKcybqPRQnd+3z7OUeaPPuWdpKcsvbsliSrXWc0e0kO5nqOXKqqF88xzsJJ8hzg6OUbMCXZvaqcVj+AJK8Hfh/4Fmt+Pp9Uf+70y9l6OfAAd7wcXlU9vnWGBfYh4Bzgt+huYjwLOLtpounavXWARWPfMn9J7kd3k2izJHste2pTlt040kyd3DrAgjsYeFmSfatq6d/P1wEWdcN4OnDvqvp16yBDsqibrW8Bl7YOsWiSPBC4P2uOGv1zu0ST9xtVtXeSp/Zn7fxfurOONGNV9Z3WGRaZfcvc3JfuBsbmwFOWtV+Ma0cHUVWrWmdYcOfTzXg5Islrq+pwXD86pLPo+pcLG+cYlEXdbP053QHBJwFXz4t2GsNwkrwGeBzdB69/A34H+ALgB6/hLJ3t8tP+Q+/3ga3bxZm+JDvT3dn9TeCWwIbAJVW1adNgE2bfMj9V9fF+N9dXVtUbW+dZJEm2BF7JtW9eTGpa2gpUVXVKkl2Aw5I8gq5f1zD+Bjg1yVms+fl8j3aRZs+ibrbeDXwGOBO4qnGWRfF7wIOBU6vqeUnuDLyvcaape0+/4Pj/AMcAt6U7MFjDeTvwDOBwYCfgucBvNE00ffYtc1RVVyZ5EmBRN1+HAh8FdgNeBOwHXNQ00WK4AKCqfpjkt4A3Aw9sG2nSVtG9xpP+fG5RN1tXVNWftg6xYH5ZVVcluaLfdfRCwI1pBpJkA+DnVfUTut26fK3npKq+mWTDqroS+ECSL7bONHH2LfP3xSRvpysyLllqnNoOdSvMHarqkCQvqaoTgROTnNg61NQt306/qq4CXtF/aRg/rKq3tQ4xNIu62TqhPyj1E6w5vOuRBsM5OcnmwHvpznj5BfDlpokmrP+Q+8fAv7TOsmAuTXJL4LQkf0t3l3eTxpmmzr5l/h7VP75uWVsBTgUcztJ0+guS7AZ8D7h7wzwLwWmvc7c6yd/QzS5a/vl8UjeMPNJghpKs6ywdjzSYkyRbA5tW1Rmts0xZklfTHdux9t10b14MJMm9gB/Qrad7KbAZ3ZlG32wabEHYt2iqkuwOfJ7u/K6D6XYcPaiqjmkabOKSHEf3b+jLWTbttape2TTYRF3HUTWTO9LAom6GkmxcVb+6oTbNTpLQbam/bVW9Lsk9gbtUlXfUB+LNizaS3Bq4Z1Wd2zrLIrBvaaMfLVr7DMzXXfdvSOOzdP5ikjOWzhtNcmJV7dI62xQl2baqzruhtrHboHWAiVnXGhfXvQzrncAjgX3764uBd7SLsxB+s6q2Wf5FN4VEA0nyFOA04JP99Q5JvJM+LPuWOUvyLmAf4EC67d33Bu7VNNTEJdkuyfH9roAk2T7J/2mdawGsMe01yUNw2uuQjlhH2+FzTzEw19TNQJK7AHcDbt3/H3PprJFNgds0C7YYHlFVD01yKkBV/aRfe6ThfBF46Hq0aXZeCzwc+CxAVZ3WTwnUcOxb5u9RVbV9P3pxUJK3AB9rHWri3ku3Qce7AarqjP7s0b9ummr6/jrJZsDLuGba60vbRpqeJPejG/nfLMley57alGWzAabCom42fgv4fbq7LG9d1v5z4C9aBFoglyfZkG4x/dLi48luV9uSNy+auqKqftbNCNSc2LfM3y/7x0uT3BX4EbBNwzyL4DZV9eW1+pYrWoVZFFV1bP/tz4DHt8wycfcFdqc7ePwpy9ovBl7YItCQLOpmoKpWAauSPK2qjmydZ8G8DTgKuFOSN9CdLeXUkWFc182Li/HmxdDOSvJMYMMk9wFejFO7h2bfMn/H9juO/h1wCl1B7dmAw/phkntzzc2L36M/Q03DSbIN3TTjrVn2WXxqh2G3VlUfBz6e5DFV9YXWeYbmRikz1G8gcQTw/qo6u3WeRdEPrz+BbuToeF/7YXnzYv6S3Ab4S+DJdO/z/wBe7yZMw7Jvma8kt6qqy5a+p5setaE76w4nybbAe+iOk/gJcD7w7Kr6dstcU5fkdOAQ1joMuz8rUDOW5Bt069I/APx7TbT4saiboSS3A54BPI9uE5r3Ax+pqp83DTZBSba4vuf9EDCc/sPW07j2HUZ3qNPo2be0k+RfgT2r6vL++i7Av1bVjm2TTV+STYANquri1lkWQZKTquoRrXMsin434ycCz6dbn/5R4INV9fWmwWbMom4gSR4LHEY3j/cIurvqnik1I/2oaNHdQb8n3R3G0L3e3+13ZNQAknySbh3AauDKpfaqekuzUBOV5BP006LWxak6s2ff0k6SFwK70d00ugfdQcEvr6rjmgaboCR/en3PV9Vbr+953Tz9dPr7AMcx4cOwV6Ikjwc+DGwCnA68qqq+1DbVbLimbob6RfW70Y3UbQ28BTgU+F/AvwHbNQs3MUsfrPotsI+pqn/rr3+H7m6MhnP3qvrt1iEWxN/3j3sBd6H7hwi6bfa/3SLQ1Nm3tFNV7+13GD2a7t/QP6gq144O43b9432Bh9EV0NBtJvG5JokWy4OA5wC7cs30y+qvNWNJ7gA8m+41/wHdesZjgB3ojjaYxM06R+pmKMl5wAnAIWv/Q5TkbVX14jbJpmvpAM+12k6uqp1aZZq6JO8BDq6qM1tnWRRJPldVj72hNs2Ofcv8rDVqFLoPXmcCS8dJOGo0kCTHAU9bmnbZLyM53Bt3w0pyDrB9Vf26dZZFkOTrwIeAD1TV/6z13Cur6s1tks2WI3WztX1V/WJdT1jQDeaH/UGpH6a7y/Vsum2wNZzHAL/fT1O7jO5DWFXV9m1jTdqWSbatqvPg6p3TtmycaersW+bndmtdH3Ud7Zq9ewLLC4tf042Salin003pvrBxjkVx3+vaHGUqBR1Y1M3aFUkOoDvo8OpDDavq+e0iTd6+wGu45kPA5/o2Ded3WgdYQC8FPtvPBoDuQ9f+7eIsBPuWOamqg5ZfJ9m0a3bTjjn4EPDlJEvv8z2BVe3iLIw7A+ck+QrXrKmrqnpqw0xTdsckf8a1P59Parqr0y9nKMnhwDnAM4HXAc8Czq6qlzQNtgCSbAZc5YeA4SX5e7pjO77WOssi6XcdvV9/ec7S1u8aln3L/CTZiW7L8aURup8Bz6+q1e1STV+Sh9Kt/S/g81V1auNIk5dkl+WXdDNg9q2qBzSKNGn9NOOPAi8HXgTsB1xUVa9sGmzGNmgdYGJ+o6peDVzSH0i+G91iWA0kycOSnEk3leHMJKcncfvrYZ0DvDfJSUle1H/o1YCSbAwcQDdy9FfAH/ZtGoh9SxPvB/6oqrauqq3p3vMfaBtpoSzt+qqB9efR/Yzuc+IH6c7DfFfLTBN3h6o6BLi8qk7sZ9Dt3DrUrFnUzdbl/eNPkzwQ2Aznpg/tEPwQMFdV9b6qejTwXLr39xlJ/m+/TbCG8c9000YOBt4O3J9u2pSGY98yfxdX1eeXLqrqC4AjpANK8ld00y1vD9wR+EC/llQDSLJdkr9KcjZdX/7fdLPmHl9VBzeON2VLn88vSLJbkocAd28ZaAhOv5yhJP8bOBLYnu4f/9sCr66qdzcNNmFJ/rMvMK63TbPVH9+xO93xHfcA/oVu+sglVfWMltmmKMnpVfXgG2rT7Ni3zF+SfwBuQ3fGawH70J0TeCR4htcQ+uLiIVX1q/761sApVfWbbZNNU5KrgM8DL1g6uzjJeVW1bdtk05Zkd7rX/R50N0c3BQ6qqmOu9xdHxo1SZiTJnnQ7GT28qv4D8P+g8/HlJO9mzQ8Bn+3XCPghYABJ3grsARwPvLGqvtw/9eYk57ZLNmmnJtm5qv4LIMkjgP9snGnq7Fvmb4f+8TVrtT8Kz/AayrfpNo74VX99K+BbzdJM39OAZwAnJPkk8BGc8jqYfpnCi4DfAO5Gd+TYZGcVOVI3A0neSTc16ot086I/UVWvb5tqMSQ54XqerqntbLQSJHk+8JGqunQdz21WVT9rEGvS+rvp9wW+2zfdEzib7tBaj5MYgH2LFkGSo+kOH/8UXeH8JOAL9FvtexzTMJJsQrfT6L50NytWAUdV1XEtc01Nko/STb38PN3O3d+Z8uaFFnUzkOQs4MFVdWWS29DtHuWCek3K0gjFdXHkYjhJ7nV9z1fVd+aVRZq1JM+uqg+vdQj51Tx8fDhJ9ru+5/tN3zSgJFsAewP7eLNotpKcWVUP6r/fCPhyVV3vZ5kxc/rlbPy6qq4EqKpLkziUPkdJduPaZ4+8rl2iyToZ+CpwUX+9/H3u1KgBLRVtSe7Emu/z717nL+lms2+Zm036Rw8bnzOLtvaq6sfAu/svzdbSBilU1RVT/3juSN0MJLkU+ObSJXDv/jo4NWpQSd5Ft7D+8cD7gN+juxPzgqbBJijJS+nWA/yMbh3AUVX1i7apFkOSPYC3AHelmxZ1L7ozMD3TaCD2LVoESe4D/A3djrrLb164L4BGL8mVwCVLl8CtgUu55vP5pq2yDcGibgacGtVOkjOqavtlj7cFPlZVT26dbaqSbEO3DuCpwHfoNks5rWmoiUtyOt1I6Ker6iH98RH7VtX+jaNNln3L/CR52/U977qu4ST5At3GNP8APIVuR+NU1dqb1Uha4Zx+OQMWbU39sn+8NMldgR8B2zTMM3lVdX6Sj9Pd8XoOsB1wWtNQ03d5Vf0oyQZJNqiqE5K8uXWoibNvmZ/VrQMssFtX1fFJ0n+WeW2Sz3PtHUglrXAWdRq7Y5NsDvwdcArd2q73NU00UUm2pduK+al0B6Z+BHjD0vlGGtRP+5GizwGHJrkQuKJxpqmzb5mfQ6vK93Mbv0qyAfCNJH8M/D/gTo0zSboJnH6pyUhyK2Bjt9QfRn9o6hnAx4Gf033IvZo71A2n3/76V3TrAJ4FbEb3QfhHTYMtCPuWYSU5ZWlHuiQHV9WBrTMtiiQPozseZXPg9XR9y98unYkpaTws6jR6SR4FbM2ykeeq+udmgSYqyWtZq5BbrqoOml8aaXj2LfOR5NSqekj//dUFniRp/Tn9ckBJVtHtsvOOqjqrdZ4pSvIhut1GTwOu7JsL8IPXjFXVa1tnWFRJ9gLeTDctKkx0566VxL5lrry73EiS7YBX0O2ou/zmhUfUaLKSfJruuIN3VNWxrfPMiiN1A+qnNdwTeHhVvbJ1nilKcjZw//KNrAlL8k3gKVV1dussi8K+ZX6WHQu0/Egg8FigwfU7676LbrOapZsXVJWb12iy+s2vtgJ2rqp3tM4zK47UDaiqvgJ8BTiydZYJOwu4C3BB6yDSgH5gQTd39i3z85utAyywK6rqn1qHkOapqr4HfI+J7bxrUTdDTmNo4o7A15J8GbhsqbGq9mgXSZq5k5N8FDiaNd/nH2uWaPrsW+bEY4Ga+kSSPwKOYs33+Y/bRZJmK8nudBsBLX0+n+QSBqdfzpDTGOYvyS7raq+qE+edZVEleSrw/ao6qXWWqUrygXU0V1U9f+5hFoR9ixZBkvPX0VxVte3cw0gD6Zcw7AWcOeUp9RZ1M5RkdVXt2DrHIkpyB+CxwHctoucryRuBBwEbVdXvtM4jzZJ9iySNW5ITgCdU1VWtswzJom6G+i3fL8RpDINLcizwqqo6K8lWdIcDn0y3yP49VfX/tcwnzUKSFwKfrapvJAlwCPA04DvAflV1atOAE2TfokXQb+T231X1/f76uVzTt7zWzy2akv79/nrgRNb8fD6p83Ut6mbIaQzzk+SrVfWA/vu/AO5XVc9NcjvgP90tbThJNgR249rnd02qc1wJkpwFPKSqLk/yTOBlwJOBhwCvqar/1TTgBNm3rBweCzScJKcAT6yqHyd5LPAR4EBgB+A3q+r3WuaTZinJccAvgDOBq0frpna+rhulzFBVbdM6wwK5fNn3TwDeC1BVFyeZ9PD6CvAJ4Fes1TlqEFdU1dJ7fXfgn6vqR8Cnk/xtw1xTZt+ycryd7lig5wAeCzRbGy4bjduHbhT6SODIJKe1iyUNYouqenLrEEOzqJuBJLtW1Wf6A4KvxR3qBvHfSQ4E/gd4KPBJgCS3Bm7RMtgCuLujFXNzVT8F8Cd0BcYblj136zaRJs++ZYXwWKBBbZhko6q6gq5v2X/Zc3421NR8OsmTq+q41kGG5P9xZ2MX4DPAU9bxXAEWdbP3AuB1wBOBfarqp337zsC6dgrU7Pz7InSOK8Rf0a3n2hA4pqq+ClfvzHhey2ATZt/SiMcCzdVhwIlJfgj8Evg8QJLfAH7WMpg0gAOAP0vya66ZjeGRBpIWW5LfBT4MbEDXOU7yvJeVIslGwO2q6ifL2jah679/0S6ZNFseCzRfSXYGtgKOq6pL+rbtgNtW1SlNw0m60SzqBpbkoXaOmpIk5wF7MvHzXiTNl8cCSRpKkj3ojqeBblfpY1vmGcIGrQMsgD9sHUCasW8AZ1nQSZqxTyT5oyRbJdli6at1KEnjluRNwEuAr/VfL+nbJsWROkk3SpIPAtsC/86Ez3uRNF8eCyRpCEnOAHZYOny8P5rp1Klt+uZGKTOW5G5ce5H359olWixJ/gj4EXBkv6uXZu/8/uuW/ZfmrN8R88dVddkN/rBmwr5leB4LJGlAmwNLx3hs1jDHYCzqZijJm+nOe/ka1yzyLsCibn4CPAZ4FrBH4yyTtHRYZ38Yc7lZRxMfAu6d5MiqennrMAvCvmUgHgu0ciT5NN0GWO+Y4pojLay/AU5NcgJdX/5Y4M/bRpo9p1/OUJJzge29e64pS/JAuqJiaa3LD4HnLm23r/lIEuD+vu4auyQHVdVrkqzryIiqqufPPdSCSnJXuh0xd66qd7TOI81KP8PlYXRF3UlV9f3GkWbOom6Gkvw7sLcjF/OTZHPgucDWrDnl9cWNIk1eki8Cf1lVJ/TXjwPeWFWPaplr6pLcHrgHa77P3Vl3IPYtkjQN/VFMn6mqn/XXmwOPq6qjW+aaNadfztalwGlJjmfNDST8EDCcfwP+CzgTuKpxlkWxyVJBB1BVn+3PTdNAkrwe+H3gW3RTuukfPZR5OPYtK4DHAg0rye7A67lmLwDPHdUUvaaqjlq6qKqfJnkNcHS7SLNnUTdbx/Rfmp+Nq+pPW4dYMOcleTXdFEyAZ9NtnKLhPB24d1X9unWQBWLfsjL8IfDC1iEm7P8D9sJzRzVt6zrCbXI1kNMvZyzJLYHt+stzq+rylnmmLslLgV8Ax7Lm6OiPr/OXdLP00wAPots0ArqNgA6qqp+0SzVtSY4E/rCqLmydZVHYt2gR9BtHPGFpq3dpipK8H/gp8A66WS4HArevqt9vGGvmLOpmqF9btAr4Nt0UhnsA+3mkwXCSHAC8ge7/rFdPS/NcI01Jkp2AjwNnsWaB4S6MA7FvacNjgeYrycPopl+eiOeOaqL6JSKvBp7YNx0HvKGqLmmXavYs6mYoyWrgmVV1bn+9HXBYVe3YNtl0JfkW8Iiq+mHrLIsiyafoNgT6aX99e+AjVfVbTYNNWJKvAu9mrfVdVXVis1ATZ98yf9d1LJA3L4aT5Di6Eem1+5aDmoWSdJNMbj5pY7dYKugAqurrSW7RMtAC+CrdBjWanzsuFXQAVfWTJHdqmGcR/LCq3tY6xIKxb5m/PYH7eizQXG1RVU9uHUKatyT7V9V7WueYJYu62To5ySFcs4HEs4DVDfMsgivpdhw9AXccnZerktyzqr4LkOReXDM9TcNYneRv6DZiWv4+d1fA4di3zN95wC1Y9nprcJ9O8uSqOq51EGnO0jrArDn9coaS3Ao4gG4DidBtIPFO7zoOJ8l+62qvqlXzzrIokvw28B66NRgAjwX2r6r/aJdq2vrCYm1VVR5pMBD7lvnrNwR6MOCxQHOS5GJgE+DXwNLGbh5poElJsk1VnX9DbWNnUTdDSZ4DHF1VFy9r272qjm0Ya/LccXT+ktwR2Jnu5sWXXHekKbJvmS8LaUlDSHJKVT10rbbVU9vzwqJuhpL8lG7ny32r6uy+7VpvJM2OO45qESTZDHgN3agodKOkr6uqn7VLNW32LW1YSM9fkj24pm/5rDeiNRVJ7gc8APhb4BXLntoUeEVVPaBJsIG4pm62zgdeAByR5LVVdTgTnLO7wrwFePLaO44Ck7r7stJ582Jw76c7zuDp/fVzgA/QHRqsYdi3zNm6CukkFtIDSvIm4GHAoX3TS5I8pqpe1TCWNCv3BXYHNgeesqz9YuCFLQINyZG6GVr6YNtPTTsMOJ3uQ8H2jaNNVpIz1n5919UmjVmS06pqhxtq0+zYt8yfxwLNX5IzgB2WDh9PsiFwqu9zTUX/nn5lVb2xdZahbdA6wMRcANCvL/otuh0BH9g00fSdnOSQJI/rv96LO47ORZJNk2yx9NU6z8T9Msljli6SPBr4ZcM8i8C+Zf6udSwQ3W6YGtbmy77frFUIaQhVdSXwpNY55sGROo2aO47OX5I/AF5HV1QsdSBVVdu2SzVtSXagm5a29IHrJ8DvV9XpzUJNnH3L/CV5P12fsvxYoI2q6nntUk1bkn2BNwEn0L3PHwv8eVV9pGkwaYaSvIHu38+PApcstU/tWCCLuhlKsiXwSuD+wMZL7W47PpwkmwC/6u/ELA2z36qqPDR4IEm+ATzSHS/nL8mmAFX189ZZps6+Zf4spNtIshXduroAJ1XV9xtHkmZqUY4FcvrlbB0KnA1sAxxEt9j7Ky0DLYDjgVsvu7418OlGWRbFtwA/2M5Rkjcm2byqfl5VP09y+yR/3TrXxNm3zN/TgfdW1V5V9btV9Q8syLSpVpL8LnBpVR1TVR8HfpVkz8axpJmqqsev42tSBR04UjdTS2deLF9Mn+TEqtqldbapcgOJ+UvyELqdF0/CA4LnIsmpVfWQtdrccXRA9i3z57FA83cd7/Nr9TfS2CXZje54g+Uz6V7XLtHsOVI3W0vn6VyQZLf+w+/dWwZaAJckufof/CQ74gYSQ3s38Bngv+g2jlj60nA27KemAZDk1sCtrufndfPZt8zf+cDz6Y4F2rtv81igYa3rc6DHXWlSkrwL2Ac4kK5P2Ru4V9NQA/D/uLP11/0hwS8DDqY73PClbSNN3p8Ahyf5Xn+9Fd3/cTWcK6rqT1uHWDAfBo5P8gG6jSSeT7dxiobzJ9i3zFtV1SlJdgEOS/IIYMPWoSbu5CRvBd5B17cciDfpND2Pqqrt+5l0ByV5C/Cx1qFmzemXGr0kt6A7YDLAOVV1+Q38im6Gfhep7wCfYM3plz9uFmoBJPlt4Il07/Pjquo/GkeaPPuW+Uryr1W1W//9BsCbgZdVlbOKBtJvCPRqur4F4DjgDVV1yXX/ljQuSU6qqkck+S9gL+BHwFlVdZ/G0WbKom6GkmxDd5dra5aNglbVHq0yLaIkd3H3ruEkOX8dzR5poMmzb5Gk8UnyaroZdE/gmlHp91XVq5sGmzGLuhlKcjpwCHAmcNVSe1Wd2CzUAlp+t1ezl2TjqvrVDbVpWEneU1X7t86xSOxbhuWxQCtDkv2r6j2tc0izkuRWS0ej9OvTNwY2nNoMI6c0zNavquptVXVCVZ249NU61KLxQ9fgvriebRrWu1sHWDT2LYPzWKCVwc1pNDUf66fT0xd3twY+1TbS7LlRymz9Y5LX0M1JX77WaFIn1q9ESe7Emnd2v9swziQluQtwN+DW/c6uS//wbwrcplmwBVVVbmYwsCS3B+7BmtPp7c+Hc4eqOiTJS/oboicm8cbogJJsU1VrT6k/rkkYaThH02189TS6Pv0Y4OVNEw3Aom62HgQ8B9iVa6ZfVn+tASTZA3gLcFfgQrotas+mO4tEs/VbwO/THdPx1mXtPwf+okWgReG0tPlL8nq69/u36PpxsD8f2hrHAgHfw2OBhnYksPY5gEcAOzbIIg2iqt6b5JZ0xd3WwB9U1eRmGFnUzdbvAttW1a9bB1kgrwd2Bj5dVQ9J8nhg38aZJqmqVgGrkjytqo5snWfBHAp8FNgNeBGwH3BR00TT93Tg3vbnc+WxQHOS5H50Nz83S7LXsqc2ZdmNI2nMkiw/fil0o3SnATsn2bmq3rrOXxwpi7rZOh3YnG7ESPNxeVX9KMkGSTaoqhOSvLl1qIn7+yQ7A++vqrNbh1kQTkubv7OwP5+rqjq2//ZnwONbZlkA9wV2p3uPP2VZ+8XAC1sEkgZwu7Wuj7qO9kmwqJutOwPnJPkKa66p80iD4fw0yW2BzwGHJrkQuKJxpqnbHngGcEh/ltT7gY9U1c/bxpo0p6XN398ApyY5C/vzufBYoPmpqo8nORZ4ZVW9sXUeaQhVddDy6ySbds11caNIg/JIgxlKssu62t0Bczj9wam/pNvJ9VnAZsChVfWjpsEWRJLHAofR3e09Anh9VX2zaagJSrI78Hm6qSNL09IOqqpjmgabsCRfpdth1CNq5sRjgeYvyQlV5aioJi3JTsAHuGaE7mfA86e24ZhF3YCSPBp4ZlUd0DrLFCXZEPiPqnpi6yyLpH/ddwOeR3dH/UN0a77+F/DGqtquXbrp6V/vF1fVP7TOskiSnFhV67xRp2EkOamqHtE6xyJJ8ga6m6EfBS5ZaneXV01JkjOAA6rq8/31Y4B3VtX2bZPNltMvZyzJDsAz6RbZn0+3s5QGUFVXJrk0yWZV9bPWeRbIN4ATgL9ba/eoI/qRO81Q/z7fA7Com6/VSf6Gbutrj6iZD48Fmr9H9Y+vW9bmLq+amouXCjqAqvpCkslNwXSkbgaSbEe3xmhf4Ed0d7xeXlX3ahpsAST5F7rdLz/FmncZX9ws1MQluW1V/aJ1jkXi3fT5S3LCOprLYySG0xfRz6E7RuLqY4F8zSXdHEn+ge483cPoblrsA/yEfuBlKv+WWtTNQJKr6Na7vGBpPVGS86pq27bJpi/Jfutorqr657mHWRBJNgZeQLcd9vIz057fLNTEWWDMX5Jtq+q8G2rT7CQ5B9jeYyTmq998ae3+/HXX/RvSuFzHv6FLJvNvqdMvZ+NpdCN1JyT5JPARuvMwNLzNq+oflzckeUmrMAviQ8A5dIeRv45ugxqPNhjWC9ZVYLQKsyCO4NqHMh+OhzIPyWOB5izJu+hGMB4PvA/4PeDLTUNJM7YomwE5UjdD/U6Me9JNw9wVWAUcVVXHtcw1ZUlOqaqHrtV2alU9pFWmqVt6fZOcUVXbJ7kF3YY1k7jTtRJdx/t8dVVZYMzYskOZ/xZ4xbKnNgVeUVUPaBJsAST5LN2RKR4LNCfL+vGlx9sCH6uqJ7fOJt1cSZ5dVR9e6xDyq3n4uK5TVV1CtwvgoUm2APYGXkW36FszlGRfug1ptkmyfFv329Gta9Rwls5M+2mSBwLfp9sFUzO2rMDYLMley57alGVTpTRTHsrczmtaB1hAv+wfL01yV7p/P7dpmEeapU36x0keNr42i7qBVNWP6c44enfrLBP1ReAC4I7AW5a1Xwyc0STR4nhPktsDr6bbGfC2/feaPQuMOauqjwMfT/KYqvpC6zyLZO3z6JaOBQI8p244xybZHPg74BS6TSTe1zSRNCNV9e7+8aAb+tkpcPqlpPWWZE/gN4Azq+o/GsdZGEkeWVVfap1jkST5BnAa3YG1/17+YzkX6zoWqKre3jTUhCW5VVVdtvQ93QyADfsb09KoJXnb9T0/tZ3SHanTqPVT0t4M3Iluc5rQ7WS0adNgE5TknXRTAb8IvD7Jw6vq9Y1jLYpvJvkLummuV/fb7jg6qO2AJwLPBw5O8lHgg1X19baxpuc6jgXKomxu0NjHkuxZVZdX1WX9LIx/xQ2BNA2rWweYJ0fqNGpJvgk8parcfXFgSc4CHtwfhn0b4PNu1DEfSb5Id2zKauDKpfaqOrJZqAWS5PHAh+nWZ5wOvMqR09nxWKB2krwQ2I1uF+970E2pf7kbvGkKkmxUVVe0zjEvjtRp7H5gQTc3v66qKwGq6tIkHtsxP7epqle2DrFIktwBeDbdYdg/AA6k+8C7A93RBm4mMTseC9RIVb03yS2Bo+lmAvxBVX2xaShpdr5MfzRNkoOr6sDGeQZlUaexO7mfFnU0a26B/bFmiabrfkmWNqEJcO/+emnK6/btok3esUn+f1X1b62DLJAv0Z3JuGdV/c+y9pP7s700I1V1FHDUsmOBXgrcOck/4bFAg1hri/fQjdKdBuycZOepbfWuhbX85tCjm6WYE6dfatSSfGAdzeVao9lLcq/re76qvjOvLIsmycV0U/8uoztSwrWjA0sSN0dpZ9mxQPt4BubsJbne4yMWZbdATdvyM17Xdd7r1FjUadSSbOEuXZJmLcmWwJ/RbQ509ZmAFhiaoiSb0t0ourh1FmlWklwKfJN+dlH/PUx0hpHTLzV2JyU5Dbcd14QlOQJ4P/DJqrqqdZ4FcSjdLoy7Ay8C9gMuappImrEkO9H9+3m7/vpnwPOraqF2DdRk/WbrAPPkSJ1Grd+sY2nb8YfTfQhz23FNSpInAs8DdqbbpOODVXVO21TTlmR1Ve2Y5Iylu7lJTqyqXVpnk2alXxd9QFV9vr9+DPDOqY1gSItgg9YBpJujOp+qqn2B/013N/3LSU5M8sjG8aSZqKpPV9Wz6Hbx+jbwqSRfTPK8JLdom26yLu8fL0iyW5KHAHdvGUgawMVLBR1AVX0BcAqmNEKO1GnU1rHt+CEs23a8qtx2fGBJVgGXAu+oqrNa55mqtd7r36ObHvgY4EFV9biG0SYpye50Z6fdAzgY2BQ4qKqOaRpMmqEk/wDcBjgMKGAf4CfAkQBVdUq7dJJuDIs6jVqSr9NtO/6BtbYdJ8krq+rNbZItjiQPA+4JPNyz1IaR5GPA/eje6x+sqguWPXdyVe3ULNzEJNmYbg3dbwBnAocs0uG1WixJTriep8uNgaTxsKjTqLntuBZBkl2r6jOtcyyC/tzLy+lG6X4H+E5VvaRtKknSrEx1hpFFnUYpyfVOgaqqPeaVZdEk2Q54BXAvlu2g6x3d2Uuy1/U9X1Ufm1eWRZHkzKp6UP/9RsCXp362kRZPkmdX1YfXOoT8ah4+rimb6gwjjzTQWD0S+G+6dQAn0Z05ovk4HHgX8F7gysZZpu4I4LT+C9Z8nxdgUTd7SxukUFVXdBvsSpOzSf94u6YppAaq6ivAV+jXjk6FI3UapSQbAk8C9gW2B/4VOKyqvto02AJY2uq9dY5FkOR36TYu+A3g43Tv8W9e/2/p5khyJXDJ0iVwa7ppOkuH1W7aKpsk6cZblBlGFnUavSS3oivu/g54XVUd3DjSpCV5LXAhcBRw2VJ7Vf24VaapS7IJ8FS6Au8OwF9W1YltU0kaqyRvu77nq+rF88oiDS3J6XQzjFazbIZRVa1uFmoATr/UaPXF3G50Bd3WwNtwOto87Nc/vmJZWwHbNsiyKH4F/Az4Od06gI3bxpE0cpP6MCvdgCuq6p9ahxiaI3UapX7nogcC/w58ZEq7F0lLkjye7qbFw4FP073XT26bStLYJdnIozq0KBZlhpFFnUYpyVVcs+5l+ZvYdS8DWdpW/7p2ZHQnxtnr3+dnAF+ge5+v0WE7RUrSTZHklKVdXZMcXFUHts4kDSXJ+etorqqa1Awjp19qlKpqg9YZFtAuwGeAp6zjOXdiHMbzWgeQNEnLt3V9dLMU0hxU1TatM8yDI3WSJN2AJJ+mO+7gHVV1bOs80s2x1kjd1d9LU7JoM4wcqZN0syV5aFWd0jqHNKDnAlsBO7cOIs3A/ZKcQTdid+/+e7hmCcP27aJJM7NQM4wcqZN0syV5b1W9sHUOSdINS3Kv63u+qr4zryySZsOiTpKktSTZHXg91xxW6yZMkjQRU5xhZFGnSXHdy3wkuRvXfNgFoKo+1y7RYknyR8CPgCPdlnwYSb4J7AWcWf5DKUmTMsUZRq6p09S47mVgSd4M7AN8Dbiyby7Aom5+AjwGeBawR+MsU/XfwFkWdJI0PVMr6MCROkk3UpJzge2r6rIb/GFppJI8jG765YmseVjtW5uFkiTdJIsww8iROo2a616aOA+4Bcs+6GpYSTanG4XemjX/QfLw8eG8AfgFsDFwy8ZZpLlIsgq4lG4Jw1mt80izsCgzjByp06i57mX+khwJPBg4njVHMCwwBpLki8B/AWcCVy21V9WqZqEmLsnJVbVT6xzSPPUj1PcEHl5Vr2ydR5qFRZlh5Eidxs51L/N3TP+l+dm4qv60dYgF8+kkT66q41oHkealqr4CfAU4snUWaYYWYoaRI3UaNde9tJHklsB2/eW5VXV5yzxTl+SldFMBj2XN9/mPm4WauCQXA5sAv6bbURec2q2JSbId8AquvdZo12ahpBlblBlGjtRp7Fz3MmdJHgesAr5Nt4bxHkn2m9qC4xXm18DfAX9Jtw6A/nHbZokmrqpu1zqDNAeHA+8C3ss1a42kqVmIGUaO1GnUXPcyf0lWA8+sqnP76+2Aw6pqx7bJpivJt4BHVNUPW2dZJEn2AB7bX37Wsy81NUlW23drESzCDKMNWgeQbqZPJ3ly6xAL5hZLBR1AVX2dbq66hvNVuh3pNCdJ3gS8hG63tK8BL+nbpCn5RJI/SrJVki2WvlqHkmapn2H0DeAdwDuBryd57PX9zhg5UqdRc93L/CV5P93Uvw/1Tc8CNqqq57VLNW1JjgIeAJzAhNcDrCRJzgB2qKqr+usNgVOravu2yaTZSXL+OpqrqpzarclYlBlGrqnTqLnupYk/BA4AXky3pu5zdHe+NJyj+y/N1+bA0mY0mzXMIQ2iqrZpnUGag2vNMEoyuRlGjtRp9Fz3Ml9JngMcXVUXL2vb3dd9WIuwHmAlSbIv8Ca60dHQ9TF/XlUfaRpMmoEku1bVZ5Lsta7nq+pj884kDWVRZhhZ1GnU+jUuDwMO7Zv2BVZX1avapZq2JD+l2/ly36o6u287paoe2jLXlK1rx1HAHUcHlmQruv4lwElV9f3GkaSZSHJQVb0myQfW8XRV1fPnHkoaSJJb0c0wegzLZhhN7TByizqNmute5i/JqcAL6O54vbaqDk9yalU9pHG0yVqU9QArSZLfBT5TVT/rrzcHHldVR7fMJUm6cRZlhpG7X2oKNl/2vetehldVdQqwC7B/kr8HNmycaerccXT+XrNU0AFU1U+B17SLI81HEmddaGoOBj6f5DeXtb2uVZihWNRp7P4GODXJB5OsAlYDb2ycaeouAOjPTPstunnqD2yaaPpOTnJIksf1X++le69rOOv699HNxbQI/rB1AGnGzgeeDxyRZO++LQ3zDMLplxo9171o6hZlPcBK0i+s/ynduUYFHAjcvqp+v2EsSdKNtLTuP8kdgcOA04EnT22pjkWdRs11L/OXZEvglcD9gY2X2qtq12ahJi7JJsCvqurK/npD4FZV5YHkA+lf81cDT+ybjgPeUFWXtEslzV6SuwH3YtlItJswaUqS/GtV7dZ/vwHwZuBlVTWpGYsWdRq1JKdV1Q5rtblpx4CSHAd8FHg58CJgP+Ciqnpl02ATluS/gCdW1S/669sCx1XVo9omkzRmSd4M7AN8Dbiyb66q2qNdKkk3hesDNHaue5m/O1TVIUleUlUnAicmObF1qInbeKmgA6iqXyS5TctAiyjJ/lX1ntY5pBnaE7ivU7k1ZYsyw2hSw45aSCcneWuSeyfZNsk/4AYSQ1s69PqCJLsleQhw95aBFsAly3ekS7Ij8MuGeRbV5BbWa+GdhzvpavoOBc4GtgEOojvz9SstAw3B6ZcaNde9zF+S3YHP0x2AfTCwKXBQVR3TNNiEJXkY8BHge33TVsA+VeUNjIEk2aaqzr+hNmnMkhwJPBg4Hrh6tK6qXtwslDRjSVZX1Y5JzljaHCXJiVW1S+tss2RRJ0kjkOQWwH3pRovOqarLb+BXdDMs7Za2VttqD3zXlCTZb13tVbVq3lmkoST5r6raOcl/AG+ju0F6RFXdu3G0mXLtkSbHdS/DSrIN3fbuW7PmbmkurB9QX8SdtXSd5C4e3zF7Se4HPADYLMley57alGVrMaQpqKpVSW4JbNc3nesNI03QXyfZDHgZ18wwemnbSLNnUacpct3LsI4GDgE+AVzVNspCOwTYrXWICbovsDuwOfCUZe0XAy9sEUgaSpLHAavo1hgFuEeS/TzSQFNSVcf23/4MeHzLLENy+qVGzXUv85fkpKp6ROsc0lD6cwBfWVVvbJ1FGlKS1cAzq+rc/no74DCnGWtKFmWGkUWdRs11L/OX5JnAfeg2pVm+sP6UZqEWQJLb021Os/wfJF/zgSQ5oaome0dXAli+ccT1tUljluR0utktZ7JshlF/LNNkOP1So+S6l6YeBDwH2JVrOsfqrzWAJK8Hfh/4Ft1rDb7mQ/tikrcDHwWu3k3XQloTc3KSQ4AP9dfPwmOBND2/qqq3tQ4xNEfqNEpJnkp3aOoewPKt9C8GPlJVX2yRaxEkOQfYvqp+3TrLokhyLvAgX/P5SXLCOppraofVarEluRVwAPAYujV1nwPe6WHkmpJFmWFkUafRct1LG0k+ChxYVRe2zrIo+rOk/tDXXNIsJXkOcHRVXbysbfdlG0tIo5fkb+hmGH2LZTOMpnaTzqJOo+a6l/lL8llge+ArrHnHa1ILjleSJDsBH6c70sDXfE6S7EY3zfvqKd1V9bp2iaTZSvJTup0v962qs/u2a61Vl8ZsUWYYuaZOY+e6l/l7TesAC2gV8GbWWuSt4SR5F3Abuu2v3wf8HvDlpqGk2TsfeAFwRJLXVtXheCyQpud0umNqJj3bxZE6jZrrXtpL8mi6LbEPaJ1lqpKcWFW7tM6xSJZ2AFz2eFvgY1X15NbZpFlZGpVLckfgMLoPv09290tNyaLMMHKkTqPm1Ms2kuwAPBN4Ot2d3iObBpq+1f2agGOY8CLvFeaX/eOlSe4K/AjYpmEeaQgXAFTVD5P8Ft2MgAe2jSTN3ELMMHKkTqPnupf56A+lfQawL90H3I8CL6+qezUNtgAckZ6/JK8GDgaeALyD7giJ91XVq5sGkyTdLFOdYWRRp1G7rnUvVfWCpsEmKMlVwOeBF1TVN/u286pq27bJpi/JtlV13g21aXaS3GppW/d+2/eNgQ2r6sdtk0mzk2RL4JXA/Vnzxqg3jDQp65phVFVvbxpqxjZoHUC6mR5VVc8FflJVBwGPBO7RONNUPQ34PnBCkvcmeQIuqJ+XI9bRdvjcUyyWjyW5BUBf3N0a+FTbSNLMHQqcTTe1+CC6nTC/0jKQNCtJtkvyV0nOBt4O/DfdgNbjp1bQgWvqNH6ue5mTqjoKOCrJJnQHv78UuHOSfwKOqqrjWuaboiT3o5tavFmSvZY9tSnL7qprEEcDhyd5Gt2NomOAlzdNJM3eHarqkCQvqaoTgROTnNg6lDQj59DNMHrKshlGL20baTgWdRq7Y5NsDvwdcAr9upemiSauqi6hu7t7aJItgL2BVwEWdbN3X2B3uq2Yn7Ks/WLghS0CLYqqem+SW9IVd1sDf1BVX2waSpq9y/vHC/r16d8D7t4wjzRLT6PbC+CEJJ8EPsKEZxi5pk6j5roXLYIkj6mqL7TOsQiS/OnyS+A5dOcDngpQVW9tkUsaQpLd6UYy7kG3MdCmwEFVdUzTYNIMLZthtC+wK93Zr5ObYWRRp1FL8q/AnlV1eX99F+Bfq2rHtsmk2UnyDeA04APAv5cd92CSXO/W1/3aXUnSCC2bYbTP1DYEsqjTqCV5IbAb3RD71etepnb3RYstSYAnAs8HHk53nMQHq+rrTYMtgCSb0h0fcXHrLNKsJdkGOJBuivHVS3KmdiiztAgs6jR6SQ4AfhvXvWgBJHk88GFgE+B04FVV9aW2qaYnyU50I6O365t+Bjy/qla3SyXNVpLTgUPophhftdTeb5oiaUQs6jRKrnvRIklyB+DZdO/zH9B9CDsG2AE4vKrc8XXGkpwBHFBVn++vHwO8s6q2b5tMmp0kJ1XVI1rnkHTzufulxup2a10fdR3t0hR8CfgQ3frR/1nWfnKSdzXKNHUXLxV0AFX1hSROwdTU/GO/jvQ44LKlxqo6pV0kSTeFI3WaBNe9aMqSxM1R5ivJPwC3AQ6jOyplH+AnwJHgh15NQ5K/oZsB8C2umX5ZU9tAQloEFnUaNde9aBEk2RL4M7qDyK8+dNwPXsNJcsL1PO2HXk1CknOA7avq162zSLp5nH6psXs/8EdrrXv5AOC6F03JoXQ7Xu4OvAjYD7ioaaKJq6rHt84gzcHpwObAhY1zSLqZLOo0dq570SK4Q1UdkuQl/a50JyZxd7oBJHl2VX14rc2YruYmTJqYOwPnJPkKa66p80gDaWQs6jR2X07ybtZc9/LZJA8F171oMi7vHy9IshvwPeDuDfNM2Sb9o5suaRG8pnUASbPhmjqNmutetAiS7A58HrgHcDCwKXBQVR3TNJikSUnyaOCZVXVA6yySbhxH6jRqrnvRlCXZmG4N3W8AdwMO8T0/rCRvu77nq+rF88oizUOSHYBnAk8Hzqff4VXSuFjUaZRc96IFsYpu6uXngd8B7g+8pGmi6XPnXE1eku2AZwD7Aj+i24gp3jSSxsuiTmPluhctgvtX1YMAkhwCfLlxnkVwaFVd0TqENLBz6G4WPaWqvgmQ5KVtI0m6OSzqNEpV9e7+8aDWWaQBLW2QQlVdkaRllkXxZeChAEkOrqoDG+eRhvA0upG6E5J8EvgIYAcjjZgbpWiUXPeiRZDkSuCSpUvg1sCl/fdVVZu2yjZVSU6tqof0359SVQ9tnUkaSpJNgD3ppmHuSjfl+6iqOq5lLkk3niN1GivXvWjyqmrD1hkWkHc6tTCq6hLgUODQJFsAewOvAizqpJFxpE6jlGQj171ImrUklwLfpBsNvXf/PVwzOrp9q2ySJF0XR+o0Vq57kTSE32wdQJKkG8uiTmO1fEH3o5ulkDQpVfWd1hkkSbqxNmgdQLqJnDcsSZIk4Zo6jZTrXrTIknya7riDd1TVsa3zSJKktpx+qbFy3YsW2XOBrYCdWweRJEntOVInSdINSLKK7ozAd1TVWa3zSJK0nGvqJGmFS7J7klOT/DjJz5NcnOTnrXMtmLcDnwae0zqIJElrc6ROkla4JN8E9gLOLDttSZK0FtfUSdLK99/AWRZ085NkO+AVwL1Y9m9lVe3aLJQkSdfBkTpNiuteNEVJHga8HjgRuGypvare2izUxCU5HXgXsBq4cqm9qlY3CyVJ0nVwpE5T83bgnnTrXl7ZOIs0K28AfgFsDNyycZZFcUVV/VPrEJIkrQ9H6iRphUtyclXt1DrHIknyWuBC4CjWHB39catMkiRdF4s6jZrrXrQIkrwJ+ExVHdc6y6JIcv46mquqtp17GEmSboBFnUbNdS9aBEkuBjYBfg1c3jdXVW3aLpUkSVopLOo0aklWV9WOrXNImoYku1bVZ5Lsta7nq+pj884kSdINcaMUjd0nkvwRrnvRxCXZA3hsf/nZqjq2ZZ4J2wX4DPCUdTxXgEWdJGnFcaROo+a6Fy2Cfk3dw4BD+6Z9gdVV9ap2qSRJ0kphUSdJK1ySM4Adquqq/npD4NSq2r5tssWS5KFVdUrrHJIkrc3plxol171oAW0OLE0r3qxhjkX2h8ALW4eQJGltFnUaK9e9aJH8DXBqkhOA0K2t+/O2kRZPVVnQSZJWJKdfStIIJNmKbl1dgJOq6vuNI01ekrtx7TMwP9cukSRJ62ZRp8lx3YumJsnv0h0+/rP+enPgcVV1dMtcU5bkzcA+wNe45gzMqqo92qWSJGndLOo0OUne6zQpTUmS06pqh7XaTq2qhzSKNHlJzgW2r6rLbvCHJUlqbIPWAaRZs6DTBK2rr3ZN9LDOA27ROoQkSevDDwUaPde9aAGcnOStwDvoNgI6EFjdNtLkXQqcluR44OrRuqp6cbtIkiStm9MvNWque9EiSLIJ8GrgiX3TccAbquqSdqmmLcl+62qvqlXzziJJ0g2xqNOoue5F0lCS3BLYrr88t6oub5lHkqTr4po6jZ3rXrSQkuzfOsOUJXkc8A26Ka/vBL6e5LEtM0mSdF1cU6exc92LFlVaB5i4twBPrqpzAZJsBxwG7Ng0lSRJ62BRp7E7pv+SJivJNlV1/lrNxzUJszhusVTQAVTV15M4K0CStCK5pk6j57oXTV2SU6rqoWu1ra4qR40GkuT9dDuNfqhvehawUVU9r10qSZLWzZE6jVq/7mUV8G266Wj3SLKfRxpoCpLcD3gAsFmSvZY9tSmwcZtUC+MPgQOAF9P1LZ+jW1snSdKKY1GnsXPdi6bsvsDuwObAU5a1Xwy8sEWgBfJ04L1V9dalhiS7A8e2iyRJ0ro5/VKjluSMqtr+htqksUqyIfDKqnpj6yyLJMlP6WYA7FtVZ/dt15oGK0nSSuCRBhq7k5MckuRx/dd7gdWtQ0mzUlVXAk9qnWMBnQ88Hzgiyd59mzuOSpJWJEfqNGpJbkW37uUxLFv34mHkmpIkbwA2Az4KXLLUXlWnNAs1cUujcknuSDel+3S6qd7OApAkrTgWdRq1JM8Bjq6qi5e17V5VrnvRZCQ5YR3NVVW7zj3Mgkjyr1W1W//9BsCbgZdVlTNcJEkrjkWdRs11L5IkSVp07n6psTsfeAHdupfXVtXhuO5FE5RkN7rjDa4+yqCqXtcu0bQl2RJ4JXB/1nzNHR2VJK04TiPR2FW/rmgXYP8kfw9s2DiTNFNJ3gXsAxxId9Nib+BeTUNN36HA2cA2wEF0MwK+0jKQJEnXxaJOY3cBQFX9EPgtoIAHNk0kzd6jquq5wE+q6iDgkcA9GmeaujtU1SHA5VV1YlU9H9i5dShJktbFok6jtrSRQf/9VVX1Cjcy0AT9sn+8NMldgcvpRpA0nMv7xwuS7JbkIcDdWwaSJOm6uKZOo+a6Fy2IY5NsDvwdcArdiPT7miaavr9OshnwMuBgYFPgpW0jSZK0bu5+qVFLchzd2V0vB14E7AdcVFWvbBpMmqEkt1o6e7E/m3FjYMOq+nHbZJIkaSWwqNOoJVldVTsmOWPpUOAkJ1bVLq2zSbOS5F+BPavq8v76LsC/VtWObZNNV5Jt6Dam2Zpls1qqao9WmSRJui5Ov9TYrbHuBfgernvR9BwNHJ7kaXQbpBxDNzqt4RwNHAJ8AriqbRRJkq6fI3UatSS7A5+n+6C7tO7loKo6pmkwacaSHAD8Nt3I0R9U1RfbJpq2JCdV1SNa55AkaX1Y1EnSCpXkT5dfAs8BzgROBaiqt7bItQiSPBO4D3AccNlSe38upiRJK4rTLzVqrnvRxN1ureujrqNds/cguiJ6V66Zfln9tSRJK4ojdRq1JKfTrXs5k2XrXqrqxGahpIEk2RSoqrq4dZapS3IOsH1V/bp1FkmSbogjdRq7X1XV21qHkIaUZCfgA/QjdEl+Bjy/qlY3DTZtpwObAxc2ziFJ0g1ypE6j5roXLYIkZwAHVNXn++vHAO9cOsZDs5fks8D2wFdYs29xarckacVxpE5j57oXLYKLlwo6gKr6QhKnYA7rNa0DSJK0vhyp06i57kWLIMk/ALcBDqO7abEP8BPgSHBkeh6SPBp4ZlUd0DqLJElrc6ROY+e6Fy2CHfrHtUePHoUj04NJsgPwTODpwPn0RbQkSSuNRZ3G7s7AOUlc96LJqqrHt86wKJJsBzwD2Bf4EfBRulkt/m8gSVqxnH6pUUuyy7raPdJAU5Dk2VX14bUOIb+ah4/PXpKrgM8DL6iqb/Zt51XVtm2TSZJ03Ryp06itXbwtrXsBLOo0BZv0jx42Pj9PoxupOyHJJ4GPAGkbSZKk6+dInUZvXetequrtTUNJGrUkmwB70k3D3BVYBRxVVce1zCVJ0rpY1GmUrmPdy8ur6l5Ng0kzlORt1/d8Vb14XlkWWZItgL2BfarKTWkkSSuORZ1GyXUvWgRJ9ru+56tq1byySJKklcs1dRor171oERxaVVe0DiFJkla2DVoHkG6KqjqqqvYB7gd8FngpcOck/5TkyU3DSbPz5aVvkhzcMogkSVq5LOo0alV1SVUdWlW7A3cHTgNe1TaVNDPLR58f3SyFJEla0SzqNBlV9eOqercbGWhCXPQsSZJukBulSNIKleRS4Jt0I3b37r+nv66q2r5VNkmStHK4UYokrVy/2TqAJEla+RypkyRJkqQRc02dJEmSJI2YRZ0kSZIkjZhFnSRJkiSNmEWdJI1MklVJ/inJA1tnkSRJ7blRiiSNTJKHAfcEHl5Vr2ydR5IktWVRJ0mSJEkj5jl1krTCJdkOeAVwL5b121W1a7NQkiRpxXCkTpJWuCSnA+8CVgNXLrVX1epmoSRJ0ophUSdJK1yS1VW1Y+sckiRpZbKok6QVLslrgQuBo4DLltqr6setMkmSpJXDok6SVrgk56+juapq27mHkSRJK45FnSRJkiSNmLtfStIKlWTXqvpMkr3W9XxVfWzemSRJ0spjUSdJK9cuwGeAp6zjuQIs6iRJktMvJUmSJGnMNmgdQJJ04yV5aOsMkiRpZbCok6Rx+sPWASRJ0srg9EtJkiRJGjE3SpGkEUhyN+BeLOu3q+pz7RJJkqSVwqJOkla4JG8G9gG+BlzZNxdgUSdJkpx+KUkrXZJzge2r6rLWWSRJ0srjRimStPKdB9yidQhJkrQyOf1Skla+S4HTkhwPXD1aV1UvbhdJkiStFBZ1krTyHdN/SZIkXYtr6iRpBJLcEtiuvzy3qi5vmUeSJK0cFnWStMIleRywCvg2EOAewH4eaSBJksCiTpJWvCSrgWdW1bn99XbAYVW1Y9tkkiRpJXD3S0la+W6xVNABVNXXcTdMSZLUc6MUSVr5Tk5yCPCh/vpZwOqGeSRJ0gri9EtJWuGS3Ao4AHgM3Zq6zwHv9DBySZIEFnWStOIleQ5wdFVdvKxt96o6tmEsSZK0QljUSdIKl+SndDtf7ltVZ/dtp1TVQ1vmkiRJK4MbpUjSync+8HzgiCR7921pmEeSJK0gbpQiSStfVdUpSXYBDkvyCGDD1qEkSdLK4EidJK18FwBU1Q+B3wIKeGDTRJIkacVwTZ0kSZIkjZjTLyVphUuyJfBK4P7AxkvtVbVrs1CSJGnFcPqlJK18hwJnA9sAB9HthPmVloEkSdLK4fRLSVrhkqyuqh2TnFFV2/dtJ1bVLq2zSZKk9px+KUkr3+X94wVJdgO+B9y9YR5JkrSCWNRJ0sr310k2A14GHAxsCry0bSRJkrRSOP1SkiRJkkbMkTpJWuGSbAMcCGzNsn67qvZolUmSJK0cFnWStPIdDRwCfAK4qm0USZK00jj9UpJWuCQnVdUjWueQJEkrk0WdJK1wSZ4J3Ac4Drhsqb2qTmkWSpIkrRhOv5Skle9BwHOAXblm+mX115IkacE5UidJK1ySc4Dtq+rXrbNIkqSVZ4PWASRJN+h0YPPWISRJ0srk9EtJWvnuDJyT5CusuabOIw0kSZJFnSSNwGtaB5AkSSuXa+okaWSSPBp4ZlUd0DqLJElqz5E6SRqBJDsAzwSeDpwPHNk0kCRJWjEs6iRphUqyHfAMYF/gR8BH6WZYPL5pMEmStKI4/VKSVqgkVwGfB15QVd/s286rqm3bJpMkSSuJRxpI0sr1NOD7wAlJ3pvkCUAaZ5IkSSuMI3WStMIl2QTYk24a5q7AKuCoqjquZS5JkrQyWNRJ0ogk2QLYG9inqnZtnUeSJLVnUSdJkiRJI+aaOkmSJEkaMYs6SZIkSRoxizpJkiRJGjGLOknSzZbkL5N8NckZSU5L8ogk305yxxWQ7XFJjr2e538/yUV97tOS/POccn07yZn9a3ZiknvdwM8/Lsmj1uPP3SPJq/rvX5vk5bPKLElamTZqHUCSNG5JHgnsDjy0qi7rC7lbNo51Y320qv54XU8k2aiqrhjo7318Vf0wyUHA/wFeeD0/+zjgF8AXr+8PrKpjgGNuSpiB/1slSQNxpE6SdHNtBfywqi4DqKofVtX3+ucOTHJKPyJ1P+iOZUhydD9C9V9Jtu/bX5vkQ0k+k+QbSV7Ytz8uyeeSHJXka0nelWSD/rknJ/lS/3ccnuS2fftvJzknyReAvW7sf1Cf5T1JjgP+Ocm9khzfZz4+yT37n/tgkn9KckKS85LskuT9Sc5O8sEb8Vd+Cbhb/2dumeTIJF/pvx6dZGvgRcBL+9HE/5XkKUlOSnJqkk8nuXP/+7+f5O3r+G+6d5JPJlmd5PPL/vf4YJK3JjkBePONfa0kSe1Z1EmSbq7jgHsk+XqSdybZZdlzP6yqhwL/BCxNAzwIOLWqtgf+Alg+3XF7YDfgkcBfJblr3/5w4GXAg4B7A3v1I4L/B3hi/3ecDPxpko2B9wJPAf4XcJf1+G/YZ9n0y+f1bTsCT62qZwJvB/65z3wo8LZlv3t7ukPhXwp8AvgH4AHAg5LssB5/N8BvA0f33/8j8A9V9TDgacD7qurbwLv69h2q6vPAF4Cdq+ohwEeAP7uBv+M9wIFVtSPd/xbvXPbcdnSv48vWM68kaQVx+qUk6Wapql8k2ZGugHo88NGlNV3Ax/rH1VwzYvYYumKFqvpMkjsk2ax/7uNV9Uvgl/3I0cOBnwJfrqrzAJIc1v8ZvwLuD/xnEuimfH4JuB9wflV9o//5DwP738B/xhrTL5O8FjimzwJdkbmU/0PA3y773U9UVSU5E/hBVZ3Z/xlfBbYGTruev/eEfoTtQroCFeCJwP37/yaATZPcbh2/e3e613oruv/286/rL+lHMB8FHL7sz73Vsh85vKquvJ6ckqQVzKJOknSz9QXBZ4HP9sXNfv1Tl/WPV3LNvznh2mqtx/VpD/Cpqtp3+RP96NjaP39TXHI9zy3/85f+G69a9v3S9Q39O/v4/u/5IPA64E/pZtE8cllBCcCyYmzJwcBbq+qYJI8DXns9f88GwE+raofreP76/lslSSuc0y8lSTdLkvsmuc+yph2A71zPr3wOeFb/u4+jm6L58/65pybZOMkd6DYG+Urf/vAk2/Rr6fahm3r4X8Cjk/xG/2fdJsl2wDnANknu3f/uGkXfTfRF4Bn998/q//6Z6Iu3PwGem2QLuumsy0cNd+i/vRhYPmK3GfD/+u/343r0r+/5Sfbu/8wkefAs8kuS2rOokyTdXLcFVvWbmJxBNyXytdfz86+F/397d48SMRSFAfTLblyAC3ABgliLoFgK2rgDGwv3MYWF1axAxJ9OULdgoaWF3bXIG3GmkIEZGYPnlCG8m6T7ePfdZL3de5bpQHKfZJw+sJ1+G7hy0+59TN9meFlVr0n2kozaWrdJ1qrqI3275bgNSvkpYM7rKMl+q7Ob5HgJa36pqpckoySHrdZ6G8rynH5AStKf19ueDEpJ/x0vuq67SvI2R5mdJAdd1z0keUqytcx3AGB1uqpldKgAwGLaObb3qjqfub6R5KSqNlfwWADw59mpAwAAGDA7dQD8C+1XBbNtk9dVdfjLde8yPWkySXYnUzIBYFFCHQAAwIBpvwQAABgwoQ4AAGDAhDoAAIABE+oAAAAGTKgDAAAYsE//7MRhG8UQ6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53081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Shopped from Retailer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143000"/>
            <a:ext cx="7124700" cy="498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172200"/>
            <a:ext cx="85078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Ease Website Application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1495425"/>
            <a:ext cx="74961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Visually Appealing Layout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46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1495425"/>
            <a:ext cx="66484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Product Variety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36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48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Complete Product Information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5867400" cy="461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403" t="20313" r="26281" b="39062"/>
          <a:stretch>
            <a:fillRect/>
          </a:stretch>
        </p:blipFill>
        <p:spPr bwMode="auto">
          <a:xfrm>
            <a:off x="-1" y="1219200"/>
            <a:ext cx="886557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Fast Loading Speed Web App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16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43515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Reliable Website Application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669526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Quick Purchase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6771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Payment Options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990600"/>
            <a:ext cx="635287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Fast Delivery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399"/>
            <a:ext cx="6248400" cy="456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Customer Info Privacy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2999"/>
            <a:ext cx="7315200" cy="490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295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Customer Financial Info Security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54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51049"/>
            <a:ext cx="7086600" cy="520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Perceived Trustworthiness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2999"/>
            <a:ext cx="6858000" cy="469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Multi Channel Assistance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6400800" cy="482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Loading logging Time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086600" cy="422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Retrieving Datasheet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Loading Graphic Photo Display time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6705600" cy="525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Late Price Declare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399"/>
            <a:ext cx="6019800" cy="517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Page Loading Time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93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6096000" cy="5388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Limited payment mode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83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6781800" cy="519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Late Delivery</a:t>
            </a:r>
            <a:endParaRPr lang="en-US" sz="3200" dirty="0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04925"/>
            <a:ext cx="7086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Web page performance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4305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76400"/>
            <a:ext cx="39814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</a:t>
            </a:r>
            <a:r>
              <a:rPr lang="en-US" sz="3200" dirty="0" smtClean="0"/>
              <a:t>for Website recommendation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3962400" cy="38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9100" y="12954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Bivariate Analysis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6248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638800" y="2057400"/>
            <a:ext cx="3505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We can see Male customers of: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31-40 years : 30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21-30 years : 20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41-50 years : 28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less than 20 years : 8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51 years and above : 5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And Female Customers of: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31-40 years : 50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21-30 years : 58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41-50 years : 42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less than 20 years : 12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51 years and above : 15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514" y="990600"/>
            <a:ext cx="87738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239000" cy="527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</a:t>
            </a:r>
            <a:r>
              <a:rPr lang="en-US" sz="3200" dirty="0" smtClean="0"/>
              <a:t>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391400" cy="50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7772400" cy="516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2999"/>
            <a:ext cx="7620000" cy="52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51978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7975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85322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4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52100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305800" cy="54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3058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38920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1020</TotalTime>
  <Words>1343</Words>
  <Application>Microsoft Office PowerPoint</Application>
  <PresentationFormat>On-screen Show (4:3)</PresentationFormat>
  <Paragraphs>215</Paragraphs>
  <Slides>109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Concourse</vt:lpstr>
      <vt:lpstr>E-retail factors for customer activation and retention  (A case study from Indian e-commerce customers)</vt:lpstr>
      <vt:lpstr>Contents</vt:lpstr>
      <vt:lpstr>Problem statement : Factors for growth of Online Store</vt:lpstr>
      <vt:lpstr>Problem statement : Factors for growth of Online Store</vt:lpstr>
      <vt:lpstr>Need to identify Factors for Online Store</vt:lpstr>
      <vt:lpstr>Method for study of Factors for Online Store growth</vt:lpstr>
      <vt:lpstr>Steps and assumptions for data study</vt:lpstr>
      <vt:lpstr>Retrieving Datasheet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Data Visualization : Based on Gender</vt:lpstr>
      <vt:lpstr>Data Visualization : Based on Age</vt:lpstr>
      <vt:lpstr>Data Visualization : Based on City</vt:lpstr>
      <vt:lpstr>Data Visualization : Based on Online Usage time</vt:lpstr>
      <vt:lpstr>Data Visualization : Based on Purchase Frequency</vt:lpstr>
      <vt:lpstr>Data Visualization : Based on Internet Access Mode</vt:lpstr>
      <vt:lpstr>Data Visualization : Based on Device Used</vt:lpstr>
      <vt:lpstr>Data Visualization : Based on Mobile Screen Size</vt:lpstr>
      <vt:lpstr>Data Visualization : Based on Device OS</vt:lpstr>
      <vt:lpstr>Data Visualization : Based on Browser used</vt:lpstr>
      <vt:lpstr>Data Visualization : Based on Channel Followed</vt:lpstr>
      <vt:lpstr>Data Visualization : Based on Login mode</vt:lpstr>
      <vt:lpstr>Data Visualization : Based on Exploring time</vt:lpstr>
      <vt:lpstr>Data Visualization : Based on Payment mode</vt:lpstr>
      <vt:lpstr>Data Visualization : Based on Shopping Cart Abandon frequency</vt:lpstr>
      <vt:lpstr>Data Visualization : Based on Bag Abandon Reason</vt:lpstr>
      <vt:lpstr>Data Visualization : Based on Content Readability </vt:lpstr>
      <vt:lpstr>Data Visualization : Based on Similar product Info</vt:lpstr>
      <vt:lpstr>Data Visualization : Based on Seller Product Info</vt:lpstr>
      <vt:lpstr>Data Visualization : Based on Product Info Clarity</vt:lpstr>
      <vt:lpstr>Data Visualization : Based on Website Navigation ease</vt:lpstr>
      <vt:lpstr>Data Visualization : Based on Loading speed</vt:lpstr>
      <vt:lpstr>Data Visualization : Based on User Friendly Interface</vt:lpstr>
      <vt:lpstr>Data Visualization : Based on Convenient Payment mode</vt:lpstr>
      <vt:lpstr>Data Visualization : Based on Timely Fulfillment trust</vt:lpstr>
      <vt:lpstr>Data Visualization : Based on Customer Empathy</vt:lpstr>
      <vt:lpstr>Data Visualization : Based on Customer Privacy Guarantee</vt:lpstr>
      <vt:lpstr>Data Visualization : Based on Several Channel Response</vt:lpstr>
      <vt:lpstr>Data Visualization : Based on Discount Benefit</vt:lpstr>
      <vt:lpstr>Data Visualization : Based on Online Shopping Enjoyment </vt:lpstr>
      <vt:lpstr>Data Visualization : Based on Online Shopping Convenience Flexibility</vt:lpstr>
      <vt:lpstr>Data Visualization : Based on Return Replace Policy</vt:lpstr>
      <vt:lpstr>Data Visualization : Based on Loyalty Program Access</vt:lpstr>
      <vt:lpstr>Data Visualization : Based on Quality Information Satisfaction</vt:lpstr>
      <vt:lpstr>Data Visualization : Based on Quality Satisfaction</vt:lpstr>
      <vt:lpstr>Data Visualization : Based on Net Benefit Satisfaction</vt:lpstr>
      <vt:lpstr>Data Visualization : Based on Users Trust</vt:lpstr>
      <vt:lpstr>Data Visualization : Based on Product Categories</vt:lpstr>
      <vt:lpstr>Data Visualization : Based on Relevant product Information</vt:lpstr>
      <vt:lpstr>Data Visualization : Based on Monetary Savings</vt:lpstr>
      <vt:lpstr>Data Visualization : Based on Patronizing Convenience</vt:lpstr>
      <vt:lpstr>Data Visualization : Based on Adventure Sense</vt:lpstr>
      <vt:lpstr>Data Visualization : Based on Enhances Social status</vt:lpstr>
      <vt:lpstr>Data Visualization : Based on Shopping Gratification</vt:lpstr>
      <vt:lpstr>Data Visualization : Based on Role Fulfillment</vt:lpstr>
      <vt:lpstr>Data Visualization : Based on Worth of Money</vt:lpstr>
      <vt:lpstr>Data Visualization : Based on Shopped from Retailer</vt:lpstr>
      <vt:lpstr>Data Visualization : Based on Shopped from Retailer</vt:lpstr>
      <vt:lpstr>Data Visualization for Ease Website Application</vt:lpstr>
      <vt:lpstr>Data Visualization for Visually Appealing Layout</vt:lpstr>
      <vt:lpstr>Data Visualization for Product Variety</vt:lpstr>
      <vt:lpstr>Data Visualization for Complete Product Information</vt:lpstr>
      <vt:lpstr>Data Visualization for Fast Loading Speed Web App</vt:lpstr>
      <vt:lpstr>Data Visualization for Reliable Website Application</vt:lpstr>
      <vt:lpstr>Data Visualization for Quick Purchase</vt:lpstr>
      <vt:lpstr>Data Visualization for Payment Options</vt:lpstr>
      <vt:lpstr>Data Visualization for Fast Delivery</vt:lpstr>
      <vt:lpstr>Data Visualization for Customer Info Privacy</vt:lpstr>
      <vt:lpstr>Data Visualization for Customer Financial Info Security</vt:lpstr>
      <vt:lpstr>Data Visualization for Perceived Trustworthiness</vt:lpstr>
      <vt:lpstr>Data Visualization for Multi Channel Assistance</vt:lpstr>
      <vt:lpstr>Data Visualization for Loading logging Time</vt:lpstr>
      <vt:lpstr>Data Visualization for Loading Graphic Photo Display time</vt:lpstr>
      <vt:lpstr>Data Visualization for Late Price Declare</vt:lpstr>
      <vt:lpstr>Data Visualization for Page Loading Time</vt:lpstr>
      <vt:lpstr>Data Visualization for Limited payment mode</vt:lpstr>
      <vt:lpstr>Data Visualization for Late Delivery</vt:lpstr>
      <vt:lpstr>Data Visualization for Web page performance</vt:lpstr>
      <vt:lpstr>Data Visualization for Website recommendation</vt:lpstr>
      <vt:lpstr>Bivariate Analysis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Closing Note</vt:lpstr>
      <vt:lpstr>Slide 109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customer activation and retention: A case study from Indian e-commerce customers</dc:title>
  <dc:creator>hp pc</dc:creator>
  <cp:lastModifiedBy>hp pc</cp:lastModifiedBy>
  <cp:revision>116</cp:revision>
  <dcterms:created xsi:type="dcterms:W3CDTF">2022-09-22T19:20:24Z</dcterms:created>
  <dcterms:modified xsi:type="dcterms:W3CDTF">2022-09-27T17:42:00Z</dcterms:modified>
</cp:coreProperties>
</file>