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6"/>
  </p:notesMasterIdLst>
  <p:sldIdLst>
    <p:sldId id="278" r:id="rId2"/>
    <p:sldId id="279" r:id="rId3"/>
    <p:sldId id="280" r:id="rId4"/>
    <p:sldId id="281" r:id="rId5"/>
    <p:sldId id="294" r:id="rId6"/>
    <p:sldId id="283" r:id="rId7"/>
    <p:sldId id="284" r:id="rId8"/>
    <p:sldId id="298" r:id="rId9"/>
    <p:sldId id="332" r:id="rId10"/>
    <p:sldId id="334" r:id="rId11"/>
    <p:sldId id="385" r:id="rId12"/>
    <p:sldId id="326" r:id="rId13"/>
    <p:sldId id="386" r:id="rId14"/>
    <p:sldId id="388" r:id="rId15"/>
    <p:sldId id="389" r:id="rId16"/>
    <p:sldId id="358" r:id="rId17"/>
    <p:sldId id="369" r:id="rId18"/>
    <p:sldId id="300" r:id="rId19"/>
    <p:sldId id="387" r:id="rId20"/>
    <p:sldId id="390" r:id="rId21"/>
    <p:sldId id="381" r:id="rId22"/>
    <p:sldId id="382" r:id="rId23"/>
    <p:sldId id="318" r:id="rId24"/>
    <p:sldId id="383" r:id="rId25"/>
    <p:sldId id="313" r:id="rId26"/>
    <p:sldId id="319" r:id="rId27"/>
    <p:sldId id="321" r:id="rId28"/>
    <p:sldId id="324" r:id="rId29"/>
    <p:sldId id="376" r:id="rId30"/>
    <p:sldId id="391" r:id="rId31"/>
    <p:sldId id="384" r:id="rId32"/>
    <p:sldId id="350" r:id="rId33"/>
    <p:sldId id="370" r:id="rId34"/>
    <p:sldId id="293" r:id="rId3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9" autoAdjust="0"/>
  </p:normalViewPr>
  <p:slideViewPr>
    <p:cSldViewPr snapToGrid="0" snapToObjects="1">
      <p:cViewPr>
        <p:scale>
          <a:sx n="75" d="100"/>
          <a:sy n="75" d="100"/>
        </p:scale>
        <p:origin x="902" y="19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ctrTitle"/>
          </p:nvPr>
        </p:nvSpPr>
        <p:spPr>
          <a:xfrm>
            <a:off x="193040" y="590844"/>
            <a:ext cx="10749280" cy="1209821"/>
          </a:xfrm>
        </p:spPr>
        <p:txBody>
          <a:bodyPr/>
          <a:lstStyle/>
          <a:p>
            <a:r>
              <a:rPr lang="en-IN" sz="3200" b="1" i="0" dirty="0">
                <a:effectLst/>
                <a:latin typeface="Arial Black" panose="020B0A04020102020204" pitchFamily="34" charset="0"/>
              </a:rPr>
              <a:t>Spam Detection Classifier project</a:t>
            </a:r>
            <a:endParaRPr lang="en-IN" sz="3200" dirty="0">
              <a:latin typeface="Arial Black" panose="020B0A04020102020204" pitchFamily="34" charset="0"/>
            </a:endParaRPr>
          </a:p>
        </p:txBody>
      </p:sp>
      <p:pic>
        <p:nvPicPr>
          <p:cNvPr id="1026" name="Picture 2" descr="Spam Detection with Logistic Regression | by Natasha Sharma | Towards Data  Science">
            <a:extLst>
              <a:ext uri="{FF2B5EF4-FFF2-40B4-BE49-F238E27FC236}">
                <a16:creationId xmlns:a16="http://schemas.microsoft.com/office/drawing/2014/main" id="{B82E1127-1B8C-F813-BDD6-79750F27A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869" y="2258646"/>
            <a:ext cx="6506584" cy="3087092"/>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3DC45D33-1E5C-44E3-81BF-14CF6566CFE7}"/>
              </a:ext>
            </a:extLst>
          </p:cNvPr>
          <p:cNvSpPr>
            <a:spLocks noGrp="1"/>
          </p:cNvSpPr>
          <p:nvPr>
            <p:ph type="subTitle" idx="1"/>
          </p:nvPr>
        </p:nvSpPr>
        <p:spPr>
          <a:xfrm>
            <a:off x="8371840" y="4538472"/>
            <a:ext cx="3820160" cy="2176272"/>
          </a:xfrm>
        </p:spPr>
        <p:txBody>
          <a:bodyPr/>
          <a:lstStyle/>
          <a:p>
            <a:endParaRPr lang="en-US" dirty="0"/>
          </a:p>
          <a:p>
            <a:r>
              <a:rPr lang="en-US" b="1" dirty="0"/>
              <a:t>Prepared by</a:t>
            </a:r>
            <a:r>
              <a:rPr lang="en-US" dirty="0"/>
              <a:t>: </a:t>
            </a:r>
            <a:r>
              <a:rPr lang="en-US" dirty="0" err="1"/>
              <a:t>Akata</a:t>
            </a:r>
            <a:r>
              <a:rPr lang="en-US" dirty="0"/>
              <a:t> Yadav</a:t>
            </a:r>
          </a:p>
          <a:p>
            <a:endParaRPr lang="en-US" dirty="0"/>
          </a:p>
          <a:p>
            <a:r>
              <a:rPr lang="en-US" b="1" dirty="0"/>
              <a:t>SME Name: </a:t>
            </a:r>
            <a:r>
              <a:rPr lang="en-US" dirty="0" err="1"/>
              <a:t>Mohd</a:t>
            </a:r>
            <a:r>
              <a:rPr lang="en-US" dirty="0"/>
              <a:t>. Kashif</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3" name="Picture 2">
            <a:extLst>
              <a:ext uri="{FF2B5EF4-FFF2-40B4-BE49-F238E27FC236}">
                <a16:creationId xmlns:a16="http://schemas.microsoft.com/office/drawing/2014/main" id="{AD0A585C-5C8A-C61D-ADC1-A4327A95B1B2}"/>
              </a:ext>
            </a:extLst>
          </p:cNvPr>
          <p:cNvPicPr>
            <a:picLocks noChangeAspect="1"/>
          </p:cNvPicPr>
          <p:nvPr/>
        </p:nvPicPr>
        <p:blipFill>
          <a:blip r:embed="rId2"/>
          <a:stretch>
            <a:fillRect/>
          </a:stretch>
        </p:blipFill>
        <p:spPr>
          <a:xfrm>
            <a:off x="3156476" y="457200"/>
            <a:ext cx="4104935" cy="833718"/>
          </a:xfrm>
          <a:prstGeom prst="rect">
            <a:avLst/>
          </a:prstGeom>
        </p:spPr>
      </p:pic>
      <p:pic>
        <p:nvPicPr>
          <p:cNvPr id="1026" name="Picture 2">
            <a:extLst>
              <a:ext uri="{FF2B5EF4-FFF2-40B4-BE49-F238E27FC236}">
                <a16:creationId xmlns:a16="http://schemas.microsoft.com/office/drawing/2014/main" id="{E22DB752-4249-7521-31C3-C6F54F34A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526" y="1418104"/>
            <a:ext cx="552450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51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4" name="Picture 3">
            <a:extLst>
              <a:ext uri="{FF2B5EF4-FFF2-40B4-BE49-F238E27FC236}">
                <a16:creationId xmlns:a16="http://schemas.microsoft.com/office/drawing/2014/main" id="{F85A2F41-650F-8BDB-9BF1-8FFFEB2E7DDB}"/>
              </a:ext>
            </a:extLst>
          </p:cNvPr>
          <p:cNvPicPr>
            <a:picLocks noChangeAspect="1"/>
          </p:cNvPicPr>
          <p:nvPr/>
        </p:nvPicPr>
        <p:blipFill>
          <a:blip r:embed="rId2"/>
          <a:stretch>
            <a:fillRect/>
          </a:stretch>
        </p:blipFill>
        <p:spPr>
          <a:xfrm>
            <a:off x="2196881" y="1466576"/>
            <a:ext cx="8497486" cy="3924848"/>
          </a:xfrm>
          <a:prstGeom prst="rect">
            <a:avLst/>
          </a:prstGeom>
        </p:spPr>
      </p:pic>
    </p:spTree>
    <p:extLst>
      <p:ext uri="{BB962C8B-B14F-4D97-AF65-F5344CB8AC3E}">
        <p14:creationId xmlns:p14="http://schemas.microsoft.com/office/powerpoint/2010/main" val="184771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78184"/>
            <a:ext cx="4492931" cy="906672"/>
          </a:xfrm>
          <a:prstGeom prst="rect">
            <a:avLst/>
          </a:prstGeom>
        </p:spPr>
      </p:pic>
      <p:pic>
        <p:nvPicPr>
          <p:cNvPr id="4" name="Picture 3">
            <a:extLst>
              <a:ext uri="{FF2B5EF4-FFF2-40B4-BE49-F238E27FC236}">
                <a16:creationId xmlns:a16="http://schemas.microsoft.com/office/drawing/2014/main" id="{2FF5FB7F-2AE4-0E94-4371-0DBEE29358B2}"/>
              </a:ext>
            </a:extLst>
          </p:cNvPr>
          <p:cNvPicPr>
            <a:picLocks noChangeAspect="1"/>
          </p:cNvPicPr>
          <p:nvPr/>
        </p:nvPicPr>
        <p:blipFill>
          <a:blip r:embed="rId3"/>
          <a:stretch>
            <a:fillRect/>
          </a:stretch>
        </p:blipFill>
        <p:spPr>
          <a:xfrm>
            <a:off x="2540767" y="1500178"/>
            <a:ext cx="6411220" cy="4153480"/>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7" name="Picture 6">
            <a:extLst>
              <a:ext uri="{FF2B5EF4-FFF2-40B4-BE49-F238E27FC236}">
                <a16:creationId xmlns:a16="http://schemas.microsoft.com/office/drawing/2014/main" id="{A3566733-3722-9DA6-3BDC-C07783C016B8}"/>
              </a:ext>
            </a:extLst>
          </p:cNvPr>
          <p:cNvPicPr>
            <a:picLocks noChangeAspect="1"/>
          </p:cNvPicPr>
          <p:nvPr/>
        </p:nvPicPr>
        <p:blipFill>
          <a:blip r:embed="rId2"/>
          <a:stretch>
            <a:fillRect/>
          </a:stretch>
        </p:blipFill>
        <p:spPr>
          <a:xfrm>
            <a:off x="2609363" y="1340301"/>
            <a:ext cx="6973273" cy="3245145"/>
          </a:xfrm>
          <a:prstGeom prst="rect">
            <a:avLst/>
          </a:prstGeom>
        </p:spPr>
      </p:pic>
    </p:spTree>
    <p:extLst>
      <p:ext uri="{BB962C8B-B14F-4D97-AF65-F5344CB8AC3E}">
        <p14:creationId xmlns:p14="http://schemas.microsoft.com/office/powerpoint/2010/main" val="368728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3" name="Picture 2">
            <a:extLst>
              <a:ext uri="{FF2B5EF4-FFF2-40B4-BE49-F238E27FC236}">
                <a16:creationId xmlns:a16="http://schemas.microsoft.com/office/drawing/2014/main" id="{9AEE3DC6-5271-00CC-BCC3-1EDEBB5DE131}"/>
              </a:ext>
            </a:extLst>
          </p:cNvPr>
          <p:cNvPicPr>
            <a:picLocks noChangeAspect="1"/>
          </p:cNvPicPr>
          <p:nvPr/>
        </p:nvPicPr>
        <p:blipFill>
          <a:blip r:embed="rId2"/>
          <a:stretch>
            <a:fillRect/>
          </a:stretch>
        </p:blipFill>
        <p:spPr>
          <a:xfrm>
            <a:off x="3113093" y="731520"/>
            <a:ext cx="5775414" cy="3991532"/>
          </a:xfrm>
          <a:prstGeom prst="rect">
            <a:avLst/>
          </a:prstGeom>
        </p:spPr>
      </p:pic>
    </p:spTree>
    <p:extLst>
      <p:ext uri="{BB962C8B-B14F-4D97-AF65-F5344CB8AC3E}">
        <p14:creationId xmlns:p14="http://schemas.microsoft.com/office/powerpoint/2010/main" val="2669066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2" name="Picture 1">
            <a:extLst>
              <a:ext uri="{FF2B5EF4-FFF2-40B4-BE49-F238E27FC236}">
                <a16:creationId xmlns:a16="http://schemas.microsoft.com/office/drawing/2014/main" id="{A901A736-3F2A-2D35-E6A7-C60F87FD9DC5}"/>
              </a:ext>
            </a:extLst>
          </p:cNvPr>
          <p:cNvPicPr>
            <a:picLocks noChangeAspect="1"/>
          </p:cNvPicPr>
          <p:nvPr/>
        </p:nvPicPr>
        <p:blipFill>
          <a:blip r:embed="rId2"/>
          <a:stretch>
            <a:fillRect/>
          </a:stretch>
        </p:blipFill>
        <p:spPr>
          <a:xfrm>
            <a:off x="1046845" y="2651498"/>
            <a:ext cx="4466450" cy="2557368"/>
          </a:xfrm>
          <a:prstGeom prst="rect">
            <a:avLst/>
          </a:prstGeom>
        </p:spPr>
      </p:pic>
      <p:pic>
        <p:nvPicPr>
          <p:cNvPr id="4" name="Picture 3">
            <a:extLst>
              <a:ext uri="{FF2B5EF4-FFF2-40B4-BE49-F238E27FC236}">
                <a16:creationId xmlns:a16="http://schemas.microsoft.com/office/drawing/2014/main" id="{5A607777-7A6A-42C6-6BC5-3D6F0BD609A9}"/>
              </a:ext>
            </a:extLst>
          </p:cNvPr>
          <p:cNvPicPr>
            <a:picLocks noChangeAspect="1"/>
          </p:cNvPicPr>
          <p:nvPr/>
        </p:nvPicPr>
        <p:blipFill>
          <a:blip r:embed="rId3"/>
          <a:stretch>
            <a:fillRect/>
          </a:stretch>
        </p:blipFill>
        <p:spPr>
          <a:xfrm>
            <a:off x="5999610" y="1073338"/>
            <a:ext cx="5439534" cy="2667372"/>
          </a:xfrm>
          <a:prstGeom prst="rect">
            <a:avLst/>
          </a:prstGeom>
        </p:spPr>
      </p:pic>
      <p:pic>
        <p:nvPicPr>
          <p:cNvPr id="6" name="Picture 5">
            <a:extLst>
              <a:ext uri="{FF2B5EF4-FFF2-40B4-BE49-F238E27FC236}">
                <a16:creationId xmlns:a16="http://schemas.microsoft.com/office/drawing/2014/main" id="{3B4EA801-4A19-2301-0C2E-8017533BA691}"/>
              </a:ext>
            </a:extLst>
          </p:cNvPr>
          <p:cNvPicPr>
            <a:picLocks noChangeAspect="1"/>
          </p:cNvPicPr>
          <p:nvPr/>
        </p:nvPicPr>
        <p:blipFill>
          <a:blip r:embed="rId4"/>
          <a:stretch>
            <a:fillRect/>
          </a:stretch>
        </p:blipFill>
        <p:spPr>
          <a:xfrm>
            <a:off x="5947215" y="3742954"/>
            <a:ext cx="5544324" cy="2657846"/>
          </a:xfrm>
          <a:prstGeom prst="rect">
            <a:avLst/>
          </a:prstGeom>
        </p:spPr>
      </p:pic>
      <p:pic>
        <p:nvPicPr>
          <p:cNvPr id="12" name="Picture 11">
            <a:extLst>
              <a:ext uri="{FF2B5EF4-FFF2-40B4-BE49-F238E27FC236}">
                <a16:creationId xmlns:a16="http://schemas.microsoft.com/office/drawing/2014/main" id="{17FDA02D-ED53-7E62-8C0E-E19E62F88894}"/>
              </a:ext>
            </a:extLst>
          </p:cNvPr>
          <p:cNvPicPr>
            <a:picLocks noChangeAspect="1"/>
          </p:cNvPicPr>
          <p:nvPr/>
        </p:nvPicPr>
        <p:blipFill>
          <a:blip r:embed="rId5"/>
          <a:stretch>
            <a:fillRect/>
          </a:stretch>
        </p:blipFill>
        <p:spPr>
          <a:xfrm>
            <a:off x="1423846" y="731520"/>
            <a:ext cx="2811978" cy="917614"/>
          </a:xfrm>
          <a:prstGeom prst="rect">
            <a:avLst/>
          </a:prstGeom>
        </p:spPr>
      </p:pic>
    </p:spTree>
    <p:extLst>
      <p:ext uri="{BB962C8B-B14F-4D97-AF65-F5344CB8AC3E}">
        <p14:creationId xmlns:p14="http://schemas.microsoft.com/office/powerpoint/2010/main" val="3750527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3" name="Picture 2">
            <a:extLst>
              <a:ext uri="{FF2B5EF4-FFF2-40B4-BE49-F238E27FC236}">
                <a16:creationId xmlns:a16="http://schemas.microsoft.com/office/drawing/2014/main" id="{941EFE53-BA15-38FC-D3E4-1882E3E47727}"/>
              </a:ext>
            </a:extLst>
          </p:cNvPr>
          <p:cNvPicPr>
            <a:picLocks noChangeAspect="1"/>
          </p:cNvPicPr>
          <p:nvPr/>
        </p:nvPicPr>
        <p:blipFill>
          <a:blip r:embed="rId2"/>
          <a:stretch>
            <a:fillRect/>
          </a:stretch>
        </p:blipFill>
        <p:spPr>
          <a:xfrm>
            <a:off x="1909274" y="1560605"/>
            <a:ext cx="7001852" cy="1343212"/>
          </a:xfrm>
          <a:prstGeom prst="rect">
            <a:avLst/>
          </a:prstGeom>
        </p:spPr>
      </p:pic>
      <p:pic>
        <p:nvPicPr>
          <p:cNvPr id="6" name="Picture 5">
            <a:extLst>
              <a:ext uri="{FF2B5EF4-FFF2-40B4-BE49-F238E27FC236}">
                <a16:creationId xmlns:a16="http://schemas.microsoft.com/office/drawing/2014/main" id="{63AC94CE-2252-463F-C133-CE7C99E67C69}"/>
              </a:ext>
            </a:extLst>
          </p:cNvPr>
          <p:cNvPicPr>
            <a:picLocks noChangeAspect="1"/>
          </p:cNvPicPr>
          <p:nvPr/>
        </p:nvPicPr>
        <p:blipFill>
          <a:blip r:embed="rId3"/>
          <a:stretch>
            <a:fillRect/>
          </a:stretch>
        </p:blipFill>
        <p:spPr>
          <a:xfrm>
            <a:off x="4549588" y="389544"/>
            <a:ext cx="2442883" cy="955162"/>
          </a:xfrm>
          <a:prstGeom prst="rect">
            <a:avLst/>
          </a:prstGeom>
        </p:spPr>
      </p:pic>
      <p:pic>
        <p:nvPicPr>
          <p:cNvPr id="2050" name="Picture 2">
            <a:extLst>
              <a:ext uri="{FF2B5EF4-FFF2-40B4-BE49-F238E27FC236}">
                <a16:creationId xmlns:a16="http://schemas.microsoft.com/office/drawing/2014/main" id="{43B2B74C-12B1-2B98-A25F-505FB0B67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274" y="3119716"/>
            <a:ext cx="6762750" cy="2928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503116E-9D8A-5A2B-96E8-C05F6299F43F}"/>
              </a:ext>
            </a:extLst>
          </p:cNvPr>
          <p:cNvPicPr>
            <a:picLocks noChangeAspect="1"/>
          </p:cNvPicPr>
          <p:nvPr/>
        </p:nvPicPr>
        <p:blipFill>
          <a:blip r:embed="rId5"/>
          <a:stretch>
            <a:fillRect/>
          </a:stretch>
        </p:blipFill>
        <p:spPr>
          <a:xfrm>
            <a:off x="1518694" y="6334666"/>
            <a:ext cx="7783011" cy="295316"/>
          </a:xfrm>
          <a:prstGeom prst="rect">
            <a:avLst/>
          </a:prstGeom>
        </p:spPr>
      </p:pic>
    </p:spTree>
    <p:extLst>
      <p:ext uri="{BB962C8B-B14F-4D97-AF65-F5344CB8AC3E}">
        <p14:creationId xmlns:p14="http://schemas.microsoft.com/office/powerpoint/2010/main" val="2088520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3" name="Picture 2">
            <a:extLst>
              <a:ext uri="{FF2B5EF4-FFF2-40B4-BE49-F238E27FC236}">
                <a16:creationId xmlns:a16="http://schemas.microsoft.com/office/drawing/2014/main" id="{A19FB4B0-0813-1040-EF28-F2DB31852353}"/>
              </a:ext>
            </a:extLst>
          </p:cNvPr>
          <p:cNvPicPr>
            <a:picLocks noChangeAspect="1"/>
          </p:cNvPicPr>
          <p:nvPr/>
        </p:nvPicPr>
        <p:blipFill>
          <a:blip r:embed="rId2"/>
          <a:stretch>
            <a:fillRect/>
          </a:stretch>
        </p:blipFill>
        <p:spPr>
          <a:xfrm>
            <a:off x="2182135" y="731520"/>
            <a:ext cx="7020905" cy="933580"/>
          </a:xfrm>
          <a:prstGeom prst="rect">
            <a:avLst/>
          </a:prstGeom>
        </p:spPr>
      </p:pic>
      <p:pic>
        <p:nvPicPr>
          <p:cNvPr id="3074" name="Picture 2">
            <a:extLst>
              <a:ext uri="{FF2B5EF4-FFF2-40B4-BE49-F238E27FC236}">
                <a16:creationId xmlns:a16="http://schemas.microsoft.com/office/drawing/2014/main" id="{C3191A1F-43AF-73A0-E92F-6B566EF710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135" y="1973580"/>
            <a:ext cx="6762750" cy="4152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ADB46EB-FBB6-F6A6-8DFE-CBBA1455EE25}"/>
              </a:ext>
            </a:extLst>
          </p:cNvPr>
          <p:cNvPicPr>
            <a:picLocks noChangeAspect="1"/>
          </p:cNvPicPr>
          <p:nvPr/>
        </p:nvPicPr>
        <p:blipFill>
          <a:blip r:embed="rId4"/>
          <a:stretch>
            <a:fillRect/>
          </a:stretch>
        </p:blipFill>
        <p:spPr>
          <a:xfrm>
            <a:off x="1877292" y="6193715"/>
            <a:ext cx="7630590" cy="428685"/>
          </a:xfrm>
          <a:prstGeom prst="rect">
            <a:avLst/>
          </a:prstGeom>
        </p:spPr>
      </p:pic>
    </p:spTree>
    <p:extLst>
      <p:ext uri="{BB962C8B-B14F-4D97-AF65-F5344CB8AC3E}">
        <p14:creationId xmlns:p14="http://schemas.microsoft.com/office/powerpoint/2010/main" val="4028634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5" name="Picture 4">
            <a:extLst>
              <a:ext uri="{FF2B5EF4-FFF2-40B4-BE49-F238E27FC236}">
                <a16:creationId xmlns:a16="http://schemas.microsoft.com/office/drawing/2014/main" id="{7F51918C-1F8B-99D4-1408-0F3AA3B8602A}"/>
              </a:ext>
            </a:extLst>
          </p:cNvPr>
          <p:cNvPicPr>
            <a:picLocks noChangeAspect="1"/>
          </p:cNvPicPr>
          <p:nvPr/>
        </p:nvPicPr>
        <p:blipFill>
          <a:blip r:embed="rId2"/>
          <a:stretch>
            <a:fillRect/>
          </a:stretch>
        </p:blipFill>
        <p:spPr>
          <a:xfrm>
            <a:off x="3042420" y="394307"/>
            <a:ext cx="3686689" cy="400106"/>
          </a:xfrm>
          <a:prstGeom prst="rect">
            <a:avLst/>
          </a:prstGeom>
        </p:spPr>
      </p:pic>
      <p:pic>
        <p:nvPicPr>
          <p:cNvPr id="7" name="Picture 6">
            <a:extLst>
              <a:ext uri="{FF2B5EF4-FFF2-40B4-BE49-F238E27FC236}">
                <a16:creationId xmlns:a16="http://schemas.microsoft.com/office/drawing/2014/main" id="{B4C43956-9273-0DA5-709B-6F7A8DE7EC00}"/>
              </a:ext>
            </a:extLst>
          </p:cNvPr>
          <p:cNvPicPr>
            <a:picLocks noChangeAspect="1"/>
          </p:cNvPicPr>
          <p:nvPr/>
        </p:nvPicPr>
        <p:blipFill>
          <a:blip r:embed="rId3"/>
          <a:stretch>
            <a:fillRect/>
          </a:stretch>
        </p:blipFill>
        <p:spPr>
          <a:xfrm>
            <a:off x="1460333" y="1067308"/>
            <a:ext cx="5048955" cy="743054"/>
          </a:xfrm>
          <a:prstGeom prst="rect">
            <a:avLst/>
          </a:prstGeom>
        </p:spPr>
      </p:pic>
      <p:pic>
        <p:nvPicPr>
          <p:cNvPr id="10" name="Picture 9">
            <a:extLst>
              <a:ext uri="{FF2B5EF4-FFF2-40B4-BE49-F238E27FC236}">
                <a16:creationId xmlns:a16="http://schemas.microsoft.com/office/drawing/2014/main" id="{22C3B773-17BF-8D0A-71D6-075C3B3407FD}"/>
              </a:ext>
            </a:extLst>
          </p:cNvPr>
          <p:cNvPicPr>
            <a:picLocks noChangeAspect="1"/>
          </p:cNvPicPr>
          <p:nvPr/>
        </p:nvPicPr>
        <p:blipFill>
          <a:blip r:embed="rId4"/>
          <a:stretch>
            <a:fillRect/>
          </a:stretch>
        </p:blipFill>
        <p:spPr>
          <a:xfrm>
            <a:off x="1460333" y="2269023"/>
            <a:ext cx="8326012" cy="800212"/>
          </a:xfrm>
          <a:prstGeom prst="rect">
            <a:avLst/>
          </a:prstGeom>
        </p:spPr>
      </p:pic>
      <p:pic>
        <p:nvPicPr>
          <p:cNvPr id="4098" name="Picture 2">
            <a:extLst>
              <a:ext uri="{FF2B5EF4-FFF2-40B4-BE49-F238E27FC236}">
                <a16:creationId xmlns:a16="http://schemas.microsoft.com/office/drawing/2014/main" id="{F2575099-6868-145C-4164-E68B1B944B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333" y="3527896"/>
            <a:ext cx="370522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869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3" name="Picture 2">
            <a:extLst>
              <a:ext uri="{FF2B5EF4-FFF2-40B4-BE49-F238E27FC236}">
                <a16:creationId xmlns:a16="http://schemas.microsoft.com/office/drawing/2014/main" id="{5BAA2839-13EF-7C68-B635-CDB425058FF6}"/>
              </a:ext>
            </a:extLst>
          </p:cNvPr>
          <p:cNvPicPr>
            <a:picLocks noChangeAspect="1"/>
          </p:cNvPicPr>
          <p:nvPr/>
        </p:nvPicPr>
        <p:blipFill>
          <a:blip r:embed="rId2"/>
          <a:stretch>
            <a:fillRect/>
          </a:stretch>
        </p:blipFill>
        <p:spPr>
          <a:xfrm>
            <a:off x="2042547" y="955196"/>
            <a:ext cx="8106906" cy="1505160"/>
          </a:xfrm>
          <a:prstGeom prst="rect">
            <a:avLst/>
          </a:prstGeom>
        </p:spPr>
      </p:pic>
      <p:pic>
        <p:nvPicPr>
          <p:cNvPr id="5122" name="Picture 2">
            <a:extLst>
              <a:ext uri="{FF2B5EF4-FFF2-40B4-BE49-F238E27FC236}">
                <a16:creationId xmlns:a16="http://schemas.microsoft.com/office/drawing/2014/main" id="{D994CDE2-2BA3-CACC-C291-B747EA89D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547" y="3083404"/>
            <a:ext cx="3705225"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94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ctrTitle"/>
          </p:nvPr>
        </p:nvSpPr>
        <p:spPr>
          <a:xfrm>
            <a:off x="1527048" y="636501"/>
            <a:ext cx="4169664" cy="667512"/>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type="subTitle" idx="1"/>
          </p:nvPr>
        </p:nvSpPr>
        <p:spPr>
          <a:xfrm>
            <a:off x="1527048" y="1828740"/>
            <a:ext cx="4169664" cy="2176272"/>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4" name="Picture 3">
            <a:extLst>
              <a:ext uri="{FF2B5EF4-FFF2-40B4-BE49-F238E27FC236}">
                <a16:creationId xmlns:a16="http://schemas.microsoft.com/office/drawing/2014/main" id="{FD6FCD18-7922-CB47-29F7-43DC4D6F3AEB}"/>
              </a:ext>
            </a:extLst>
          </p:cNvPr>
          <p:cNvPicPr>
            <a:picLocks noChangeAspect="1"/>
          </p:cNvPicPr>
          <p:nvPr/>
        </p:nvPicPr>
        <p:blipFill>
          <a:blip r:embed="rId2"/>
          <a:stretch>
            <a:fillRect/>
          </a:stretch>
        </p:blipFill>
        <p:spPr>
          <a:xfrm>
            <a:off x="2590311" y="1085067"/>
            <a:ext cx="7011378" cy="3181794"/>
          </a:xfrm>
          <a:prstGeom prst="rect">
            <a:avLst/>
          </a:prstGeom>
        </p:spPr>
      </p:pic>
    </p:spTree>
    <p:extLst>
      <p:ext uri="{BB962C8B-B14F-4D97-AF65-F5344CB8AC3E}">
        <p14:creationId xmlns:p14="http://schemas.microsoft.com/office/powerpoint/2010/main" val="486908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3" name="TextBox 2">
            <a:extLst>
              <a:ext uri="{FF2B5EF4-FFF2-40B4-BE49-F238E27FC236}">
                <a16:creationId xmlns:a16="http://schemas.microsoft.com/office/drawing/2014/main" id="{ECB91BB3-CD81-AF41-4CDC-F7206382CD04}"/>
              </a:ext>
            </a:extLst>
          </p:cNvPr>
          <p:cNvSpPr txBox="1"/>
          <p:nvPr/>
        </p:nvSpPr>
        <p:spPr>
          <a:xfrm>
            <a:off x="965201" y="1430767"/>
            <a:ext cx="10473944" cy="4016869"/>
          </a:xfrm>
          <a:prstGeom prst="rect">
            <a:avLst/>
          </a:prstGeom>
          <a:noFill/>
        </p:spPr>
        <p:txBody>
          <a:bodyPr wrap="square">
            <a:spAutoFit/>
          </a:bodyPr>
          <a:lstStyle/>
          <a:p>
            <a:pPr lvl="0" algn="ctr">
              <a:lnSpc>
                <a:spcPct val="107000"/>
              </a:lnSpc>
            </a:pPr>
            <a:r>
              <a:rPr lang="en-IN" sz="2400" b="1" u="sng" dirty="0">
                <a:effectLst/>
                <a:latin typeface="Arial" panose="020B0604020202020204" pitchFamily="34" charset="0"/>
                <a:ea typeface="Calibri" panose="020F0502020204030204" pitchFamily="34" charset="0"/>
                <a:cs typeface="Arial" panose="020B0604020202020204" pitchFamily="34" charset="0"/>
              </a:rPr>
              <a:t>Hardware and Software Requirements and Tools Used</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2400" b="1" u="none" strike="noStrike" dirty="0">
                <a:effectLst/>
                <a:latin typeface="Arial" panose="020B0604020202020204" pitchFamily="34" charset="0"/>
                <a:ea typeface="Calibri" panose="020F0502020204030204" pitchFamily="34" charset="0"/>
                <a:cs typeface="Arial" panose="020B0604020202020204" pitchFamily="34" charset="0"/>
              </a:rPr>
              <a:t> </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lvl="0">
              <a:lnSpc>
                <a:spcPct val="150000"/>
              </a:lnSpc>
            </a:pPr>
            <a:r>
              <a:rPr lang="en-IN" sz="2400" b="1" dirty="0">
                <a:effectLst/>
                <a:latin typeface="Arial" panose="020B0604020202020204" pitchFamily="34" charset="0"/>
                <a:ea typeface="Calibri" panose="020F0502020204030204" pitchFamily="34" charset="0"/>
                <a:cs typeface="Arial" panose="020B0604020202020204" pitchFamily="34" charset="0"/>
              </a:rPr>
              <a:t>Hardware used: </a:t>
            </a:r>
          </a:p>
          <a:p>
            <a:pPr marL="342900" lvl="0" indent="-342900">
              <a:lnSpc>
                <a:spcPct val="150000"/>
              </a:lnSpc>
              <a:buFont typeface="Wingdings" panose="05000000000000000000" pitchFamily="2" charset="2"/>
              <a:buChar char=""/>
            </a:pPr>
            <a:r>
              <a:rPr lang="en-IN" sz="1800" b="1" dirty="0">
                <a:effectLst/>
                <a:latin typeface="Arial" panose="020B0604020202020204" pitchFamily="34" charset="0"/>
                <a:ea typeface="Calibri" panose="020F0502020204030204" pitchFamily="34" charset="0"/>
                <a:cs typeface="Arial" panose="020B0604020202020204" pitchFamily="34" charset="0"/>
              </a:rPr>
              <a:t>Processor</a:t>
            </a:r>
            <a:r>
              <a:rPr lang="en-IN" sz="1800" dirty="0">
                <a:effectLst/>
                <a:latin typeface="Arial" panose="020B0604020202020204" pitchFamily="34" charset="0"/>
                <a:ea typeface="Calibri" panose="020F0502020204030204" pitchFamily="34" charset="0"/>
                <a:cs typeface="Arial" panose="020B0604020202020204" pitchFamily="34" charset="0"/>
              </a:rPr>
              <a:t>: 11th Gen Intel(R) Core (TM) i3-1125G4 @ 2.00GHz   2.00 GHz</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buFont typeface="Wingdings" panose="05000000000000000000" pitchFamily="2" charset="2"/>
              <a:buChar char=""/>
            </a:pPr>
            <a:r>
              <a:rPr lang="en-IN" sz="1800" b="1" dirty="0">
                <a:effectLst/>
                <a:latin typeface="Arial" panose="020B0604020202020204" pitchFamily="34" charset="0"/>
                <a:ea typeface="Calibri" panose="020F0502020204030204" pitchFamily="34" charset="0"/>
                <a:cs typeface="Arial" panose="020B0604020202020204" pitchFamily="34" charset="0"/>
              </a:rPr>
              <a:t>System Type</a:t>
            </a:r>
            <a:r>
              <a:rPr lang="en-IN" sz="1800" dirty="0">
                <a:effectLst/>
                <a:latin typeface="Arial" panose="020B0604020202020204" pitchFamily="34" charset="0"/>
                <a:ea typeface="Calibri" panose="020F0502020204030204" pitchFamily="34" charset="0"/>
                <a:cs typeface="Arial" panose="020B0604020202020204" pitchFamily="34" charset="0"/>
              </a:rPr>
              <a:t>:</a:t>
            </a:r>
            <a:r>
              <a:rPr lang="en-IN" sz="1800" b="1" dirty="0">
                <a:effectLst/>
                <a:latin typeface="Arial" panose="020B0604020202020204" pitchFamily="34" charset="0"/>
                <a:ea typeface="Calibri" panose="020F050202020403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64-bit OS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50000"/>
              </a:lnSpc>
            </a:pPr>
            <a:r>
              <a:rPr lang="en-IN" sz="1800" dirty="0">
                <a:effectLst/>
                <a:latin typeface="Arial" panose="020B0604020202020204" pitchFamily="34" charset="0"/>
                <a:ea typeface="Calibri" panose="020F0502020204030204" pitchFamily="34" charset="0"/>
                <a:cs typeface="Arial" panose="020B0604020202020204" pitchFamily="34" charset="0"/>
              </a:rPr>
              <a:t> </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50000"/>
              </a:lnSpc>
            </a:pPr>
            <a:r>
              <a:rPr lang="en-IN" sz="2400" b="1" dirty="0">
                <a:latin typeface="Arial" panose="020B0604020202020204" pitchFamily="34" charset="0"/>
                <a:cs typeface="Arial" panose="020B0604020202020204" pitchFamily="34" charset="0"/>
              </a:rPr>
              <a:t>Software used: </a:t>
            </a:r>
          </a:p>
          <a:p>
            <a:pPr marL="342900" lvl="0" indent="-342900">
              <a:lnSpc>
                <a:spcPct val="150000"/>
              </a:lnSpc>
              <a:buFont typeface="Wingdings" panose="05000000000000000000" pitchFamily="2" charset="2"/>
              <a:buChar char=""/>
            </a:pPr>
            <a:r>
              <a:rPr lang="en-IN" sz="1800" b="1" dirty="0">
                <a:effectLst/>
                <a:latin typeface="Arial" panose="020B0604020202020204" pitchFamily="34" charset="0"/>
                <a:ea typeface="Calibri" panose="020F0502020204030204" pitchFamily="34" charset="0"/>
                <a:cs typeface="Arial" panose="020B0604020202020204" pitchFamily="34" charset="0"/>
              </a:rPr>
              <a:t>Anaconda </a:t>
            </a:r>
            <a:r>
              <a:rPr lang="en-IN" sz="1800" dirty="0">
                <a:effectLst/>
                <a:latin typeface="Arial" panose="020B0604020202020204" pitchFamily="34" charset="0"/>
                <a:ea typeface="Calibri" panose="020F0502020204030204" pitchFamily="34" charset="0"/>
                <a:cs typeface="Arial" panose="020B0604020202020204" pitchFamily="34" charset="0"/>
              </a:rPr>
              <a:t>for 64-bit OS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buFont typeface="Wingdings" panose="05000000000000000000" pitchFamily="2" charset="2"/>
              <a:buChar char=""/>
            </a:pPr>
            <a:r>
              <a:rPr lang="en-IN" sz="1800" b="1" dirty="0">
                <a:effectLst/>
                <a:latin typeface="Arial" panose="020B0604020202020204" pitchFamily="34" charset="0"/>
                <a:ea typeface="Calibri" panose="020F0502020204030204" pitchFamily="34" charset="0"/>
                <a:cs typeface="Arial" panose="020B0604020202020204" pitchFamily="34" charset="0"/>
              </a:rPr>
              <a:t>Jupyter </a:t>
            </a:r>
            <a:r>
              <a:rPr lang="en-IN" sz="1800" dirty="0">
                <a:effectLst/>
                <a:latin typeface="Arial" panose="020B0604020202020204" pitchFamily="34" charset="0"/>
                <a:ea typeface="Calibri" panose="020F0502020204030204" pitchFamily="34" charset="0"/>
                <a:cs typeface="Arial" panose="020B0604020202020204" pitchFamily="34" charset="0"/>
              </a:rPr>
              <a:t>notebook</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66376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3" name="TextBox 2">
            <a:extLst>
              <a:ext uri="{FF2B5EF4-FFF2-40B4-BE49-F238E27FC236}">
                <a16:creationId xmlns:a16="http://schemas.microsoft.com/office/drawing/2014/main" id="{B659DA61-51F5-3822-E735-4B2D4BF5CC66}"/>
              </a:ext>
            </a:extLst>
          </p:cNvPr>
          <p:cNvSpPr txBox="1"/>
          <p:nvPr/>
        </p:nvSpPr>
        <p:spPr>
          <a:xfrm>
            <a:off x="3560110" y="861095"/>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D3D46D6-4BF0-1EF5-86A9-C21FB862A50A}"/>
              </a:ext>
            </a:extLst>
          </p:cNvPr>
          <p:cNvPicPr>
            <a:picLocks noChangeAspect="1"/>
          </p:cNvPicPr>
          <p:nvPr/>
        </p:nvPicPr>
        <p:blipFill>
          <a:blip r:embed="rId2"/>
          <a:stretch>
            <a:fillRect/>
          </a:stretch>
        </p:blipFill>
        <p:spPr>
          <a:xfrm>
            <a:off x="2174877" y="1544408"/>
            <a:ext cx="6658904" cy="4629796"/>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4" name="TextBox 3">
            <a:extLst>
              <a:ext uri="{FF2B5EF4-FFF2-40B4-BE49-F238E27FC236}">
                <a16:creationId xmlns:a16="http://schemas.microsoft.com/office/drawing/2014/main" id="{DAE96911-D599-DDBA-EC93-67F70EFB825C}"/>
              </a:ext>
            </a:extLst>
          </p:cNvPr>
          <p:cNvSpPr txBox="1"/>
          <p:nvPr/>
        </p:nvSpPr>
        <p:spPr>
          <a:xfrm>
            <a:off x="2895880" y="748330"/>
            <a:ext cx="6098240" cy="2384307"/>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B7E9DE9A-8CA9-F7F8-42C0-FCC597C9BEA3}"/>
              </a:ext>
            </a:extLst>
          </p:cNvPr>
          <p:cNvPicPr>
            <a:picLocks noChangeAspect="1"/>
          </p:cNvPicPr>
          <p:nvPr/>
        </p:nvPicPr>
        <p:blipFill>
          <a:blip r:embed="rId2"/>
          <a:stretch>
            <a:fillRect/>
          </a:stretch>
        </p:blipFill>
        <p:spPr>
          <a:xfrm>
            <a:off x="2895880" y="4411133"/>
            <a:ext cx="5087060" cy="2048161"/>
          </a:xfrm>
          <a:prstGeom prst="rect">
            <a:avLst/>
          </a:prstGeom>
        </p:spPr>
      </p:pic>
      <p:pic>
        <p:nvPicPr>
          <p:cNvPr id="5" name="Picture 4">
            <a:extLst>
              <a:ext uri="{FF2B5EF4-FFF2-40B4-BE49-F238E27FC236}">
                <a16:creationId xmlns:a16="http://schemas.microsoft.com/office/drawing/2014/main" id="{65CFACFD-0310-94AE-1C4A-C89A99B003A6}"/>
              </a:ext>
            </a:extLst>
          </p:cNvPr>
          <p:cNvPicPr>
            <a:picLocks noChangeAspect="1"/>
          </p:cNvPicPr>
          <p:nvPr/>
        </p:nvPicPr>
        <p:blipFill>
          <a:blip r:embed="rId3"/>
          <a:stretch>
            <a:fillRect/>
          </a:stretch>
        </p:blipFill>
        <p:spPr>
          <a:xfrm>
            <a:off x="2895880" y="3425284"/>
            <a:ext cx="2892649" cy="600159"/>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4" name="Picture 3">
            <a:extLst>
              <a:ext uri="{FF2B5EF4-FFF2-40B4-BE49-F238E27FC236}">
                <a16:creationId xmlns:a16="http://schemas.microsoft.com/office/drawing/2014/main" id="{23CCD5AE-916B-EB1F-3928-C498C1F17EF1}"/>
              </a:ext>
            </a:extLst>
          </p:cNvPr>
          <p:cNvPicPr>
            <a:picLocks noChangeAspect="1"/>
          </p:cNvPicPr>
          <p:nvPr/>
        </p:nvPicPr>
        <p:blipFill>
          <a:blip r:embed="rId2"/>
          <a:stretch>
            <a:fillRect/>
          </a:stretch>
        </p:blipFill>
        <p:spPr>
          <a:xfrm>
            <a:off x="2108321" y="960120"/>
            <a:ext cx="5506218" cy="3191320"/>
          </a:xfrm>
          <a:prstGeom prst="rect">
            <a:avLst/>
          </a:prstGeom>
        </p:spPr>
      </p:pic>
      <p:pic>
        <p:nvPicPr>
          <p:cNvPr id="6" name="Picture 5">
            <a:extLst>
              <a:ext uri="{FF2B5EF4-FFF2-40B4-BE49-F238E27FC236}">
                <a16:creationId xmlns:a16="http://schemas.microsoft.com/office/drawing/2014/main" id="{37553191-CB81-C206-1E5C-EEABC5792C74}"/>
              </a:ext>
            </a:extLst>
          </p:cNvPr>
          <p:cNvPicPr>
            <a:picLocks noChangeAspect="1"/>
          </p:cNvPicPr>
          <p:nvPr/>
        </p:nvPicPr>
        <p:blipFill>
          <a:blip r:embed="rId3"/>
          <a:stretch>
            <a:fillRect/>
          </a:stretch>
        </p:blipFill>
        <p:spPr>
          <a:xfrm>
            <a:off x="2108321" y="4803063"/>
            <a:ext cx="4963218" cy="828791"/>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3" name="Picture 2">
            <a:extLst>
              <a:ext uri="{FF2B5EF4-FFF2-40B4-BE49-F238E27FC236}">
                <a16:creationId xmlns:a16="http://schemas.microsoft.com/office/drawing/2014/main" id="{B4D4D595-4630-3497-8E7C-02DC68637FA6}"/>
              </a:ext>
            </a:extLst>
          </p:cNvPr>
          <p:cNvPicPr>
            <a:picLocks noChangeAspect="1"/>
          </p:cNvPicPr>
          <p:nvPr/>
        </p:nvPicPr>
        <p:blipFill>
          <a:blip r:embed="rId2"/>
          <a:stretch>
            <a:fillRect/>
          </a:stretch>
        </p:blipFill>
        <p:spPr>
          <a:xfrm>
            <a:off x="837466" y="1307934"/>
            <a:ext cx="5258534" cy="2524477"/>
          </a:xfrm>
          <a:prstGeom prst="rect">
            <a:avLst/>
          </a:prstGeom>
        </p:spPr>
      </p:pic>
      <p:pic>
        <p:nvPicPr>
          <p:cNvPr id="5" name="Picture 4">
            <a:extLst>
              <a:ext uri="{FF2B5EF4-FFF2-40B4-BE49-F238E27FC236}">
                <a16:creationId xmlns:a16="http://schemas.microsoft.com/office/drawing/2014/main" id="{4D95AC54-0F9F-53AF-7C8E-66D34483D2B9}"/>
              </a:ext>
            </a:extLst>
          </p:cNvPr>
          <p:cNvPicPr>
            <a:picLocks noChangeAspect="1"/>
          </p:cNvPicPr>
          <p:nvPr/>
        </p:nvPicPr>
        <p:blipFill>
          <a:blip r:embed="rId3"/>
          <a:stretch>
            <a:fillRect/>
          </a:stretch>
        </p:blipFill>
        <p:spPr>
          <a:xfrm>
            <a:off x="6325098" y="3039035"/>
            <a:ext cx="4620270" cy="2486372"/>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3" name="Picture 2">
            <a:extLst>
              <a:ext uri="{FF2B5EF4-FFF2-40B4-BE49-F238E27FC236}">
                <a16:creationId xmlns:a16="http://schemas.microsoft.com/office/drawing/2014/main" id="{67B42FCA-726F-F0BA-AAB9-82F41C4FE7AD}"/>
              </a:ext>
            </a:extLst>
          </p:cNvPr>
          <p:cNvPicPr>
            <a:picLocks noChangeAspect="1"/>
          </p:cNvPicPr>
          <p:nvPr/>
        </p:nvPicPr>
        <p:blipFill>
          <a:blip r:embed="rId2"/>
          <a:stretch>
            <a:fillRect/>
          </a:stretch>
        </p:blipFill>
        <p:spPr>
          <a:xfrm>
            <a:off x="944323" y="1388617"/>
            <a:ext cx="4763165" cy="2524477"/>
          </a:xfrm>
          <a:prstGeom prst="rect">
            <a:avLst/>
          </a:prstGeom>
        </p:spPr>
      </p:pic>
      <p:pic>
        <p:nvPicPr>
          <p:cNvPr id="5" name="Picture 4">
            <a:extLst>
              <a:ext uri="{FF2B5EF4-FFF2-40B4-BE49-F238E27FC236}">
                <a16:creationId xmlns:a16="http://schemas.microsoft.com/office/drawing/2014/main" id="{F212EF8B-A7B3-C45F-EEFE-AD9F26404E62}"/>
              </a:ext>
            </a:extLst>
          </p:cNvPr>
          <p:cNvPicPr>
            <a:picLocks noChangeAspect="1"/>
          </p:cNvPicPr>
          <p:nvPr/>
        </p:nvPicPr>
        <p:blipFill>
          <a:blip r:embed="rId3"/>
          <a:stretch>
            <a:fillRect/>
          </a:stretch>
        </p:blipFill>
        <p:spPr>
          <a:xfrm>
            <a:off x="6115519" y="2650855"/>
            <a:ext cx="4829849" cy="2524477"/>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3" name="Picture 2">
            <a:extLst>
              <a:ext uri="{FF2B5EF4-FFF2-40B4-BE49-F238E27FC236}">
                <a16:creationId xmlns:a16="http://schemas.microsoft.com/office/drawing/2014/main" id="{8BBE1029-583E-8A05-D261-733EDDFD9A49}"/>
              </a:ext>
            </a:extLst>
          </p:cNvPr>
          <p:cNvPicPr>
            <a:picLocks noChangeAspect="1"/>
          </p:cNvPicPr>
          <p:nvPr/>
        </p:nvPicPr>
        <p:blipFill>
          <a:blip r:embed="rId2"/>
          <a:stretch>
            <a:fillRect/>
          </a:stretch>
        </p:blipFill>
        <p:spPr>
          <a:xfrm>
            <a:off x="963024" y="1527750"/>
            <a:ext cx="4877481" cy="2457793"/>
          </a:xfrm>
          <a:prstGeom prst="rect">
            <a:avLst/>
          </a:prstGeom>
        </p:spPr>
      </p:pic>
      <p:pic>
        <p:nvPicPr>
          <p:cNvPr id="5" name="Picture 4">
            <a:extLst>
              <a:ext uri="{FF2B5EF4-FFF2-40B4-BE49-F238E27FC236}">
                <a16:creationId xmlns:a16="http://schemas.microsoft.com/office/drawing/2014/main" id="{E562D7C3-0D56-EAF6-EE2C-AB74726D1525}"/>
              </a:ext>
            </a:extLst>
          </p:cNvPr>
          <p:cNvPicPr>
            <a:picLocks noChangeAspect="1"/>
          </p:cNvPicPr>
          <p:nvPr/>
        </p:nvPicPr>
        <p:blipFill>
          <a:blip r:embed="rId3"/>
          <a:stretch>
            <a:fillRect/>
          </a:stretch>
        </p:blipFill>
        <p:spPr>
          <a:xfrm>
            <a:off x="6198754" y="2969663"/>
            <a:ext cx="4877481" cy="2505425"/>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3" name="Picture 2">
            <a:extLst>
              <a:ext uri="{FF2B5EF4-FFF2-40B4-BE49-F238E27FC236}">
                <a16:creationId xmlns:a16="http://schemas.microsoft.com/office/drawing/2014/main" id="{B4CC2BF6-E16A-4EC3-F7D2-298E8AD18D78}"/>
              </a:ext>
            </a:extLst>
          </p:cNvPr>
          <p:cNvPicPr>
            <a:picLocks noChangeAspect="1"/>
          </p:cNvPicPr>
          <p:nvPr/>
        </p:nvPicPr>
        <p:blipFill>
          <a:blip r:embed="rId2"/>
          <a:stretch>
            <a:fillRect/>
          </a:stretch>
        </p:blipFill>
        <p:spPr>
          <a:xfrm>
            <a:off x="1053066" y="1427952"/>
            <a:ext cx="4115374" cy="1705213"/>
          </a:xfrm>
          <a:prstGeom prst="rect">
            <a:avLst/>
          </a:prstGeom>
        </p:spPr>
      </p:pic>
      <p:pic>
        <p:nvPicPr>
          <p:cNvPr id="2" name="Picture 1">
            <a:extLst>
              <a:ext uri="{FF2B5EF4-FFF2-40B4-BE49-F238E27FC236}">
                <a16:creationId xmlns:a16="http://schemas.microsoft.com/office/drawing/2014/main" id="{D4496AC8-CE0A-680A-E54C-E0B2543618E7}"/>
              </a:ext>
            </a:extLst>
          </p:cNvPr>
          <p:cNvPicPr>
            <a:picLocks noChangeAspect="1"/>
          </p:cNvPicPr>
          <p:nvPr/>
        </p:nvPicPr>
        <p:blipFill>
          <a:blip r:embed="rId3"/>
          <a:stretch>
            <a:fillRect/>
          </a:stretch>
        </p:blipFill>
        <p:spPr>
          <a:xfrm>
            <a:off x="6237768" y="1427952"/>
            <a:ext cx="5201376" cy="3962953"/>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5" name="Picture 4">
            <a:extLst>
              <a:ext uri="{FF2B5EF4-FFF2-40B4-BE49-F238E27FC236}">
                <a16:creationId xmlns:a16="http://schemas.microsoft.com/office/drawing/2014/main" id="{4E4A315D-AC9D-1DB7-C816-37F761A24455}"/>
              </a:ext>
            </a:extLst>
          </p:cNvPr>
          <p:cNvPicPr>
            <a:picLocks noChangeAspect="1"/>
          </p:cNvPicPr>
          <p:nvPr/>
        </p:nvPicPr>
        <p:blipFill>
          <a:blip r:embed="rId2"/>
          <a:stretch>
            <a:fillRect/>
          </a:stretch>
        </p:blipFill>
        <p:spPr>
          <a:xfrm>
            <a:off x="716280" y="594360"/>
            <a:ext cx="5106113" cy="4661945"/>
          </a:xfrm>
          <a:prstGeom prst="rect">
            <a:avLst/>
          </a:prstGeom>
        </p:spPr>
      </p:pic>
      <p:pic>
        <p:nvPicPr>
          <p:cNvPr id="7" name="Picture 6">
            <a:extLst>
              <a:ext uri="{FF2B5EF4-FFF2-40B4-BE49-F238E27FC236}">
                <a16:creationId xmlns:a16="http://schemas.microsoft.com/office/drawing/2014/main" id="{46AC29A2-2BF8-612D-6CC4-3DD0ABD3CA91}"/>
              </a:ext>
            </a:extLst>
          </p:cNvPr>
          <p:cNvPicPr>
            <a:picLocks noChangeAspect="1"/>
          </p:cNvPicPr>
          <p:nvPr/>
        </p:nvPicPr>
        <p:blipFill>
          <a:blip r:embed="rId3"/>
          <a:stretch>
            <a:fillRect/>
          </a:stretch>
        </p:blipFill>
        <p:spPr>
          <a:xfrm>
            <a:off x="5217689" y="2557898"/>
            <a:ext cx="6221455" cy="3705742"/>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45720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656756" y="1508565"/>
            <a:ext cx="10504303" cy="4926670"/>
          </a:xfrm>
          <a:prstGeom prst="rect">
            <a:avLst/>
          </a:prstGeom>
          <a:noFill/>
        </p:spPr>
        <p:txBody>
          <a:bodyPr wrap="square" rtlCol="0">
            <a:spAutoFit/>
          </a:bodyPr>
          <a:lstStyle/>
          <a:p>
            <a:pPr marL="457200" algn="just">
              <a:lnSpc>
                <a:spcPct val="107000"/>
              </a:lnSpc>
              <a:spcAft>
                <a:spcPts val="800"/>
              </a:spcAft>
            </a:pPr>
            <a:r>
              <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SMS Spam Collection is a set of SMS tagged messages that have been collected for SMS Spam research. It contains one set of SMS messages in English of 5,574 messages, tagged according being ham (legitimate) or spam.</a:t>
            </a:r>
          </a:p>
          <a:p>
            <a:pPr marL="457200" algn="just">
              <a:lnSpc>
                <a:spcPct val="107000"/>
              </a:lnSpc>
              <a:spcAft>
                <a:spcPts val="800"/>
              </a:spcAft>
            </a:pPr>
            <a:endPar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457200" algn="just">
              <a:lnSpc>
                <a:spcPct val="107000"/>
              </a:lnSpc>
              <a:spcAft>
                <a:spcPts val="800"/>
              </a:spcAft>
            </a:pPr>
            <a:r>
              <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Spam Detector is used to detect unwanted, malicious and virus infected texts and helps to separate them from the non-spam texts. It uses a binary type of classification containing the labels such as ‘ham’ (non-spam) and spam. Application of this can be seen in Google Mail (GMAIL) where it segregates the spam emails in order to prevent them from getting into the user’s inbox.</a:t>
            </a:r>
          </a:p>
          <a:p>
            <a:pPr marL="457200" algn="just">
              <a:lnSpc>
                <a:spcPct val="107000"/>
              </a:lnSpc>
              <a:spcAft>
                <a:spcPts val="800"/>
              </a:spcAft>
            </a:pPr>
            <a:endPar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457200" algn="just">
              <a:lnSpc>
                <a:spcPct val="107000"/>
              </a:lnSpc>
              <a:spcAft>
                <a:spcPts val="800"/>
              </a:spcAft>
            </a:pPr>
            <a:r>
              <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collection of 5573 rows SMS spam messages was manually extracted from the Grumble text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30</a:t>
            </a:fld>
            <a:endParaRPr lang="en-US" dirty="0"/>
          </a:p>
        </p:txBody>
      </p:sp>
      <p:sp>
        <p:nvSpPr>
          <p:cNvPr id="6" name="Title 1">
            <a:extLst>
              <a:ext uri="{FF2B5EF4-FFF2-40B4-BE49-F238E27FC236}">
                <a16:creationId xmlns:a16="http://schemas.microsoft.com/office/drawing/2014/main" id="{C5779E84-CD8D-4AEE-9C41-18C18A158E4D}"/>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pic>
        <p:nvPicPr>
          <p:cNvPr id="9" name="Picture 8">
            <a:extLst>
              <a:ext uri="{FF2B5EF4-FFF2-40B4-BE49-F238E27FC236}">
                <a16:creationId xmlns:a16="http://schemas.microsoft.com/office/drawing/2014/main" id="{A14A0A17-CD3D-4265-9740-E8811397837F}"/>
              </a:ext>
            </a:extLst>
          </p:cNvPr>
          <p:cNvPicPr>
            <a:picLocks noChangeAspect="1"/>
          </p:cNvPicPr>
          <p:nvPr/>
        </p:nvPicPr>
        <p:blipFill>
          <a:blip r:embed="rId2"/>
          <a:stretch>
            <a:fillRect/>
          </a:stretch>
        </p:blipFill>
        <p:spPr>
          <a:xfrm>
            <a:off x="4092737" y="4329153"/>
            <a:ext cx="4326017" cy="839000"/>
          </a:xfrm>
          <a:prstGeom prst="rect">
            <a:avLst/>
          </a:prstGeom>
        </p:spPr>
      </p:pic>
    </p:spTree>
    <p:extLst>
      <p:ext uri="{BB962C8B-B14F-4D97-AF65-F5344CB8AC3E}">
        <p14:creationId xmlns:p14="http://schemas.microsoft.com/office/powerpoint/2010/main" val="3793943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31</a:t>
            </a:fld>
            <a:endParaRPr lang="en-US" dirty="0"/>
          </a:p>
        </p:txBody>
      </p:sp>
      <p:sp>
        <p:nvSpPr>
          <p:cNvPr id="2" name="Title 1">
            <a:extLst>
              <a:ext uri="{FF2B5EF4-FFF2-40B4-BE49-F238E27FC236}">
                <a16:creationId xmlns:a16="http://schemas.microsoft.com/office/drawing/2014/main" id="{FD5E8954-9BCB-7FD9-A210-38DC54382D45}"/>
              </a:ext>
            </a:extLst>
          </p:cNvPr>
          <p:cNvSpPr>
            <a:spLocks noGrp="1"/>
          </p:cNvSpPr>
          <p:nvPr>
            <p:ph type="title" idx="4294967295"/>
          </p:nvPr>
        </p:nvSpPr>
        <p:spPr>
          <a:xfrm>
            <a:off x="0" y="349250"/>
            <a:ext cx="11663680" cy="6051550"/>
          </a:xfrm>
        </p:spPr>
        <p:txBody>
          <a:bodyPr>
            <a:noAutofit/>
          </a:bodyPr>
          <a:lstStyle/>
          <a:p>
            <a:pPr algn="ctr"/>
            <a:br>
              <a:rPr lang="en-US" sz="3600" dirty="0"/>
            </a:br>
            <a:r>
              <a:rPr lang="en-US" sz="3600" dirty="0"/>
              <a:t>2. Comparing Actual and Prediction</a:t>
            </a:r>
            <a:br>
              <a:rPr lang="en-US" sz="3600" dirty="0"/>
            </a:br>
            <a:br>
              <a:rPr lang="en-US" sz="3600" dirty="0"/>
            </a:br>
            <a:br>
              <a:rPr lang="en-US" sz="3600" dirty="0"/>
            </a:br>
            <a:br>
              <a:rPr lang="en-US" sz="3600" dirty="0"/>
            </a:br>
            <a:br>
              <a:rPr lang="en-US" sz="3600" b="1" i="0" dirty="0">
                <a:effectLst/>
                <a:latin typeface="-apple-system"/>
              </a:rPr>
            </a:br>
            <a:br>
              <a:rPr lang="en-US" sz="3600" b="1" i="0" dirty="0">
                <a:effectLst/>
                <a:latin typeface="-apple-system"/>
              </a:rPr>
            </a:br>
            <a:endParaRPr lang="en-US" sz="3600"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latin typeface="-apple-system"/>
              </a:rPr>
            </a:br>
            <a:endParaRPr lang="en-US" dirty="0"/>
          </a:p>
        </p:txBody>
      </p:sp>
      <p:pic>
        <p:nvPicPr>
          <p:cNvPr id="5" name="Picture 4">
            <a:extLst>
              <a:ext uri="{FF2B5EF4-FFF2-40B4-BE49-F238E27FC236}">
                <a16:creationId xmlns:a16="http://schemas.microsoft.com/office/drawing/2014/main" id="{486E63AC-126E-759C-1F18-9F8B18DCFB42}"/>
              </a:ext>
            </a:extLst>
          </p:cNvPr>
          <p:cNvPicPr>
            <a:picLocks noChangeAspect="1"/>
          </p:cNvPicPr>
          <p:nvPr/>
        </p:nvPicPr>
        <p:blipFill>
          <a:blip r:embed="rId2"/>
          <a:stretch>
            <a:fillRect/>
          </a:stretch>
        </p:blipFill>
        <p:spPr>
          <a:xfrm>
            <a:off x="3922838" y="1997400"/>
            <a:ext cx="5163271" cy="4363059"/>
          </a:xfrm>
          <a:prstGeom prst="rect">
            <a:avLst/>
          </a:prstGeom>
        </p:spPr>
      </p:pic>
    </p:spTree>
    <p:extLst>
      <p:ext uri="{BB962C8B-B14F-4D97-AF65-F5344CB8AC3E}">
        <p14:creationId xmlns:p14="http://schemas.microsoft.com/office/powerpoint/2010/main" val="1515965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32</a:t>
            </a:fld>
            <a:endParaRPr lang="en-US" dirty="0"/>
          </a:p>
        </p:txBody>
      </p:sp>
      <p:sp>
        <p:nvSpPr>
          <p:cNvPr id="2" name="Title 1">
            <a:extLst>
              <a:ext uri="{FF2B5EF4-FFF2-40B4-BE49-F238E27FC236}">
                <a16:creationId xmlns:a16="http://schemas.microsoft.com/office/drawing/2014/main" id="{FD5E8954-9BCB-7FD9-A210-38DC54382D45}"/>
              </a:ext>
            </a:extLst>
          </p:cNvPr>
          <p:cNvSpPr>
            <a:spLocks noGrp="1"/>
          </p:cNvSpPr>
          <p:nvPr>
            <p:ph type="title" idx="4294967295"/>
          </p:nvPr>
        </p:nvSpPr>
        <p:spPr>
          <a:xfrm>
            <a:off x="1570038" y="469900"/>
            <a:ext cx="10621962" cy="3335338"/>
          </a:xfrm>
        </p:spPr>
        <p:txBody>
          <a:bodyPr>
            <a:normAutofit fontScale="90000"/>
          </a:bodyPr>
          <a:lstStyle/>
          <a:p>
            <a:pPr algn="ctr"/>
            <a:br>
              <a:rPr lang="en-US" dirty="0"/>
            </a:b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br>
              <a:rPr lang="en-US" b="1" i="0" dirty="0">
                <a:effectLst/>
                <a:latin typeface="-apple-system"/>
              </a:rPr>
            </a:br>
            <a:endParaRPr lang="en-US" dirty="0"/>
          </a:p>
        </p:txBody>
      </p:sp>
      <p:pic>
        <p:nvPicPr>
          <p:cNvPr id="4" name="Picture 3">
            <a:extLst>
              <a:ext uri="{FF2B5EF4-FFF2-40B4-BE49-F238E27FC236}">
                <a16:creationId xmlns:a16="http://schemas.microsoft.com/office/drawing/2014/main" id="{C1A6EF14-4266-F44B-ACB2-9D30D5B9AD04}"/>
              </a:ext>
            </a:extLst>
          </p:cNvPr>
          <p:cNvPicPr>
            <a:picLocks noChangeAspect="1"/>
          </p:cNvPicPr>
          <p:nvPr/>
        </p:nvPicPr>
        <p:blipFill>
          <a:blip r:embed="rId2"/>
          <a:stretch>
            <a:fillRect/>
          </a:stretch>
        </p:blipFill>
        <p:spPr>
          <a:xfrm>
            <a:off x="3254334" y="3263455"/>
            <a:ext cx="5925377" cy="959828"/>
          </a:xfrm>
          <a:prstGeom prst="rect">
            <a:avLst/>
          </a:prstGeom>
        </p:spPr>
      </p:pic>
    </p:spTree>
    <p:extLst>
      <p:ext uri="{BB962C8B-B14F-4D97-AF65-F5344CB8AC3E}">
        <p14:creationId xmlns:p14="http://schemas.microsoft.com/office/powerpoint/2010/main" val="872322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33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4294967295"/>
          </p:nvPr>
        </p:nvSpPr>
        <p:spPr>
          <a:xfrm>
            <a:off x="1290320" y="1856106"/>
            <a:ext cx="9997440" cy="4343400"/>
          </a:xfrm>
        </p:spPr>
        <p:txBody>
          <a:bodyPr>
            <a:normAutofit/>
          </a:bodyPr>
          <a:lstStyle/>
          <a:p>
            <a:pPr marL="0" indent="0" algn="just">
              <a:lnSpc>
                <a:spcPct val="107000"/>
              </a:lnSpc>
              <a:spcAft>
                <a:spcPts val="800"/>
              </a:spcAft>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this project we have detected spam and ham messages </a:t>
            </a:r>
            <a:r>
              <a:rPr lang="en-US" sz="2000" b="0" i="0" dirty="0">
                <a:solidFill>
                  <a:srgbClr val="000000"/>
                </a:solidFill>
                <a:effectLst/>
                <a:latin typeface="Arial" panose="020B0604020202020204" pitchFamily="34" charset="0"/>
                <a:ea typeface="Calibri" panose="020F0502020204030204" pitchFamily="34" charset="0"/>
                <a:cs typeface="Arial" panose="020B0604020202020204" pitchFamily="34" charset="0"/>
              </a:rPr>
              <a:t>that have been collected for SMS Spam research</a:t>
            </a: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Then we have done different text process to eliminate problem of imbalance. By doing different EDA steps we have analyzed the text. </a:t>
            </a:r>
          </a:p>
          <a:p>
            <a:pPr marL="0" indent="0" algn="just">
              <a:lnSpc>
                <a:spcPct val="107000"/>
              </a:lnSpc>
              <a:spcAft>
                <a:spcPts val="800"/>
              </a:spcAft>
              <a:buNone/>
            </a:pP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0" indent="0" algn="just">
              <a:lnSpc>
                <a:spcPct val="107000"/>
              </a:lnSpc>
              <a:spcAft>
                <a:spcPts val="800"/>
              </a:spcAft>
              <a:buNone/>
            </a:pP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Finally, by doing hyperparameter tuning we got optimum parameters for our final model. And finally, we got improved accuracy score for our final model.</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B83F7D2E-080D-DBDD-73C4-3C38A2B77908}"/>
              </a:ext>
            </a:extLst>
          </p:cNvPr>
          <p:cNvSpPr>
            <a:spLocks noGrp="1"/>
          </p:cNvSpPr>
          <p:nvPr>
            <p:ph type="ctrTitle" idx="4294967295"/>
          </p:nvPr>
        </p:nvSpPr>
        <p:spPr>
          <a:xfrm>
            <a:off x="0" y="960438"/>
            <a:ext cx="12192000" cy="666750"/>
          </a:xfrm>
        </p:spPr>
        <p:txBody>
          <a:bodyPr>
            <a:normAutofit fontScale="90000"/>
          </a:bodyPr>
          <a:lstStyle/>
          <a:p>
            <a:pPr algn="ctr"/>
            <a:r>
              <a:rPr lang="en-US" dirty="0"/>
              <a:t>SUMMARY </a:t>
            </a:r>
          </a:p>
        </p:txBody>
      </p:sp>
    </p:spTree>
    <p:extLst>
      <p:ext uri="{BB962C8B-B14F-4D97-AF65-F5344CB8AC3E}">
        <p14:creationId xmlns:p14="http://schemas.microsoft.com/office/powerpoint/2010/main" val="2439111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2387958" y="2422652"/>
            <a:ext cx="5008522" cy="1590548"/>
          </a:xfrm>
        </p:spPr>
        <p:txBody>
          <a:bodyPr/>
          <a:lstStyle/>
          <a:p>
            <a:r>
              <a:rPr lang="en-US" sz="5400" dirty="0"/>
              <a:t>THANK YOU</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type="body" idx="4294967295"/>
          </p:nvPr>
        </p:nvSpPr>
        <p:spPr>
          <a:xfrm>
            <a:off x="497840" y="2017713"/>
            <a:ext cx="11229104" cy="4518025"/>
          </a:xfrm>
        </p:spPr>
        <p:txBody>
          <a:bodyPr>
            <a:normAutofit/>
          </a:bodyPr>
          <a:lstStyle/>
          <a:p>
            <a:pPr marL="0" indent="1260475" algn="just">
              <a:buNone/>
            </a:pPr>
            <a:r>
              <a:rPr lang="en-US" sz="2000" b="0" i="0" dirty="0">
                <a:solidFill>
                  <a:schemeClr val="tx1"/>
                </a:solidFill>
                <a:effectLst/>
                <a:latin typeface="Arial" panose="020B0604020202020204" pitchFamily="34" charset="0"/>
                <a:cs typeface="Arial" panose="020B0604020202020204" pitchFamily="34" charset="0"/>
              </a:rPr>
              <a:t>A subset of 3,375 SMS randomly chosen ham messages of the NUS SMS Corpus (NSC), which is a dataset of about 10,000 legitimate messages collected for research at the Department of Computer Science at the National University of Singapore. </a:t>
            </a:r>
          </a:p>
          <a:p>
            <a:pPr marL="0" indent="0" algn="just">
              <a:buNone/>
            </a:pPr>
            <a:endParaRPr lang="en-US" sz="2000" dirty="0">
              <a:solidFill>
                <a:schemeClr val="tx1"/>
              </a:solidFill>
              <a:latin typeface="Arial" panose="020B0604020202020204" pitchFamily="34" charset="0"/>
              <a:cs typeface="Arial" panose="020B0604020202020204" pitchFamily="34" charset="0"/>
            </a:endParaRPr>
          </a:p>
          <a:p>
            <a:pPr marL="0" indent="1260475" algn="just">
              <a:buNone/>
            </a:pPr>
            <a:r>
              <a:rPr lang="en-US" sz="2000" b="0" i="0" dirty="0">
                <a:solidFill>
                  <a:schemeClr val="tx1"/>
                </a:solidFill>
                <a:effectLst/>
                <a:latin typeface="Arial" panose="020B0604020202020204" pitchFamily="34" charset="0"/>
                <a:cs typeface="Arial" panose="020B0604020202020204" pitchFamily="34" charset="0"/>
              </a:rPr>
              <a:t>The messages largely originate from Singaporeans and mostly from students attending the University. These messages were collected from volunteers who were made aware that their contributions were going to be made publicly available.</a:t>
            </a:r>
          </a:p>
        </p:txBody>
      </p:sp>
      <p:sp>
        <p:nvSpPr>
          <p:cNvPr id="2" name="Title 1">
            <a:extLst>
              <a:ext uri="{FF2B5EF4-FFF2-40B4-BE49-F238E27FC236}">
                <a16:creationId xmlns:a16="http://schemas.microsoft.com/office/drawing/2014/main" id="{D53B219B-7E3A-7E84-6386-37313F0CFB09}"/>
              </a:ext>
            </a:extLst>
          </p:cNvPr>
          <p:cNvSpPr>
            <a:spLocks noGrp="1"/>
          </p:cNvSpPr>
          <p:nvPr>
            <p:ph type="title" idx="4294967295"/>
          </p:nvPr>
        </p:nvSpPr>
        <p:spPr>
          <a:xfrm>
            <a:off x="0" y="808038"/>
            <a:ext cx="6400800" cy="768350"/>
          </a:xfrm>
        </p:spPr>
        <p:txBody>
          <a:bodyPr/>
          <a:lstStyle/>
          <a:p>
            <a:r>
              <a:rPr lang="en-US" b="1" i="0" dirty="0">
                <a:effectLst/>
                <a:latin typeface="Helvetica Neue"/>
              </a:rPr>
              <a:t>Business Goal</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32965" y="910635"/>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1177246" y="2079333"/>
            <a:ext cx="10475258" cy="4093428"/>
          </a:xfrm>
          <a:prstGeom prst="rect">
            <a:avLst/>
          </a:prstGeom>
          <a:noFill/>
        </p:spPr>
        <p:txBody>
          <a:bodyPr wrap="square">
            <a:spAutoFit/>
          </a:bodyPr>
          <a:lstStyle/>
          <a:p>
            <a:pPr algn="just"/>
            <a:endParaRPr lang="en-US" sz="20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We need to build a machine learning model. But before model building do all data preprocessing steps involving NLP. Try different models with different hyper parameters and select the best model.</a:t>
            </a:r>
          </a:p>
          <a:p>
            <a:pPr algn="just"/>
            <a:endParaRPr lang="en-US" sz="2000" b="0" i="0" dirty="0">
              <a:effectLst/>
              <a:latin typeface="Arial" panose="020B0604020202020204" pitchFamily="34" charset="0"/>
              <a:cs typeface="Arial" panose="020B0604020202020204" pitchFamily="34" charset="0"/>
            </a:endParaRPr>
          </a:p>
          <a:p>
            <a:pPr algn="just">
              <a:lnSpc>
                <a:spcPct val="200000"/>
              </a:lnSpc>
            </a:pPr>
            <a:r>
              <a:rPr lang="en-US" sz="2000" b="0" i="0" dirty="0">
                <a:effectLst/>
                <a:latin typeface="Arial" panose="020B0604020202020204" pitchFamily="34" charset="0"/>
                <a:cs typeface="Arial" panose="020B0604020202020204" pitchFamily="34" charset="0"/>
              </a:rPr>
              <a:t>Follow the complete life cycle of data science. Include all the steps like:</a:t>
            </a:r>
          </a:p>
          <a:p>
            <a:pPr algn="just"/>
            <a:r>
              <a:rPr lang="en-US" sz="2000" b="0" i="0" dirty="0">
                <a:effectLst/>
                <a:latin typeface="Arial" panose="020B0604020202020204" pitchFamily="34" charset="0"/>
                <a:cs typeface="Arial" panose="020B0604020202020204" pitchFamily="34" charset="0"/>
              </a:rPr>
              <a:t>    1. Data Cleaning</a:t>
            </a:r>
          </a:p>
          <a:p>
            <a:pPr algn="just"/>
            <a:r>
              <a:rPr lang="en-US" sz="2000" b="0" i="0" dirty="0">
                <a:effectLst/>
                <a:latin typeface="Arial" panose="020B0604020202020204" pitchFamily="34" charset="0"/>
                <a:cs typeface="Arial" panose="020B0604020202020204" pitchFamily="34" charset="0"/>
              </a:rPr>
              <a:t>    2. Exploratory Data Analysis</a:t>
            </a:r>
          </a:p>
          <a:p>
            <a:pPr algn="just"/>
            <a:r>
              <a:rPr lang="en-US" sz="2000" b="0" i="0" dirty="0">
                <a:effectLst/>
                <a:latin typeface="Arial" panose="020B0604020202020204" pitchFamily="34" charset="0"/>
                <a:cs typeface="Arial" panose="020B0604020202020204" pitchFamily="34" charset="0"/>
              </a:rPr>
              <a:t>    3. Data Preprocessing</a:t>
            </a:r>
          </a:p>
          <a:p>
            <a:pPr algn="just"/>
            <a:r>
              <a:rPr lang="en-US" sz="2000" b="0" i="0" dirty="0">
                <a:effectLst/>
                <a:latin typeface="Arial" panose="020B0604020202020204" pitchFamily="34" charset="0"/>
                <a:cs typeface="Arial" panose="020B0604020202020204" pitchFamily="34" charset="0"/>
              </a:rPr>
              <a:t>    4. Model Building</a:t>
            </a:r>
          </a:p>
          <a:p>
            <a:pPr algn="just"/>
            <a:r>
              <a:rPr lang="en-US" sz="2000" b="0" i="0" dirty="0">
                <a:effectLst/>
                <a:latin typeface="Arial" panose="020B0604020202020204" pitchFamily="34" charset="0"/>
                <a:cs typeface="Arial" panose="020B0604020202020204" pitchFamily="34" charset="0"/>
              </a:rPr>
              <a:t>    5. Model Evaluation</a:t>
            </a:r>
          </a:p>
          <a:p>
            <a:pPr algn="just"/>
            <a:r>
              <a:rPr lang="en-US" sz="2000" b="0" i="0" dirty="0">
                <a:effectLst/>
                <a:latin typeface="Arial" panose="020B0604020202020204" pitchFamily="34" charset="0"/>
                <a:cs typeface="Arial" panose="020B0604020202020204" pitchFamily="34" charset="0"/>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5298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577596" y="1653092"/>
            <a:ext cx="11036808" cy="3996466"/>
          </a:xfrm>
        </p:spPr>
        <p:txBody>
          <a:bodyPr/>
          <a:lstStyle/>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Checked Top 5 rows of dataset</a:t>
            </a:r>
          </a:p>
          <a:p>
            <a:pPr>
              <a:lnSpc>
                <a:spcPct val="150000"/>
              </a:lnSpc>
            </a:pPr>
            <a:r>
              <a:rPr lang="en-US" sz="2000" b="1" dirty="0">
                <a:solidFill>
                  <a:srgbClr val="000000"/>
                </a:solidFill>
                <a:latin typeface="Arial" panose="020B0604020202020204" pitchFamily="34" charset="0"/>
                <a:cs typeface="Arial" panose="020B0604020202020204" pitchFamily="34" charset="0"/>
              </a:rPr>
              <a:t>Checked </a:t>
            </a:r>
            <a:r>
              <a:rPr lang="en-US" sz="2000" b="1" i="0" dirty="0">
                <a:solidFill>
                  <a:srgbClr val="000000"/>
                </a:solidFill>
                <a:effectLst/>
                <a:latin typeface="Arial" panose="020B0604020202020204" pitchFamily="34" charset="0"/>
                <a:cs typeface="Arial" panose="020B0604020202020204" pitchFamily="34" charset="0"/>
              </a:rPr>
              <a:t>Total Numbers of Rows and Column</a:t>
            </a:r>
          </a:p>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Checked</a:t>
            </a:r>
            <a:r>
              <a:rPr lang="en-IN" sz="2000" b="1" i="0" dirty="0">
                <a:solidFill>
                  <a:srgbClr val="000000"/>
                </a:solidFill>
                <a:effectLst/>
                <a:latin typeface="Arial" panose="020B0604020202020204" pitchFamily="34" charset="0"/>
                <a:cs typeface="Arial" panose="020B0604020202020204" pitchFamily="34" charset="0"/>
              </a:rPr>
              <a:t> All Column Name </a:t>
            </a:r>
          </a:p>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Checked Data Type of All Data </a:t>
            </a:r>
          </a:p>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Checked</a:t>
            </a:r>
            <a:r>
              <a:rPr lang="en-IN" sz="2000" b="1" i="0" dirty="0">
                <a:solidFill>
                  <a:srgbClr val="000000"/>
                </a:solidFill>
                <a:effectLst/>
                <a:latin typeface="Arial" panose="020B0604020202020204" pitchFamily="34" charset="0"/>
                <a:cs typeface="Arial" panose="020B0604020202020204" pitchFamily="34" charset="0"/>
              </a:rPr>
              <a:t> for Null Values</a:t>
            </a:r>
            <a:r>
              <a:rPr lang="en-US" sz="2000" b="1" i="0" dirty="0">
                <a:solidFill>
                  <a:srgbClr val="000000"/>
                </a:solidFill>
                <a:effectLst/>
                <a:latin typeface="Arial" panose="020B0604020202020204" pitchFamily="34" charset="0"/>
                <a:cs typeface="Arial" panose="020B0604020202020204" pitchFamily="34" charset="0"/>
              </a:rPr>
              <a:t> of both dataset</a:t>
            </a:r>
          </a:p>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Checked total number of unique value</a:t>
            </a:r>
            <a:endParaRPr lang="en-IN" sz="2000" b="1" i="0" dirty="0">
              <a:solidFill>
                <a:srgbClr val="000000"/>
              </a:solidFill>
              <a:effectLst/>
              <a:latin typeface="Arial" panose="020B0604020202020204" pitchFamily="34" charset="0"/>
              <a:cs typeface="Arial" panose="020B0604020202020204" pitchFamily="34" charset="0"/>
            </a:endParaRPr>
          </a:p>
          <a:p>
            <a:pPr>
              <a:lnSpc>
                <a:spcPct val="150000"/>
              </a:lnSpc>
            </a:pPr>
            <a:r>
              <a:rPr lang="en-IN" sz="2000" b="1" i="0" dirty="0">
                <a:solidFill>
                  <a:srgbClr val="000000"/>
                </a:solidFill>
                <a:effectLst/>
                <a:latin typeface="Arial" panose="020B0604020202020204" pitchFamily="34" charset="0"/>
                <a:cs typeface="Arial" panose="020B0604020202020204" pitchFamily="34" charset="0"/>
              </a:rPr>
              <a:t>Checked Information about Data</a:t>
            </a:r>
            <a:r>
              <a:rPr lang="en-US" sz="2000" b="1" i="0" dirty="0">
                <a:solidFill>
                  <a:srgbClr val="000000"/>
                </a:solidFill>
                <a:effectLst/>
                <a:latin typeface="Arial" panose="020B0604020202020204" pitchFamily="34" charset="0"/>
                <a:cs typeface="Arial" panose="020B0604020202020204" pitchFamily="34" charset="0"/>
              </a:rPr>
              <a:t> </a:t>
            </a:r>
          </a:p>
          <a:p>
            <a:pPr>
              <a:lnSpc>
                <a:spcPct val="150000"/>
              </a:lnSpc>
            </a:pPr>
            <a:r>
              <a:rPr lang="en-US" sz="2000" b="1" dirty="0">
                <a:solidFill>
                  <a:srgbClr val="000000"/>
                </a:solidFill>
                <a:latin typeface="Arial" panose="020B0604020202020204" pitchFamily="34" charset="0"/>
                <a:cs typeface="Arial" panose="020B0604020202020204" pitchFamily="34" charset="0"/>
              </a:rPr>
              <a:t>Dropped irrelevant features</a:t>
            </a:r>
          </a:p>
          <a:p>
            <a:pPr>
              <a:lnSpc>
                <a:spcPct val="150000"/>
              </a:lnSpc>
            </a:pPr>
            <a:r>
              <a:rPr lang="en-US" sz="2000" b="1" dirty="0">
                <a:solidFill>
                  <a:srgbClr val="000000"/>
                </a:solidFill>
                <a:latin typeface="Arial" panose="020B0604020202020204" pitchFamily="34" charset="0"/>
                <a:cs typeface="Arial" panose="020B0604020202020204" pitchFamily="34" charset="0"/>
              </a:rPr>
              <a:t>Handled NULL values</a:t>
            </a:r>
          </a:p>
          <a:p>
            <a:pPr>
              <a:lnSpc>
                <a:spcPct val="150000"/>
              </a:lnSpc>
            </a:pPr>
            <a:r>
              <a:rPr lang="en-US" sz="2000" b="1" dirty="0">
                <a:solidFill>
                  <a:srgbClr val="000000"/>
                </a:solidFill>
                <a:latin typeface="Arial" panose="020B0604020202020204" pitchFamily="34" charset="0"/>
                <a:cs typeface="Arial" panose="020B0604020202020204" pitchFamily="34" charset="0"/>
              </a:rPr>
              <a:t>Handled duplicate values</a:t>
            </a: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5572</a:t>
            </a:r>
            <a:r>
              <a:rPr lang="en-US" sz="1800" dirty="0">
                <a:solidFill>
                  <a:schemeClr val="tx1"/>
                </a:solidFill>
                <a:latin typeface="Georgia" panose="02040502050405020303" pitchFamily="18" charset="0"/>
              </a:rPr>
              <a:t> records (rows) and 5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remains with 5169 records (rows) and 6 features (columns). </a:t>
            </a:r>
            <a:endParaRPr lang="en-IN" dirty="0"/>
          </a:p>
        </p:txBody>
      </p:sp>
      <p:pic>
        <p:nvPicPr>
          <p:cNvPr id="6" name="Picture 5">
            <a:extLst>
              <a:ext uri="{FF2B5EF4-FFF2-40B4-BE49-F238E27FC236}">
                <a16:creationId xmlns:a16="http://schemas.microsoft.com/office/drawing/2014/main" id="{95F9E457-333C-1F48-1FBF-DE77EB5AFA18}"/>
              </a:ext>
            </a:extLst>
          </p:cNvPr>
          <p:cNvPicPr>
            <a:picLocks noChangeAspect="1"/>
          </p:cNvPicPr>
          <p:nvPr/>
        </p:nvPicPr>
        <p:blipFill>
          <a:blip r:embed="rId2"/>
          <a:stretch>
            <a:fillRect/>
          </a:stretch>
        </p:blipFill>
        <p:spPr>
          <a:xfrm>
            <a:off x="5257801" y="2956928"/>
            <a:ext cx="1395490" cy="772151"/>
          </a:xfrm>
          <a:prstGeom prst="rect">
            <a:avLst/>
          </a:prstGeom>
        </p:spPr>
      </p:pic>
      <p:pic>
        <p:nvPicPr>
          <p:cNvPr id="10" name="Picture 9">
            <a:extLst>
              <a:ext uri="{FF2B5EF4-FFF2-40B4-BE49-F238E27FC236}">
                <a16:creationId xmlns:a16="http://schemas.microsoft.com/office/drawing/2014/main" id="{08066607-7926-96E5-1095-9DC45CC30772}"/>
              </a:ext>
            </a:extLst>
          </p:cNvPr>
          <p:cNvPicPr>
            <a:picLocks noChangeAspect="1"/>
          </p:cNvPicPr>
          <p:nvPr/>
        </p:nvPicPr>
        <p:blipFill>
          <a:blip r:embed="rId3"/>
          <a:stretch>
            <a:fillRect/>
          </a:stretch>
        </p:blipFill>
        <p:spPr>
          <a:xfrm>
            <a:off x="5257801" y="4585447"/>
            <a:ext cx="1395490" cy="897355"/>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4" name="Picture 3">
            <a:extLst>
              <a:ext uri="{FF2B5EF4-FFF2-40B4-BE49-F238E27FC236}">
                <a16:creationId xmlns:a16="http://schemas.microsoft.com/office/drawing/2014/main" id="{E9C78E20-A06F-3AC5-1188-3003A09ECA34}"/>
              </a:ext>
            </a:extLst>
          </p:cNvPr>
          <p:cNvPicPr>
            <a:picLocks noChangeAspect="1"/>
          </p:cNvPicPr>
          <p:nvPr/>
        </p:nvPicPr>
        <p:blipFill>
          <a:blip r:embed="rId2"/>
          <a:stretch>
            <a:fillRect/>
          </a:stretch>
        </p:blipFill>
        <p:spPr>
          <a:xfrm>
            <a:off x="923203" y="1971085"/>
            <a:ext cx="3448531" cy="4448796"/>
          </a:xfrm>
          <a:prstGeom prst="rect">
            <a:avLst/>
          </a:prstGeom>
        </p:spPr>
      </p:pic>
      <p:pic>
        <p:nvPicPr>
          <p:cNvPr id="6" name="Picture 5">
            <a:extLst>
              <a:ext uri="{FF2B5EF4-FFF2-40B4-BE49-F238E27FC236}">
                <a16:creationId xmlns:a16="http://schemas.microsoft.com/office/drawing/2014/main" id="{DDF8DE92-C143-DFFF-A081-3E324E430547}"/>
              </a:ext>
            </a:extLst>
          </p:cNvPr>
          <p:cNvPicPr>
            <a:picLocks noChangeAspect="1"/>
          </p:cNvPicPr>
          <p:nvPr/>
        </p:nvPicPr>
        <p:blipFill>
          <a:blip r:embed="rId3"/>
          <a:stretch>
            <a:fillRect/>
          </a:stretch>
        </p:blipFill>
        <p:spPr>
          <a:xfrm>
            <a:off x="5124781" y="1971085"/>
            <a:ext cx="5820587" cy="2981741"/>
          </a:xfrm>
          <a:prstGeom prst="rect">
            <a:avLst/>
          </a:prstGeom>
        </p:spPr>
      </p:pic>
      <p:pic>
        <p:nvPicPr>
          <p:cNvPr id="10" name="Picture 9">
            <a:extLst>
              <a:ext uri="{FF2B5EF4-FFF2-40B4-BE49-F238E27FC236}">
                <a16:creationId xmlns:a16="http://schemas.microsoft.com/office/drawing/2014/main" id="{A662AF91-0BB7-A83B-93C0-123B9EFBAD90}"/>
              </a:ext>
            </a:extLst>
          </p:cNvPr>
          <p:cNvPicPr>
            <a:picLocks noChangeAspect="1"/>
          </p:cNvPicPr>
          <p:nvPr/>
        </p:nvPicPr>
        <p:blipFill>
          <a:blip r:embed="rId4"/>
          <a:stretch>
            <a:fillRect/>
          </a:stretch>
        </p:blipFill>
        <p:spPr>
          <a:xfrm>
            <a:off x="4457091" y="5580529"/>
            <a:ext cx="6982053" cy="635893"/>
          </a:xfrm>
          <a:prstGeom prst="rect">
            <a:avLst/>
          </a:prstGeom>
        </p:spPr>
      </p:pic>
    </p:spTree>
    <p:extLst>
      <p:ext uri="{BB962C8B-B14F-4D97-AF65-F5344CB8AC3E}">
        <p14:creationId xmlns:p14="http://schemas.microsoft.com/office/powerpoint/2010/main"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3" name="Picture 2">
            <a:extLst>
              <a:ext uri="{FF2B5EF4-FFF2-40B4-BE49-F238E27FC236}">
                <a16:creationId xmlns:a16="http://schemas.microsoft.com/office/drawing/2014/main" id="{C445E1D3-96B0-DA1C-19B5-E5344B51FC60}"/>
              </a:ext>
            </a:extLst>
          </p:cNvPr>
          <p:cNvPicPr>
            <a:picLocks noChangeAspect="1"/>
          </p:cNvPicPr>
          <p:nvPr/>
        </p:nvPicPr>
        <p:blipFill>
          <a:blip r:embed="rId2"/>
          <a:stretch>
            <a:fillRect/>
          </a:stretch>
        </p:blipFill>
        <p:spPr>
          <a:xfrm>
            <a:off x="651502" y="827566"/>
            <a:ext cx="5305544" cy="3858163"/>
          </a:xfrm>
          <a:prstGeom prst="rect">
            <a:avLst/>
          </a:prstGeom>
        </p:spPr>
      </p:pic>
      <p:pic>
        <p:nvPicPr>
          <p:cNvPr id="6" name="Picture 5">
            <a:extLst>
              <a:ext uri="{FF2B5EF4-FFF2-40B4-BE49-F238E27FC236}">
                <a16:creationId xmlns:a16="http://schemas.microsoft.com/office/drawing/2014/main" id="{552E7916-7ED6-E636-487F-5510C92B39F2}"/>
              </a:ext>
            </a:extLst>
          </p:cNvPr>
          <p:cNvPicPr>
            <a:picLocks noChangeAspect="1"/>
          </p:cNvPicPr>
          <p:nvPr/>
        </p:nvPicPr>
        <p:blipFill>
          <a:blip r:embed="rId3"/>
          <a:stretch>
            <a:fillRect/>
          </a:stretch>
        </p:blipFill>
        <p:spPr>
          <a:xfrm>
            <a:off x="6234956" y="827566"/>
            <a:ext cx="5639587" cy="3781953"/>
          </a:xfrm>
          <a:prstGeom prst="rect">
            <a:avLst/>
          </a:prstGeom>
        </p:spPr>
      </p:pic>
      <p:pic>
        <p:nvPicPr>
          <p:cNvPr id="8" name="Picture 7">
            <a:extLst>
              <a:ext uri="{FF2B5EF4-FFF2-40B4-BE49-F238E27FC236}">
                <a16:creationId xmlns:a16="http://schemas.microsoft.com/office/drawing/2014/main" id="{5EDEC7DE-8EF9-D38F-EB66-C8E246E46684}"/>
              </a:ext>
            </a:extLst>
          </p:cNvPr>
          <p:cNvPicPr>
            <a:picLocks noChangeAspect="1"/>
          </p:cNvPicPr>
          <p:nvPr/>
        </p:nvPicPr>
        <p:blipFill>
          <a:blip r:embed="rId4"/>
          <a:stretch>
            <a:fillRect/>
          </a:stretch>
        </p:blipFill>
        <p:spPr>
          <a:xfrm>
            <a:off x="1721224" y="5177119"/>
            <a:ext cx="8724369" cy="640726"/>
          </a:xfrm>
          <a:prstGeom prst="rect">
            <a:avLst/>
          </a:prstGeom>
        </p:spPr>
      </p:pic>
    </p:spTree>
    <p:extLst>
      <p:ext uri="{BB962C8B-B14F-4D97-AF65-F5344CB8AC3E}">
        <p14:creationId xmlns:p14="http://schemas.microsoft.com/office/powerpoint/2010/main" val="167386423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Slice</Template>
  <TotalTime>4579</TotalTime>
  <Words>763</Words>
  <Application>Microsoft Office PowerPoint</Application>
  <PresentationFormat>Widescreen</PresentationFormat>
  <Paragraphs>116</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-apple-system</vt:lpstr>
      <vt:lpstr>Arial</vt:lpstr>
      <vt:lpstr>Arial Black</vt:lpstr>
      <vt:lpstr>Calibri</vt:lpstr>
      <vt:lpstr>Georgia</vt:lpstr>
      <vt:lpstr>Helvetica Neue</vt:lpstr>
      <vt:lpstr>Sabon Next LT</vt:lpstr>
      <vt:lpstr>Symbol</vt:lpstr>
      <vt:lpstr>Wingdings</vt:lpstr>
      <vt:lpstr>Office Theme</vt:lpstr>
      <vt:lpstr>Spam Detection Classifier project</vt:lpstr>
      <vt:lpstr>AGENDA</vt:lpstr>
      <vt:lpstr>Introduction</vt:lpstr>
      <vt:lpstr>Business Goal</vt:lpstr>
      <vt:lpstr>Technical Requirements</vt:lpstr>
      <vt:lpstr>Exploratory Data Analysis (EDA)</vt:lpstr>
      <vt:lpstr>Data Description of Data-set</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 2. Comparing Actual and Prediction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Abhishek_R@wistron.com</cp:lastModifiedBy>
  <cp:revision>250</cp:revision>
  <dcterms:created xsi:type="dcterms:W3CDTF">2022-08-31T15:26:21Z</dcterms:created>
  <dcterms:modified xsi:type="dcterms:W3CDTF">2022-12-23T11:32:24Z</dcterms:modified>
</cp:coreProperties>
</file>