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91" r:id="rId3"/>
    <p:sldId id="257" r:id="rId4"/>
    <p:sldId id="258" r:id="rId5"/>
    <p:sldId id="259" r:id="rId6"/>
    <p:sldId id="260" r:id="rId7"/>
    <p:sldId id="286" r:id="rId8"/>
    <p:sldId id="292" r:id="rId9"/>
    <p:sldId id="293" r:id="rId10"/>
    <p:sldId id="282" r:id="rId11"/>
    <p:sldId id="288" r:id="rId12"/>
    <p:sldId id="283" r:id="rId13"/>
    <p:sldId id="284" r:id="rId14"/>
    <p:sldId id="285" r:id="rId15"/>
    <p:sldId id="289" r:id="rId16"/>
    <p:sldId id="294" r:id="rId17"/>
    <p:sldId id="295" r:id="rId18"/>
    <p:sldId id="296" r:id="rId19"/>
    <p:sldId id="297" r:id="rId20"/>
    <p:sldId id="298"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6652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2518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4116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0511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55206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677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0340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4221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1425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6786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2022-10-19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8912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2022-10-19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874698354"/>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502" y="929"/>
            <a:ext cx="11712498" cy="1122392"/>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type="subTitle" idx="1"/>
          </p:nvPr>
        </p:nvSpPr>
        <p:spPr>
          <a:xfrm>
            <a:off x="479502" y="1718605"/>
            <a:ext cx="11519210" cy="5005685"/>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dirty="0">
                <a:ea typeface="+mn-lt"/>
                <a:cs typeface="+mn-lt"/>
              </a:rPr>
              <a:t>cnt_loans30 &amp; amnt_loans30 is 96% correlated.</a:t>
            </a:r>
            <a:endParaRPr lang="en-US" dirty="0"/>
          </a:p>
          <a:p>
            <a:r>
              <a:rPr lang="en-US" sz="2000" dirty="0">
                <a:ea typeface="+mn-lt"/>
                <a:cs typeface="+mn-lt"/>
              </a:rPr>
              <a:t>amnt_loans90 &amp; amnt_loans30 is 90% correlated.</a:t>
            </a:r>
            <a:endParaRPr lang="en-US" dirty="0"/>
          </a:p>
          <a:p>
            <a:r>
              <a:rPr lang="en-US" sz="2000" dirty="0">
                <a:ea typeface="+mn-lt"/>
                <a:cs typeface="+mn-lt"/>
              </a:rPr>
              <a:t>medianamnt_loans90 &amp; medianamnt_loans30 is 91% correlated.</a:t>
            </a:r>
            <a:endParaRPr lang="en-US" dirty="0"/>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val="32614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val="26232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pic>
        <p:nvPicPr>
          <p:cNvPr id="4" name="Picture 4" descr="Graphical user interface, diagram, PowerPoint&#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Tree>
    <p:extLst>
      <p:ext uri="{BB962C8B-B14F-4D97-AF65-F5344CB8AC3E}">
        <p14:creationId xmlns:p14="http://schemas.microsoft.com/office/powerpoint/2010/main" val="35259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C4FB-89B6-7AEF-B6BD-95A179CC34A3}"/>
              </a:ext>
            </a:extLst>
          </p:cNvPr>
          <p:cNvSpPr>
            <a:spLocks noGrp="1"/>
          </p:cNvSpPr>
          <p:nvPr>
            <p:ph type="title"/>
          </p:nvPr>
        </p:nvSpPr>
        <p:spPr>
          <a:xfrm>
            <a:off x="838200" y="672747"/>
            <a:ext cx="10515600" cy="1033390"/>
          </a:xfrm>
        </p:spPr>
        <p:txBody>
          <a:bodyPr vert="horz" lIns="91440" tIns="45720" rIns="91440" bIns="45720" rtlCol="0" anchor="ctr">
            <a:noAutofit/>
          </a:bodyPr>
          <a:lstStyle/>
          <a:p>
            <a:pPr algn="ctr"/>
            <a:r>
              <a:rPr lang="en-US" sz="2000" dirty="0">
                <a:cs typeface="Calibri Light"/>
              </a:rPr>
              <a:t>After Applying </a:t>
            </a:r>
            <a:r>
              <a:rPr lang="en-US" sz="2000" dirty="0" err="1">
                <a:cs typeface="Calibri Light"/>
              </a:rPr>
              <a:t>PowerTransformer</a:t>
            </a:r>
            <a:r>
              <a:rPr lang="en-US" sz="2000" dirty="0">
                <a:cs typeface="Calibri Light"/>
              </a:rPr>
              <a:t/>
            </a:r>
            <a:br>
              <a:rPr lang="en-US" sz="2000" dirty="0">
                <a:cs typeface="Calibri Light"/>
              </a:rPr>
            </a:br>
            <a:r>
              <a:rPr lang="en-US" sz="2000" dirty="0">
                <a:cs typeface="Calibri Light"/>
              </a:rPr>
              <a:t>Method = Yeo - Johnson</a:t>
            </a:r>
          </a:p>
        </p:txBody>
      </p:sp>
      <p:pic>
        <p:nvPicPr>
          <p:cNvPr id="13" name="Picture 13" descr="Graphical user interface, diagram, application&#10;&#10;Description automatically generated">
            <a:extLst>
              <a:ext uri="{FF2B5EF4-FFF2-40B4-BE49-F238E27FC236}">
                <a16:creationId xmlns:a16="http://schemas.microsoft.com/office/drawing/2014/main" id="{FAAA4E31-2285-5E86-6417-D1644089A379}"/>
              </a:ext>
            </a:extLst>
          </p:cNvPr>
          <p:cNvPicPr>
            <a:picLocks noGrp="1" noChangeAspect="1"/>
          </p:cNvPicPr>
          <p:nvPr>
            <p:ph idx="1"/>
          </p:nvPr>
        </p:nvPicPr>
        <p:blipFill>
          <a:blip r:embed="rId2"/>
          <a:stretch>
            <a:fillRect/>
          </a:stretch>
        </p:blipFill>
        <p:spPr>
          <a:xfrm>
            <a:off x="3786187" y="2805906"/>
            <a:ext cx="4619625" cy="2390775"/>
          </a:xfrm>
        </p:spPr>
      </p:pic>
    </p:spTree>
    <p:extLst>
      <p:ext uri="{BB962C8B-B14F-4D97-AF65-F5344CB8AC3E}">
        <p14:creationId xmlns:p14="http://schemas.microsoft.com/office/powerpoint/2010/main" val="39584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F34E-ADBE-E6EF-E1D5-FEE8D11A1B63}"/>
              </a:ext>
            </a:extLst>
          </p:cNvPr>
          <p:cNvSpPr>
            <a:spLocks noGrp="1"/>
          </p:cNvSpPr>
          <p:nvPr>
            <p:ph type="title"/>
          </p:nvPr>
        </p:nvSpPr>
        <p:spPr>
          <a:xfrm>
            <a:off x="1047280" y="759805"/>
            <a:ext cx="10306520" cy="1325563"/>
          </a:xfrm>
        </p:spPr>
        <p:txBody>
          <a:bodyPr>
            <a:normAutofit/>
          </a:bodyPr>
          <a:lstStyle/>
          <a:p>
            <a:r>
              <a:rPr lang="en-US" sz="4000" b="1" u="sng" dirty="0">
                <a:cs typeface="Calibri Light"/>
              </a:rPr>
              <a:t>Imbalanced Target Column</a:t>
            </a:r>
            <a:endParaRPr lang="en-US" sz="4000" b="1" u="sng" dirty="0"/>
          </a:p>
        </p:txBody>
      </p:sp>
      <p:sp>
        <p:nvSpPr>
          <p:cNvPr id="3" name="Content Placeholder 2">
            <a:extLst>
              <a:ext uri="{FF2B5EF4-FFF2-40B4-BE49-F238E27FC236}">
                <a16:creationId xmlns:a16="http://schemas.microsoft.com/office/drawing/2014/main"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dirty="0">
                <a:ea typeface="+mn-lt"/>
                <a:cs typeface="+mn-lt"/>
              </a:rPr>
              <a:t>Label ‘1’ has approximately 87.5% records.</a:t>
            </a:r>
            <a:endParaRPr lang="en-US" sz="2400" dirty="0">
              <a:cs typeface="Calibri" panose="020F0502020204030204"/>
            </a:endParaRPr>
          </a:p>
          <a:p>
            <a:r>
              <a:rPr lang="en-US" sz="2400" dirty="0">
                <a:ea typeface="+mn-lt"/>
                <a:cs typeface="+mn-lt"/>
              </a:rPr>
              <a:t>Label ‘0’ has approximately 12.5% records.</a:t>
            </a:r>
            <a:endParaRPr lang="en-US" sz="2400" dirty="0"/>
          </a:p>
          <a:p>
            <a:pPr marL="0" indent="0">
              <a:buNone/>
            </a:pPr>
            <a:endParaRPr lang="en-US" sz="2400" dirty="0">
              <a:cs typeface="Calibri"/>
            </a:endParaRPr>
          </a:p>
        </p:txBody>
      </p:sp>
      <p:pic>
        <p:nvPicPr>
          <p:cNvPr id="4" name="Picture 4" descr="Chart, bar chart&#10;&#10;Description automatically generated">
            <a:extLst>
              <a:ext uri="{FF2B5EF4-FFF2-40B4-BE49-F238E27FC236}">
                <a16:creationId xmlns:a16="http://schemas.microsoft.com/office/drawing/2014/main"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val="41238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After </a:t>
            </a:r>
            <a:r>
              <a:rPr lang="en-US" sz="3200" b="1" u="sng" kern="1200" dirty="0" err="1">
                <a:latin typeface="+mj-lt"/>
                <a:ea typeface="+mj-ea"/>
                <a:cs typeface="+mj-cs"/>
              </a:rPr>
              <a:t>OverSampling</a:t>
            </a:r>
            <a:r>
              <a:rPr lang="en-US" sz="3200" b="1" u="sng" kern="1200" dirty="0">
                <a:latin typeface="+mj-lt"/>
                <a:ea typeface="+mj-ea"/>
                <a:cs typeface="+mj-cs"/>
              </a:rPr>
              <a:t>.</a:t>
            </a:r>
          </a:p>
        </p:txBody>
      </p:sp>
      <p:pic>
        <p:nvPicPr>
          <p:cNvPr id="4" name="Picture 4" descr="Chart, bar chart&#10;&#10;Description automatically generated">
            <a:extLst>
              <a:ext uri="{FF2B5EF4-FFF2-40B4-BE49-F238E27FC236}">
                <a16:creationId xmlns:a16="http://schemas.microsoft.com/office/drawing/2014/main" id="{A87C8E7D-6506-DF3D-7573-2075456A8F95}"/>
              </a:ext>
            </a:extLst>
          </p:cNvPr>
          <p:cNvPicPr>
            <a:picLocks noGrp="1" noChangeAspect="1"/>
          </p:cNvPicPr>
          <p:nvPr>
            <p:ph idx="1"/>
          </p:nvPr>
        </p:nvPicPr>
        <p:blipFill>
          <a:blip r:embed="rId2"/>
          <a:stretch>
            <a:fillRect/>
          </a:stretch>
        </p:blipFill>
        <p:spPr>
          <a:xfrm>
            <a:off x="3786187" y="2805906"/>
            <a:ext cx="4619625" cy="2390775"/>
          </a:xfrm>
          <a:prstGeom prst="rect">
            <a:avLst/>
          </a:prstGeom>
        </p:spPr>
      </p:pic>
    </p:spTree>
    <p:extLst>
      <p:ext uri="{BB962C8B-B14F-4D97-AF65-F5344CB8AC3E}">
        <p14:creationId xmlns:p14="http://schemas.microsoft.com/office/powerpoint/2010/main" val="79547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CC0D2FF0-FC24-46FB-D4EC-D5836B9D1E47}"/>
              </a:ext>
            </a:extLst>
          </p:cNvPr>
          <p:cNvPicPr>
            <a:picLocks noGrp="1" noChangeAspect="1"/>
          </p:cNvPicPr>
          <p:nvPr>
            <p:ph idx="1"/>
          </p:nvPr>
        </p:nvPicPr>
        <p:blipFill>
          <a:blip r:embed="rId2"/>
          <a:stretch>
            <a:fillRect/>
          </a:stretch>
        </p:blipFill>
        <p:spPr>
          <a:xfrm>
            <a:off x="2571750" y="2720181"/>
            <a:ext cx="7048500" cy="2562225"/>
          </a:xfrm>
          <a:prstGeom prst="rect">
            <a:avLst/>
          </a:prstGeom>
        </p:spPr>
      </p:pic>
    </p:spTree>
    <p:extLst>
      <p:ext uri="{BB962C8B-B14F-4D97-AF65-F5344CB8AC3E}">
        <p14:creationId xmlns:p14="http://schemas.microsoft.com/office/powerpoint/2010/main" val="2099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pic>
        <p:nvPicPr>
          <p:cNvPr id="4" name="Picture 4">
            <a:extLst>
              <a:ext uri="{FF2B5EF4-FFF2-40B4-BE49-F238E27FC236}">
                <a16:creationId xmlns:a16="http://schemas.microsoft.com/office/drawing/2014/main"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Tree>
    <p:extLst>
      <p:ext uri="{BB962C8B-B14F-4D97-AF65-F5344CB8AC3E}">
        <p14:creationId xmlns:p14="http://schemas.microsoft.com/office/powerpoint/2010/main" val="198991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941B-75D9-AC9C-8E28-E2883B573F46}"/>
              </a:ext>
            </a:extLst>
          </p:cNvPr>
          <p:cNvSpPr>
            <a:spLocks noGrp="1"/>
          </p:cNvSpPr>
          <p:nvPr>
            <p:ph idx="1"/>
          </p:nvPr>
        </p:nvSpPr>
        <p:spPr>
          <a:xfrm>
            <a:off x="153691" y="249963"/>
            <a:ext cx="11131343" cy="6366118"/>
          </a:xfrm>
        </p:spPr>
        <p:txBody>
          <a:bodyPr vert="horz" lIns="91440" tIns="45720" rIns="91440" bIns="45720" rtlCol="0" anchor="t">
            <a:normAutofit lnSpcReduction="10000"/>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9136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Cross-Validation</a:t>
            </a:r>
            <a:endParaRPr lang="en-US" sz="3200" b="1" kern="1200" dirty="0">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2519362" y="2120106"/>
            <a:ext cx="7153275" cy="3762375"/>
          </a:xfrm>
          <a:prstGeom prst="rect">
            <a:avLst/>
          </a:prstGeom>
        </p:spPr>
      </p:pic>
    </p:spTree>
    <p:extLst>
      <p:ext uri="{BB962C8B-B14F-4D97-AF65-F5344CB8AC3E}">
        <p14:creationId xmlns:p14="http://schemas.microsoft.com/office/powerpoint/2010/main" val="120890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3" y="643467"/>
            <a:ext cx="10695048" cy="5456250"/>
          </a:xfrm>
        </p:spPr>
        <p:txBody>
          <a:bodyPr vert="horz" lIns="91440" tIns="45720" rIns="91440" bIns="45720" rtlCol="0" anchor="ctr">
            <a:noAutofit/>
          </a:bodyPr>
          <a:lstStyle/>
          <a:p>
            <a:pPr algn="ctr"/>
            <a:r>
              <a:rPr lang="en-US" sz="7200" b="1" kern="1200" dirty="0" smtClean="0">
                <a:effectLst>
                  <a:outerShdw blurRad="38100" dist="38100" dir="2700000" algn="tl">
                    <a:srgbClr val="000000">
                      <a:alpha val="43137"/>
                    </a:srgbClr>
                  </a:outerShdw>
                </a:effectLst>
                <a:latin typeface="Calibri Light (Headings)"/>
              </a:rPr>
              <a:t>Thank You </a:t>
            </a:r>
            <a:endParaRPr lang="en-US" sz="7200" b="1" kern="1200" dirty="0">
              <a:effectLst>
                <a:outerShdw blurRad="38100" dist="38100" dir="2700000" algn="tl">
                  <a:srgbClr val="000000">
                    <a:alpha val="43137"/>
                  </a:srgbClr>
                </a:outerShdw>
              </a:effectLst>
              <a:latin typeface="Calibri Light (Headings)"/>
            </a:endParaRPr>
          </a:p>
        </p:txBody>
      </p:sp>
    </p:spTree>
    <p:extLst>
      <p:ext uri="{BB962C8B-B14F-4D97-AF65-F5344CB8AC3E}">
        <p14:creationId xmlns:p14="http://schemas.microsoft.com/office/powerpoint/2010/main" val="28699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188369" y="174477"/>
            <a:ext cx="11096666"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Tree>
    <p:extLst>
      <p:ext uri="{BB962C8B-B14F-4D97-AF65-F5344CB8AC3E}">
        <p14:creationId xmlns:p14="http://schemas.microsoft.com/office/powerpoint/2010/main" val="21712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4" name="TextBox 3">
            <a:extLst>
              <a:ext uri="{FF2B5EF4-FFF2-40B4-BE49-F238E27FC236}">
                <a16:creationId xmlns:a16="http://schemas.microsoft.com/office/drawing/2014/main" id="{99BAFB21-D765-A8C4-A98F-6EE1A19E209C}"/>
              </a:ext>
            </a:extLst>
          </p:cNvPr>
          <p:cNvSpPr txBox="1"/>
          <p:nvPr/>
        </p:nvSpPr>
        <p:spPr>
          <a:xfrm>
            <a:off x="643467" y="579234"/>
            <a:ext cx="10630416"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dirty="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dirty="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dirty="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dirty="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dirty="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dirty="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val="382075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86834" y="1153572"/>
            <a:ext cx="3200400" cy="4461163"/>
          </a:xfrm>
        </p:spPr>
        <p:txBody>
          <a:bodyPr>
            <a:normAutofit/>
          </a:bodyPr>
          <a:lstStyle/>
          <a:p>
            <a:r>
              <a:rPr lang="en-US" b="1" u="sng" dirty="0">
                <a:ea typeface="Calibri Light"/>
                <a:cs typeface="Calibri Light"/>
              </a:rPr>
              <a:t>EDA:</a:t>
            </a:r>
            <a:endParaRPr lang="en-US" b="1" u="sng" dirty="0"/>
          </a:p>
        </p:txBody>
      </p:sp>
      <p:sp>
        <p:nvSpPr>
          <p:cNvPr id="43" name="Content Placeholder 2">
            <a:extLst>
              <a:ext uri="{FF2B5EF4-FFF2-40B4-BE49-F238E27FC236}">
                <a16:creationId xmlns:a16="http://schemas.microsoft.com/office/drawing/2014/main"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dirty="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dirty="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dirty="0">
              <a:cs typeface="Calibri" panose="020F0502020204030204"/>
            </a:endParaRPr>
          </a:p>
          <a:p>
            <a:endParaRPr lang="en-US" sz="2000" dirty="0">
              <a:ea typeface="Calibri"/>
              <a:cs typeface="Calibri"/>
            </a:endParaRPr>
          </a:p>
        </p:txBody>
      </p:sp>
    </p:spTree>
    <p:extLst>
      <p:ext uri="{BB962C8B-B14F-4D97-AF65-F5344CB8AC3E}">
        <p14:creationId xmlns:p14="http://schemas.microsoft.com/office/powerpoint/2010/main" val="1099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dirty="0">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E220-F81E-CA04-CEC6-7FFA716C8937}"/>
              </a:ext>
            </a:extLst>
          </p:cNvPr>
          <p:cNvSpPr>
            <a:spLocks noGrp="1"/>
          </p:cNvSpPr>
          <p:nvPr>
            <p:ph type="title"/>
          </p:nvPr>
        </p:nvSpPr>
        <p:spPr>
          <a:xfrm>
            <a:off x="762000" y="559678"/>
            <a:ext cx="3567915" cy="4952492"/>
          </a:xfrm>
        </p:spPr>
        <p:txBody>
          <a:bodyPr>
            <a:normAutofit/>
          </a:bodyPr>
          <a:lstStyle/>
          <a:p>
            <a:r>
              <a:rPr lang="en-US" b="1" u="sng" dirty="0">
                <a:cs typeface="Calibri Light"/>
              </a:rPr>
              <a:t>Visualization</a:t>
            </a:r>
            <a:endParaRPr lang="en-US" b="1" u="sng" dirty="0"/>
          </a:p>
        </p:txBody>
      </p:sp>
      <p:pic>
        <p:nvPicPr>
          <p:cNvPr id="21" name="Picture 21" descr="Graphical user interface, application, Word&#10;&#10;Description automatically generated">
            <a:extLst>
              <a:ext uri="{FF2B5EF4-FFF2-40B4-BE49-F238E27FC236}">
                <a16:creationId xmlns:a16="http://schemas.microsoft.com/office/drawing/2014/main"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a16="http://schemas.microsoft.com/office/drawing/2014/main"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a16="http://schemas.microsoft.com/office/drawing/2014/main" id="{C6C47BBE-584D-DD71-8E85-C08737B867B5}"/>
              </a:ext>
            </a:extLst>
          </p:cNvPr>
          <p:cNvPicPr>
            <a:picLocks noChangeAspect="1"/>
          </p:cNvPicPr>
          <p:nvPr/>
        </p:nvPicPr>
        <p:blipFill>
          <a:blip r:embed="rId4"/>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a16="http://schemas.microsoft.com/office/drawing/2014/main" id="{B345FB02-3350-8C3B-5127-774A6D9F2669}"/>
              </a:ext>
            </a:extLst>
          </p:cNvPr>
          <p:cNvPicPr>
            <a:picLocks noChangeAspect="1"/>
          </p:cNvPicPr>
          <p:nvPr/>
        </p:nvPicPr>
        <p:blipFill>
          <a:blip r:embed="rId5"/>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a16="http://schemas.microsoft.com/office/drawing/2014/main" id="{B3428C1A-9322-2F39-CD00-BF3BB6C66FF1}"/>
              </a:ext>
            </a:extLst>
          </p:cNvPr>
          <p:cNvPicPr>
            <a:picLocks noChangeAspect="1"/>
          </p:cNvPicPr>
          <p:nvPr/>
        </p:nvPicPr>
        <p:blipFill>
          <a:blip r:embed="rId6"/>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a16="http://schemas.microsoft.com/office/drawing/2014/main" id="{CCFC2732-73CB-46FB-DB61-7F6F12D4F09F}"/>
              </a:ext>
            </a:extLst>
          </p:cNvPr>
          <p:cNvPicPr>
            <a:picLocks noChangeAspect="1"/>
          </p:cNvPicPr>
          <p:nvPr/>
        </p:nvPicPr>
        <p:blipFill>
          <a:blip r:embed="rId7"/>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a16="http://schemas.microsoft.com/office/drawing/2014/main" id="{82D6F3B8-B25D-1282-34D7-1A8600F92B6D}"/>
              </a:ext>
            </a:extLst>
          </p:cNvPr>
          <p:cNvPicPr>
            <a:picLocks noChangeAspect="1"/>
          </p:cNvPicPr>
          <p:nvPr/>
        </p:nvPicPr>
        <p:blipFill>
          <a:blip r:embed="rId8"/>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a16="http://schemas.microsoft.com/office/drawing/2014/main" id="{B5A31266-98EA-1115-8EA2-59C9362B0597}"/>
              </a:ext>
            </a:extLst>
          </p:cNvPr>
          <p:cNvPicPr>
            <a:picLocks noChangeAspect="1"/>
          </p:cNvPicPr>
          <p:nvPr/>
        </p:nvPicPr>
        <p:blipFill>
          <a:blip r:embed="rId9"/>
          <a:stretch>
            <a:fillRect/>
          </a:stretch>
        </p:blipFill>
        <p:spPr>
          <a:xfrm>
            <a:off x="9693275" y="4383088"/>
            <a:ext cx="1735138" cy="1836738"/>
          </a:xfrm>
          <a:prstGeom prst="rect">
            <a:avLst/>
          </a:prstGeom>
        </p:spPr>
      </p:pic>
    </p:spTree>
    <p:extLst>
      <p:ext uri="{BB962C8B-B14F-4D97-AF65-F5344CB8AC3E}">
        <p14:creationId xmlns:p14="http://schemas.microsoft.com/office/powerpoint/2010/main" val="3721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C89864A-F411-EE89-4855-53A916F5F9C3}"/>
              </a:ext>
            </a:extLst>
          </p:cNvPr>
          <p:cNvPicPr>
            <a:picLocks noGrp="1" noChangeAspect="1"/>
          </p:cNvPicPr>
          <p:nvPr>
            <p:ph idx="1"/>
          </p:nvPr>
        </p:nvPicPr>
        <p:blipFill>
          <a:blip r:embed="rId2"/>
          <a:stretch>
            <a:fillRect/>
          </a:stretch>
        </p:blipFill>
        <p:spPr>
          <a:xfrm>
            <a:off x="4034395" y="1825625"/>
            <a:ext cx="4123209" cy="4351338"/>
          </a:xfrm>
        </p:spPr>
      </p:pic>
      <p:pic>
        <p:nvPicPr>
          <p:cNvPr id="5" name="Picture 5" descr="Graphical user interface, application&#10;&#10;Description automatically generated">
            <a:extLst>
              <a:ext uri="{FF2B5EF4-FFF2-40B4-BE49-F238E27FC236}">
                <a16:creationId xmlns:a16="http://schemas.microsoft.com/office/drawing/2014/main" id="{3CF4EEA4-AA85-51BB-BA13-06A89FC41304}"/>
              </a:ext>
            </a:extLst>
          </p:cNvPr>
          <p:cNvPicPr>
            <a:picLocks noChangeAspect="1"/>
          </p:cNvPicPr>
          <p:nvPr/>
        </p:nvPicPr>
        <p:blipFill>
          <a:blip r:embed="rId3"/>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A7F1A7FC-CD7B-146D-D9DE-8A10A4AE90B6}"/>
              </a:ext>
            </a:extLst>
          </p:cNvPr>
          <p:cNvPicPr>
            <a:picLocks noChangeAspect="1"/>
          </p:cNvPicPr>
          <p:nvPr/>
        </p:nvPicPr>
        <p:blipFill>
          <a:blip r:embed="rId4"/>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7D3CDE42-0E30-4186-7425-10317B29B953}"/>
              </a:ext>
            </a:extLst>
          </p:cNvPr>
          <p:cNvPicPr>
            <a:picLocks noChangeAspect="1"/>
          </p:cNvPicPr>
          <p:nvPr/>
        </p:nvPicPr>
        <p:blipFill>
          <a:blip r:embed="rId7"/>
          <a:stretch>
            <a:fillRect/>
          </a:stretch>
        </p:blipFill>
        <p:spPr>
          <a:xfrm>
            <a:off x="8027988" y="4465638"/>
            <a:ext cx="1814513" cy="1920875"/>
          </a:xfrm>
          <a:prstGeom prst="rect">
            <a:avLst/>
          </a:prstGeom>
        </p:spPr>
      </p:pic>
      <p:pic>
        <p:nvPicPr>
          <p:cNvPr id="10" name="Picture 10">
            <a:extLst>
              <a:ext uri="{FF2B5EF4-FFF2-40B4-BE49-F238E27FC236}">
                <a16:creationId xmlns:a16="http://schemas.microsoft.com/office/drawing/2014/main" id="{0BAEC8CF-BBBA-1510-6D6F-764FBB2EF974}"/>
              </a:ext>
            </a:extLst>
          </p:cNvPr>
          <p:cNvPicPr>
            <a:picLocks noChangeAspect="1"/>
          </p:cNvPicPr>
          <p:nvPr/>
        </p:nvPicPr>
        <p:blipFill>
          <a:blip r:embed="rId8"/>
          <a:stretch>
            <a:fillRect/>
          </a:stretch>
        </p:blipFill>
        <p:spPr>
          <a:xfrm>
            <a:off x="9920288" y="4465638"/>
            <a:ext cx="1814513" cy="1920875"/>
          </a:xfrm>
          <a:prstGeom prst="rect">
            <a:avLst/>
          </a:prstGeom>
        </p:spPr>
      </p:pic>
    </p:spTree>
    <p:extLst>
      <p:ext uri="{BB962C8B-B14F-4D97-AF65-F5344CB8AC3E}">
        <p14:creationId xmlns:p14="http://schemas.microsoft.com/office/powerpoint/2010/main" val="136728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808</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Calibri Light (Headings)</vt:lpstr>
      <vt:lpstr>Wingdings</vt:lpstr>
      <vt:lpstr>Office Theme</vt:lpstr>
      <vt:lpstr>Micro-Credit Defaulter Model</vt:lpstr>
      <vt:lpstr>PowerPoint Presentation</vt:lpstr>
      <vt:lpstr>PowerPoint Presentation</vt:lpstr>
      <vt:lpstr>Problem Statement:</vt:lpstr>
      <vt:lpstr>Understanding:</vt:lpstr>
      <vt:lpstr>EDA:</vt:lpstr>
      <vt:lpstr>Descriptive Statistic:</vt:lpstr>
      <vt:lpstr>Visualization</vt:lpstr>
      <vt:lpstr>PowerPoint Presentation</vt:lpstr>
      <vt:lpstr>PowerPoint Presentation</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961</cp:revision>
  <dcterms:created xsi:type="dcterms:W3CDTF">2022-08-19T21:28:11Z</dcterms:created>
  <dcterms:modified xsi:type="dcterms:W3CDTF">2022-10-19T03:28:52Z</dcterms:modified>
</cp:coreProperties>
</file>