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4"/>
  </p:sldMasterIdLst>
  <p:notesMasterIdLst>
    <p:notesMasterId r:id="rId39"/>
  </p:notesMasterIdLst>
  <p:handoutMasterIdLst>
    <p:handoutMasterId r:id="rId40"/>
  </p:handoutMasterIdLst>
  <p:sldIdLst>
    <p:sldId id="307" r:id="rId5"/>
    <p:sldId id="308" r:id="rId6"/>
    <p:sldId id="258" r:id="rId7"/>
    <p:sldId id="259" r:id="rId8"/>
    <p:sldId id="260" r:id="rId9"/>
    <p:sldId id="261" r:id="rId10"/>
    <p:sldId id="337" r:id="rId11"/>
    <p:sldId id="288" r:id="rId12"/>
    <p:sldId id="291" r:id="rId13"/>
    <p:sldId id="289" r:id="rId14"/>
    <p:sldId id="290" r:id="rId15"/>
    <p:sldId id="293" r:id="rId16"/>
    <p:sldId id="262" r:id="rId17"/>
    <p:sldId id="338" r:id="rId18"/>
    <p:sldId id="264" r:id="rId19"/>
    <p:sldId id="266" r:id="rId20"/>
    <p:sldId id="265" r:id="rId21"/>
    <p:sldId id="267" r:id="rId22"/>
    <p:sldId id="339" r:id="rId23"/>
    <p:sldId id="340" r:id="rId24"/>
    <p:sldId id="341" r:id="rId25"/>
    <p:sldId id="342" r:id="rId26"/>
    <p:sldId id="343" r:id="rId27"/>
    <p:sldId id="344" r:id="rId28"/>
    <p:sldId id="278" r:id="rId29"/>
    <p:sldId id="286" r:id="rId30"/>
    <p:sldId id="279" r:id="rId31"/>
    <p:sldId id="280" r:id="rId32"/>
    <p:sldId id="281" r:id="rId33"/>
    <p:sldId id="345" r:id="rId34"/>
    <p:sldId id="346" r:id="rId35"/>
    <p:sldId id="347" r:id="rId36"/>
    <p:sldId id="285" r:id="rId37"/>
    <p:sldId id="284"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70" d="100"/>
          <a:sy n="70" d="100"/>
        </p:scale>
        <p:origin x="660" y="6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10/4/2022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dirty="0"/>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dirty="0"/>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E7FDD73-0666-43C3-9932-DEA82517B7A0}" type="datetime1">
              <a:rPr lang="en-US" smtClean="0"/>
              <a:t>10/4/2022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28FB93-0A08-4E7D-8E63-9EFA29F1E093}"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5625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E8DC6E-14EA-47DE-8293-3C2BD2DF44FD}"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6080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438E0-AB1F-47D8-9FD6-C4CC7704B312}"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3713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40797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159961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FB7B6E-7AEC-4523-830A-020E057B83FE}"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4308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4864B2-CF3C-4BC7-B773-1059CA2C09DF}"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96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2FC7FC-4089-427D-B730-FF5A8C527010}"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1765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8C599-8B78-47F7-982A-629DED321A11}" type="datetime1">
              <a:rPr lang="en-US" smtClean="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5377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B17057-084E-4362-99F3-2EB376B2BFF1}" type="datetime1">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955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015D-F903-4D55-B798-FAB815FB1250}" type="datetime1">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53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88F568-9EDE-4A5C-9A8A-348709CD8927}"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51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dirty="0"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E1ED1E-9528-4D14-885B-49D151B3DBFE}"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9159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C242BFF-6255-426D-BB95-ECBD85FAD528}" type="datetime1">
              <a:rPr lang="en-US" smtClean="0"/>
              <a:t>10/4/2022</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8410927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2" y="337121"/>
            <a:ext cx="10940155" cy="1783976"/>
          </a:xfrm>
        </p:spPr>
        <p:txBody>
          <a:bodyPr>
            <a:normAutofit/>
          </a:bodyPr>
          <a:lstStyle/>
          <a:p>
            <a:pPr algn="ctr"/>
            <a:r>
              <a:rPr lang="en-US" sz="5400" b="1" cap="small" dirty="0" smtClean="0">
                <a:effectLst>
                  <a:outerShdw blurRad="38100" dist="38100" dir="2700000" algn="tl">
                    <a:srgbClr val="000000">
                      <a:alpha val="43137"/>
                    </a:srgbClr>
                  </a:outerShdw>
                </a:effectLst>
              </a:rPr>
              <a:t>Housing Price Prediction Presentation</a:t>
            </a:r>
            <a:endParaRPr lang="en-US" sz="5400" b="1" cap="small"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8012"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a:t>
            </a:r>
            <a:r>
              <a:rPr lang="en-US" b="1" dirty="0" smtClean="0">
                <a:solidFill>
                  <a:schemeClr val="tx1"/>
                </a:solidFill>
                <a:effectLst>
                  <a:outerShdw blurRad="38100" dist="38100" dir="2700000" algn="tl">
                    <a:srgbClr val="000000">
                      <a:alpha val="43137"/>
                    </a:srgbClr>
                  </a:outerShdw>
                </a:effectLst>
              </a:rPr>
              <a:t>by:</a:t>
            </a:r>
          </a:p>
          <a:p>
            <a:r>
              <a:rPr lang="en-US" b="1" dirty="0">
                <a:solidFill>
                  <a:schemeClr val="tx1"/>
                </a:solidFill>
                <a:effectLst>
                  <a:outerShdw blurRad="38100" dist="38100" dir="2700000" algn="tl">
                    <a:srgbClr val="000000">
                      <a:alpha val="43137"/>
                    </a:srgbClr>
                  </a:outerShdw>
                </a:effectLst>
              </a:rPr>
              <a:t>A</a:t>
            </a:r>
            <a:r>
              <a:rPr lang="en-US" b="1" dirty="0" smtClean="0">
                <a:solidFill>
                  <a:schemeClr val="tx1"/>
                </a:solidFill>
                <a:effectLst>
                  <a:outerShdw blurRad="38100" dist="38100" dir="2700000" algn="tl">
                    <a:srgbClr val="000000">
                      <a:alpha val="43137"/>
                    </a:srgbClr>
                  </a:outerShdw>
                </a:effectLst>
              </a:rPr>
              <a:t>kata </a:t>
            </a:r>
            <a:r>
              <a:rPr lang="en-US" b="1" dirty="0">
                <a:solidFill>
                  <a:schemeClr val="tx1"/>
                </a:solidFill>
                <a:effectLst>
                  <a:outerShdw blurRad="38100" dist="38100" dir="2700000" algn="tl">
                    <a:srgbClr val="000000">
                      <a:alpha val="43137"/>
                    </a:srgbClr>
                  </a:outerShdw>
                </a:effectLst>
              </a:rPr>
              <a:t>Y</a:t>
            </a:r>
            <a:r>
              <a:rPr lang="en-US" b="1" dirty="0" smtClean="0">
                <a:solidFill>
                  <a:schemeClr val="tx1"/>
                </a:solidFill>
                <a:effectLst>
                  <a:outerShdw blurRad="38100" dist="38100" dir="2700000" algn="tl">
                    <a:srgbClr val="000000">
                      <a:alpha val="43137"/>
                    </a:srgbClr>
                  </a:outerShdw>
                </a:effectLst>
              </a:rPr>
              <a:t>adav</a:t>
            </a:r>
            <a:endParaRPr lang="en-US" b="1" dirty="0">
              <a:solidFill>
                <a:schemeClr val="tx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342" y="2089721"/>
            <a:ext cx="8218070" cy="4651738"/>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2894012" y="2133600"/>
            <a:ext cx="6477000" cy="4401844"/>
          </a:xfr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2741612" y="2286000"/>
            <a:ext cx="6400800" cy="4320752"/>
          </a:xfr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11</a:t>
            </a:fld>
            <a:endParaRPr lang="en-US" dirty="0"/>
          </a:p>
        </p:txBody>
      </p:sp>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p:txBody>
          <a:bodyPr>
            <a:normAutofit/>
          </a:bodyPr>
          <a:lstStyle/>
          <a:p>
            <a:r>
              <a:rPr lang="en-US" sz="3999" dirty="0">
                <a:latin typeface="Times New Roman" panose="02020603050405020304" pitchFamily="18" charset="0"/>
                <a:cs typeface="Times New Roman" panose="02020603050405020304" pitchFamily="18" charset="0"/>
              </a:rPr>
              <a:t>Column </a:t>
            </a:r>
            <a:r>
              <a:rPr lang="en-US" sz="3999" dirty="0" smtClean="0">
                <a:latin typeface="Times New Roman" panose="02020603050405020304" pitchFamily="18" charset="0"/>
                <a:cs typeface="Times New Roman" panose="02020603050405020304" pitchFamily="18" charset="0"/>
              </a:rPr>
              <a:t>Dropped</a:t>
            </a:r>
            <a:br>
              <a:rPr lang="en-US" sz="3999" dirty="0" smtClean="0">
                <a:latin typeface="Times New Roman" panose="02020603050405020304" pitchFamily="18" charset="0"/>
                <a:cs typeface="Times New Roman" panose="02020603050405020304" pitchFamily="18" charset="0"/>
              </a:rPr>
            </a:br>
            <a:endParaRPr lang="en-IN" sz="39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p:txBody>
          <a:bodyPr>
            <a:normAutofit/>
          </a:bodyPr>
          <a:lstStyle/>
          <a:p>
            <a:r>
              <a:rPr lang="en-US" dirty="0"/>
              <a:t>The columns that are going to be drop are Utilities. They are strings , cannot be categorized and don’t contribute much to the outcome.</a:t>
            </a:r>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12</a:t>
            </a:fld>
            <a:endParaRPr lang="en-US" dirty="0"/>
          </a:p>
        </p:txBody>
      </p:sp>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12812" y="1691322"/>
            <a:ext cx="9448800" cy="3261678"/>
          </a:xfrm>
          <a:prstGeom prst="rect">
            <a:avLst/>
          </a:prstGeom>
          <a:noFill/>
          <a:ln>
            <a:noFill/>
          </a:ln>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13</a:t>
            </a:fld>
            <a:endParaRPr lang="en-US" dirty="0"/>
          </a:p>
        </p:txBody>
      </p:sp>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r>
            <a:b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a:xfrm>
            <a:off x="1275877" y="1524000"/>
            <a:ext cx="8593122" cy="4351337"/>
          </a:xfrm>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fillna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4412" y="3699668"/>
            <a:ext cx="6553200" cy="2777332"/>
          </a:xfrm>
          <a:prstGeom prst="rect">
            <a:avLst/>
          </a:prstGeom>
          <a:noFill/>
          <a:ln>
            <a:noFill/>
          </a:ln>
        </p:spPr>
      </p:pic>
      <p:sp>
        <p:nvSpPr>
          <p:cNvPr id="6" name="Slide Number Placeholder 5"/>
          <p:cNvSpPr>
            <a:spLocks noGrp="1"/>
          </p:cNvSpPr>
          <p:nvPr>
            <p:ph type="sldNum" sz="quarter" idx="12"/>
          </p:nvPr>
        </p:nvSpPr>
        <p:spPr/>
        <p:txBody>
          <a:bodyPr>
            <a:normAutofit lnSpcReduction="10000"/>
          </a:bodyPr>
          <a:lstStyle/>
          <a:p>
            <a:fld id="{DF28FB93-0A08-4E7D-8E63-9EFA29F1E093}" type="slidenum">
              <a:rPr lang="en-US" smtClean="0"/>
              <a:pPr/>
              <a:t>14</a:t>
            </a:fld>
            <a:endParaRPr lang="en-US" dirty="0"/>
          </a:p>
        </p:txBody>
      </p:sp>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457200"/>
            <a:ext cx="5091580" cy="1574808"/>
          </a:xfrm>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
            </a:r>
            <a:br>
              <a:rPr lang="en-IN" b="1" dirty="0">
                <a:solidFill>
                  <a:schemeClr val="tx1"/>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Encoding of Data Frame:</a:t>
            </a:r>
            <a:r>
              <a:rPr lang="en-IN" dirty="0">
                <a:solidFill>
                  <a:schemeClr val="tx1"/>
                </a:solidFill>
                <a:effectLst/>
                <a:latin typeface="Times New Roman" panose="02020603050405020304" pitchFamily="18" charset="0"/>
                <a:ea typeface="Times New Roman" panose="02020603050405020304" pitchFamily="18" charset="0"/>
              </a:rPr>
              <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2362200"/>
            <a:ext cx="5083655" cy="1371600"/>
          </a:xfrm>
        </p:spPr>
        <p:txBody>
          <a:bodyPr>
            <a:normAutofit fontScale="92500" lnSpcReduction="10000"/>
          </a:bodyPr>
          <a:lstStyle/>
          <a:p>
            <a:r>
              <a:rPr lang="en-IN" sz="2399" dirty="0">
                <a:solidFill>
                  <a:schemeClr val="tx1"/>
                </a:solidFill>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0012" y="138732"/>
            <a:ext cx="5904080" cy="4738068"/>
          </a:xfrm>
          <a:prstGeom prst="rect">
            <a:avLst/>
          </a:prstGeom>
          <a:noFill/>
          <a:ln>
            <a:solidFill>
              <a:schemeClr val="tx1"/>
            </a:solidFill>
          </a:ln>
        </p:spPr>
      </p:pic>
      <p:sp>
        <p:nvSpPr>
          <p:cNvPr id="7" name="Slide Number Placeholder 6"/>
          <p:cNvSpPr>
            <a:spLocks noGrp="1"/>
          </p:cNvSpPr>
          <p:nvPr>
            <p:ph type="sldNum" sz="quarter" idx="12"/>
          </p:nvPr>
        </p:nvSpPr>
        <p:spPr/>
        <p:txBody>
          <a:bodyPr>
            <a:normAutofit lnSpcReduction="10000"/>
          </a:bodyPr>
          <a:lstStyle/>
          <a:p>
            <a:fld id="{DF28FB93-0A08-4E7D-8E63-9EFA29F1E093}" type="slidenum">
              <a:rPr lang="en-US" smtClean="0"/>
              <a:pPr/>
              <a:t>15</a:t>
            </a:fld>
            <a:endParaRPr lang="en-US" dirty="0"/>
          </a:p>
        </p:txBody>
      </p:sp>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569" y="105641"/>
            <a:ext cx="3931213" cy="1952117"/>
          </a:xfrm>
        </p:spPr>
        <p:txBody>
          <a:bodyPr>
            <a:noAutofit/>
          </a:bodyPr>
          <a:lstStyle/>
          <a:p>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399" dirty="0">
                <a:latin typeface="Times New Roman" panose="02020603050405020304" pitchFamily="18" charset="0"/>
                <a:ea typeface="Calibri" panose="020F0502020204030204" pitchFamily="34" charset="0"/>
                <a:cs typeface="Times New Roman" panose="02020603050405020304" pitchFamily="18" charset="0"/>
              </a:rPr>
              <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4503738" y="2171511"/>
            <a:ext cx="6076950" cy="2514978"/>
          </a:xfrm>
          <a:prstGeom prst="rect">
            <a:avLst/>
          </a:prstGeom>
        </p:spPr>
      </p:pic>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normAutofit fontScale="92500" lnSpcReduction="10000"/>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16</a:t>
            </a:fld>
            <a:endParaRPr lang="en-US"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r>
              <a:rPr lang="en-IN" sz="35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262063" y="2210673"/>
            <a:ext cx="8593137" cy="3587592"/>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17</a:t>
            </a:fld>
            <a:endParaRPr lang="en-US" dirty="0"/>
          </a:p>
        </p:txBody>
      </p:sp>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a:t>
            </a:r>
            <a:r>
              <a:rPr lang="en-IN" sz="3999" b="1" dirty="0" smtClean="0">
                <a:latin typeface="Times New Roman" panose="02020603050405020304" pitchFamily="18" charset="0"/>
                <a:ea typeface="Calibri" panose="020F0502020204030204" pitchFamily="34" charset="0"/>
                <a:cs typeface="Times New Roman" panose="02020603050405020304" pitchFamily="18" charset="0"/>
              </a:rPr>
              <a:t>columns</a:t>
            </a: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262063" y="2055363"/>
            <a:ext cx="8593137" cy="3898211"/>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18</a:t>
            </a:fld>
            <a:endParaRPr lang="en-US" dirty="0"/>
          </a:p>
        </p:txBody>
      </p:sp>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1065212" y="1143000"/>
            <a:ext cx="9690116" cy="1325562"/>
          </a:xfrm>
        </p:spPr>
        <p:txBody>
          <a:bodyPr>
            <a:normAutofit fontScale="90000"/>
          </a:bodyPr>
          <a:lstStyle/>
          <a:p>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1293812" y="2590800"/>
            <a:ext cx="4395193" cy="626269"/>
          </a:xfrm>
          <a:ln>
            <a:noFill/>
          </a:ln>
        </p:spPr>
        <p:txBody>
          <a:bodyPr/>
          <a:lstStyle/>
          <a:p>
            <a:r>
              <a:rPr lang="en-US" dirty="0"/>
              <a:t>First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1262063" y="3566097"/>
            <a:ext cx="4478337" cy="2048601"/>
          </a:xfrm>
          <a:prstGeom prst="rect">
            <a:avLst/>
          </a:prstGeom>
        </p:spPr>
      </p:pic>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6042618" y="2590801"/>
            <a:ext cx="4395194" cy="626269"/>
          </a:xfrm>
          <a:ln>
            <a:noFill/>
          </a:ln>
        </p:spPr>
        <p:txBody>
          <a:bodyPr/>
          <a:lstStyle/>
          <a:p>
            <a:r>
              <a:rPr lang="en-US" dirty="0"/>
              <a:t>Second set</a:t>
            </a:r>
            <a:endParaRPr lang="en-IN" dirty="0"/>
          </a:p>
        </p:txBody>
      </p:sp>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24575" y="3525325"/>
            <a:ext cx="4479925" cy="2130145"/>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19</a:t>
            </a:fld>
            <a:endParaRPr lang="en-US" dirty="0"/>
          </a:p>
        </p:txBody>
      </p:sp>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smtClean="0"/>
              <a:t>Introduction or Problem Statement</a:t>
            </a:r>
            <a:endParaRPr lang="en-US" dirty="0"/>
          </a:p>
          <a:p>
            <a:r>
              <a:rPr lang="en-US" dirty="0" smtClean="0"/>
              <a:t>Business Goal</a:t>
            </a:r>
            <a:endParaRPr lang="en-US" dirty="0"/>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normAutofit lnSpcReduction="10000"/>
          </a:bodyPr>
          <a:lstStyle/>
          <a:p>
            <a:fld id="{DF28FB93-0A08-4E7D-8E63-9EFA29F1E093}" type="slidenum">
              <a:rPr lang="en-US" smtClean="0"/>
              <a:pPr/>
              <a:t>2</a:t>
            </a:fld>
            <a:endParaRPr lang="en-US" dirty="0"/>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1262063" y="3295976"/>
            <a:ext cx="4478337" cy="2088498"/>
          </a:xfrm>
          <a:prstGeom prst="rect">
            <a:avLst/>
          </a:prstGeom>
        </p:spPr>
      </p:pic>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24575" y="3300930"/>
            <a:ext cx="4479925" cy="2078590"/>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20</a:t>
            </a:fld>
            <a:endParaRPr lang="en-US" dirty="0"/>
          </a:p>
        </p:txBody>
      </p:sp>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a:xfrm>
            <a:off x="1261543" y="427038"/>
            <a:ext cx="9690116" cy="1325562"/>
          </a:xfrm>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b="1" dirty="0" smtClean="0">
                <a:effectLst/>
                <a:latin typeface="Times New Roman" panose="02020603050405020304" pitchFamily="18" charset="0"/>
                <a:ea typeface="Calibri" panose="020F0502020204030204" pitchFamily="34" charset="0"/>
              </a:rPr>
              <a:t/>
            </a:r>
            <a:br>
              <a:rPr lang="en-IN" b="1" dirty="0" smtClean="0">
                <a:effectLst/>
                <a:latin typeface="Times New Roman" panose="02020603050405020304" pitchFamily="18" charset="0"/>
                <a:ea typeface="Calibri" panose="020F0502020204030204" pitchFamily="34" charset="0"/>
              </a:rPr>
            </a:br>
            <a:r>
              <a:rPr lang="en-IN" sz="2199" dirty="0" smtClean="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a:t>
            </a: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983981" y="1713655"/>
            <a:ext cx="4479393" cy="731520"/>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3072300426"/>
              </p:ext>
            </p:extLst>
          </p:nvPr>
        </p:nvGraphicFramePr>
        <p:xfrm>
          <a:off x="684212"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91416">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91416">
                <a:tc>
                  <a:txBody>
                    <a:bodyPr/>
                    <a:lstStyle/>
                    <a:p>
                      <a:r>
                        <a:rPr lang="en-IN" sz="600" dirty="0">
                          <a:effectLst/>
                        </a:rPr>
                        <a:t>Id                0.026526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CentralAir       -3.475188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91416">
                <a:tc>
                  <a:txBody>
                    <a:bodyPr/>
                    <a:lstStyle/>
                    <a:p>
                      <a:r>
                        <a:rPr lang="en-IN" sz="600" dirty="0">
                          <a:effectLst/>
                        </a:rPr>
                        <a:t>MSSubClass        1.422019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Electrical       -3.104209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91416">
                <a:tc>
                  <a:txBody>
                    <a:bodyPr/>
                    <a:lstStyle/>
                    <a:p>
                      <a:r>
                        <a:rPr lang="en-IN" sz="600" dirty="0">
                          <a:effectLst/>
                        </a:rPr>
                        <a:t>MSZoning         -1.796785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1stFlrSF          1.513707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91416">
                <a:tc>
                  <a:txBody>
                    <a:bodyPr/>
                    <a:lstStyle/>
                    <a:p>
                      <a:r>
                        <a:rPr lang="en-IN" sz="600" dirty="0">
                          <a:effectLst/>
                        </a:rPr>
                        <a:t>LotFrontage       2.710383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2ndFlrSF          0.823479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91416">
                <a:tc>
                  <a:txBody>
                    <a:bodyPr/>
                    <a:lstStyle/>
                    <a:p>
                      <a:r>
                        <a:rPr lang="en-IN" sz="600" dirty="0">
                          <a:effectLst/>
                        </a:rPr>
                        <a:t>LotArea          10.659285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LowQualFinSF      8.666142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91416">
                <a:tc>
                  <a:txBody>
                    <a:bodyPr/>
                    <a:lstStyle/>
                    <a:p>
                      <a:r>
                        <a:rPr lang="en-IN" sz="600" dirty="0">
                          <a:effectLst/>
                        </a:rPr>
                        <a:t>Street          -17.021969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GrLivArea         1.449952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91416">
                <a:tc>
                  <a:txBody>
                    <a:bodyPr/>
                    <a:lstStyle/>
                    <a:p>
                      <a:r>
                        <a:rPr lang="en-IN" sz="600" dirty="0">
                          <a:effectLst/>
                        </a:rPr>
                        <a:t>Alley             5.436187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BsmtFullBath      0.627106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91416">
                <a:tc>
                  <a:txBody>
                    <a:bodyPr/>
                    <a:lstStyle/>
                    <a:p>
                      <a:r>
                        <a:rPr lang="en-IN" sz="600" dirty="0">
                          <a:effectLst/>
                        </a:rPr>
                        <a:t>LotShape         -0.603775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BsmtHalfBath      4.264403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91416">
                <a:tc>
                  <a:txBody>
                    <a:bodyPr/>
                    <a:lstStyle/>
                    <a:p>
                      <a:r>
                        <a:rPr lang="en-IN" sz="600" dirty="0">
                          <a:effectLst/>
                        </a:rPr>
                        <a:t>LandContour      -3.125982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FullBath          0.057809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91416">
                <a:tc>
                  <a:txBody>
                    <a:bodyPr/>
                    <a:lstStyle/>
                    <a:p>
                      <a:r>
                        <a:rPr lang="en-IN" sz="600" dirty="0">
                          <a:effectLst/>
                        </a:rPr>
                        <a:t>LotConfig        -1.118821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HalfBath          0.656492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91416">
                <a:tc>
                  <a:txBody>
                    <a:bodyPr/>
                    <a:lstStyle/>
                    <a:p>
                      <a:r>
                        <a:rPr lang="en-IN" sz="600" dirty="0">
                          <a:effectLst/>
                        </a:rPr>
                        <a:t>LandSlope         4.812568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BedroomAbvGr      0.243855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91416">
                <a:tc>
                  <a:txBody>
                    <a:bodyPr/>
                    <a:lstStyle/>
                    <a:p>
                      <a:r>
                        <a:rPr lang="en-IN" sz="600" dirty="0">
                          <a:effectLst/>
                        </a:rPr>
                        <a:t>Neighborhood      0.043735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KitchenAbvGr      4.365259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91416">
                <a:tc>
                  <a:txBody>
                    <a:bodyPr/>
                    <a:lstStyle/>
                    <a:p>
                      <a:r>
                        <a:rPr lang="en-IN" sz="600" dirty="0">
                          <a:effectLst/>
                        </a:rPr>
                        <a:t>Condition1        3.008289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KitchenQual      -1.408106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91416">
                <a:tc>
                  <a:txBody>
                    <a:bodyPr/>
                    <a:lstStyle/>
                    <a:p>
                      <a:r>
                        <a:rPr lang="en-IN" sz="600" dirty="0">
                          <a:effectLst/>
                        </a:rPr>
                        <a:t>Condition2       11.514458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TotRmsAbvGrd      0.644657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91416">
                <a:tc>
                  <a:txBody>
                    <a:bodyPr/>
                    <a:lstStyle/>
                    <a:p>
                      <a:r>
                        <a:rPr lang="en-IN" sz="600" dirty="0">
                          <a:effectLst/>
                        </a:rPr>
                        <a:t>BldgType          2.318657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Functional       -3.999663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91416">
                <a:tc>
                  <a:txBody>
                    <a:bodyPr/>
                    <a:lstStyle/>
                    <a:p>
                      <a:r>
                        <a:rPr lang="en-IN" sz="600" dirty="0">
                          <a:effectLst/>
                        </a:rPr>
                        <a:t>HouseStyle        0.285680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Fireplaces        0.671966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91416">
                <a:tc>
                  <a:txBody>
                    <a:bodyPr/>
                    <a:lstStyle/>
                    <a:p>
                      <a:r>
                        <a:rPr lang="en-IN" sz="600" dirty="0">
                          <a:effectLst/>
                        </a:rPr>
                        <a:t>OverallQual       0.175082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FireplaceQu       0.753507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91416">
                <a:tc>
                  <a:txBody>
                    <a:bodyPr/>
                    <a:lstStyle/>
                    <a:p>
                      <a:r>
                        <a:rPr lang="en-IN" sz="600" dirty="0">
                          <a:effectLst/>
                        </a:rPr>
                        <a:t>OverallCond       0.580714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GarageType        0.831142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91416">
                <a:tc>
                  <a:txBody>
                    <a:bodyPr/>
                    <a:lstStyle/>
                    <a:p>
                      <a:r>
                        <a:rPr lang="en-IN" sz="600" dirty="0">
                          <a:effectLst/>
                        </a:rPr>
                        <a:t>YearBuilt        -0.579204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GarageYrBlt      -0.662934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91416">
                <a:tc>
                  <a:txBody>
                    <a:bodyPr/>
                    <a:lstStyle/>
                    <a:p>
                      <a:r>
                        <a:rPr lang="en-IN" sz="600" dirty="0">
                          <a:effectLst/>
                        </a:rPr>
                        <a:t>YearRemodAdd     -0.495864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GarageFinish     -0.450190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91416">
                <a:tc>
                  <a:txBody>
                    <a:bodyPr/>
                    <a:lstStyle/>
                    <a:p>
                      <a:r>
                        <a:rPr lang="en-IN" sz="600" dirty="0">
                          <a:effectLst/>
                        </a:rPr>
                        <a:t>RoofStyle         1.498560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GarageCars       -0.358556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91416">
                <a:tc>
                  <a:txBody>
                    <a:bodyPr/>
                    <a:lstStyle/>
                    <a:p>
                      <a:r>
                        <a:rPr lang="en-IN" sz="600" dirty="0">
                          <a:effectLst/>
                        </a:rPr>
                        <a:t>RoofMatl          7.577352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GarageArea        0.189665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91416">
                <a:tc>
                  <a:txBody>
                    <a:bodyPr/>
                    <a:lstStyle/>
                    <a:p>
                      <a:r>
                        <a:rPr lang="en-IN" sz="600" dirty="0">
                          <a:effectLst/>
                        </a:rPr>
                        <a:t>Exterior1st      -0.612816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GarageQual       -4.582386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91416">
                <a:tc>
                  <a:txBody>
                    <a:bodyPr/>
                    <a:lstStyle/>
                    <a:p>
                      <a:r>
                        <a:rPr lang="en-IN" sz="600" dirty="0">
                          <a:effectLst/>
                        </a:rPr>
                        <a:t>Exterior2nd      -0.592349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GarageCond       -5.422472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91416">
                <a:tc>
                  <a:txBody>
                    <a:bodyPr/>
                    <a:lstStyle/>
                    <a:p>
                      <a:r>
                        <a:rPr lang="en-IN" sz="600" dirty="0">
                          <a:effectLst/>
                        </a:rPr>
                        <a:t>MasVnrType       -0.104609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PavedDrive       -3.274035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91416">
                <a:tc>
                  <a:txBody>
                    <a:bodyPr/>
                    <a:lstStyle/>
                    <a:p>
                      <a:r>
                        <a:rPr lang="en-IN" sz="600" dirty="0">
                          <a:effectLst/>
                        </a:rPr>
                        <a:t>MasVnrArea        2.834658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WoodDeckSF        1.504929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91416">
                <a:tc>
                  <a:txBody>
                    <a:bodyPr/>
                    <a:lstStyle/>
                    <a:p>
                      <a:r>
                        <a:rPr lang="en-IN" sz="600" dirty="0">
                          <a:effectLst/>
                        </a:rPr>
                        <a:t>ExterQual        -1.810843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OpenPorchSF       2.410840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91416">
                <a:tc>
                  <a:txBody>
                    <a:bodyPr/>
                    <a:lstStyle/>
                    <a:p>
                      <a:r>
                        <a:rPr lang="en-IN" sz="600" dirty="0">
                          <a:effectLst/>
                        </a:rPr>
                        <a:t>ExterCond        -2.516219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EnclosedPorch     3.043610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91416">
                <a:tc>
                  <a:txBody>
                    <a:bodyPr/>
                    <a:lstStyle/>
                    <a:p>
                      <a:r>
                        <a:rPr lang="en-IN" sz="600" dirty="0">
                          <a:effectLst/>
                        </a:rPr>
                        <a:t>Foundation       -0.002761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3SsnPorch         9.770611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91416">
                <a:tc>
                  <a:txBody>
                    <a:bodyPr/>
                    <a:lstStyle/>
                    <a:p>
                      <a:r>
                        <a:rPr lang="en-IN" sz="600" dirty="0">
                          <a:effectLst/>
                        </a:rPr>
                        <a:t>BsmtQual         -1.343781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ScreenPorch       4.105741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91416">
                <a:tc>
                  <a:txBody>
                    <a:bodyPr/>
                    <a:lstStyle/>
                    <a:p>
                      <a:r>
                        <a:rPr lang="en-IN" sz="600" dirty="0">
                          <a:effectLst/>
                        </a:rPr>
                        <a:t>BsmtCond         -3.293554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PoolArea         13.243711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91416">
                <a:tc>
                  <a:txBody>
                    <a:bodyPr/>
                    <a:lstStyle/>
                    <a:p>
                      <a:r>
                        <a:rPr lang="en-IN" sz="600" dirty="0">
                          <a:effectLst/>
                        </a:rPr>
                        <a:t>BsmtExposure     -1.166987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PoolQC          -19.401558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91416">
                <a:tc>
                  <a:txBody>
                    <a:bodyPr/>
                    <a:lstStyle/>
                    <a:p>
                      <a:r>
                        <a:rPr lang="en-IN" sz="600" dirty="0">
                          <a:effectLst/>
                        </a:rPr>
                        <a:t>BsmtFinType1     -0.068901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Fence            -3.185107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91416">
                <a:tc>
                  <a:txBody>
                    <a:bodyPr/>
                    <a:lstStyle/>
                    <a:p>
                      <a:r>
                        <a:rPr lang="en-IN" sz="600" dirty="0">
                          <a:effectLst/>
                        </a:rPr>
                        <a:t>BsmtFinSF1        1.871606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MiscFeature     -17.238424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91416">
                <a:tc>
                  <a:txBody>
                    <a:bodyPr/>
                    <a:lstStyle/>
                    <a:p>
                      <a:r>
                        <a:rPr lang="en-IN" sz="600" dirty="0">
                          <a:effectLst/>
                        </a:rPr>
                        <a:t>BsmtFinType2     -3.615783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MiscVal          23.065943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91416">
                <a:tc>
                  <a:txBody>
                    <a:bodyPr/>
                    <a:lstStyle/>
                    <a:p>
                      <a:r>
                        <a:rPr lang="en-IN" sz="600" dirty="0">
                          <a:effectLst/>
                        </a:rPr>
                        <a:t>BsmtFinSF2        4.365829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MoSold            0.220979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91416">
                <a:tc>
                  <a:txBody>
                    <a:bodyPr/>
                    <a:lstStyle/>
                    <a:p>
                      <a:r>
                        <a:rPr lang="en-IN" sz="600" dirty="0">
                          <a:effectLst/>
                        </a:rPr>
                        <a:t>BsmtUnfSF         0.909057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YrSold            0.115765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91416">
                <a:tc>
                  <a:txBody>
                    <a:bodyPr/>
                    <a:lstStyle/>
                    <a:p>
                      <a:r>
                        <a:rPr lang="en-IN" sz="600" dirty="0">
                          <a:effectLst/>
                        </a:rPr>
                        <a:t>TotalBsmtSF       1.744591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SaleType         -3.660513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91416">
                <a:tc>
                  <a:txBody>
                    <a:bodyPr/>
                    <a:lstStyle/>
                    <a:p>
                      <a:r>
                        <a:rPr lang="en-IN" sz="600" dirty="0">
                          <a:effectLst/>
                        </a:rPr>
                        <a:t>Heating          10.103609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SaleCondition    -2.671829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91416">
                <a:tc>
                  <a:txBody>
                    <a:bodyPr/>
                    <a:lstStyle/>
                    <a:p>
                      <a:r>
                        <a:rPr lang="en-IN" sz="600" dirty="0">
                          <a:effectLst/>
                        </a:rPr>
                        <a:t>HeatingQC         0.449933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SalePrice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5847323" y="1713655"/>
            <a:ext cx="4479393" cy="731520"/>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548389504"/>
              </p:ext>
            </p:extLst>
          </p:nvPr>
        </p:nvGraphicFramePr>
        <p:xfrm>
          <a:off x="5740672"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Columns           Skewness</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dirty="0">
                          <a:effectLst/>
                        </a:rPr>
                        <a:t>Id               -0.268486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CentralAir       -3.475188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dirty="0">
                          <a:effectLst/>
                        </a:rPr>
                        <a:t>MSSubClass        0.064007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Electrical       -3.006845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dirty="0">
                          <a:effectLst/>
                        </a:rPr>
                        <a:t>MSZoning          0.233113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1stFlrSF         -0.002391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91416">
                <a:tc>
                  <a:txBody>
                    <a:bodyPr/>
                    <a:lstStyle/>
                    <a:p>
                      <a:r>
                        <a:rPr lang="en-IN" sz="600" dirty="0">
                          <a:effectLst/>
                        </a:rPr>
                        <a:t>LotFrontage       0.161368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2ndFlrSF          0.280208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dirty="0">
                          <a:effectLst/>
                        </a:rPr>
                        <a:t>LotArea           0.032509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LowQualFinSF      6.922843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dirty="0">
                          <a:effectLst/>
                        </a:rPr>
                        <a:t>Street          -17.021969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GrLivArea        -0.000054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dirty="0">
                          <a:effectLst/>
                        </a:rPr>
                        <a:t>Alley             5.436187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BsmtFullBath      0.365488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dirty="0">
                          <a:effectLst/>
                        </a:rPr>
                        <a:t>LotShape         -0.594207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BsmtHalfBath      3.954345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dirty="0">
                          <a:effectLst/>
                        </a:rPr>
                        <a:t>LandContour      -2.592303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FullBath         -0.045944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dirty="0">
                          <a:effectLst/>
                        </a:rPr>
                        <a:t>LotConfig        -1.030401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HalfBath          0.498003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dirty="0">
                          <a:effectLst/>
                        </a:rPr>
                        <a:t>LandSlope         3.954345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BedroomAbvGr      0.116498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dirty="0">
                          <a:effectLst/>
                        </a:rPr>
                        <a:t>Neighborhood     -0.146541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KitchenAbvGr     -2.370593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dirty="0">
                          <a:effectLst/>
                        </a:rPr>
                        <a:t>Condition1        0.225468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KitchenQual      -0.435558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dirty="0">
                          <a:effectLst/>
                        </a:rPr>
                        <a:t>Condition2        0.537277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TotRmsAbvGrd      0.002332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dirty="0">
                          <a:effectLst/>
                        </a:rPr>
                        <a:t>BldgType          1.857194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Functional       -3.343664</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dirty="0">
                          <a:effectLst/>
                        </a:rPr>
                        <a:t>HouseStyle       -0.080331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Fireplaces        0.084950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dirty="0">
                          <a:effectLst/>
                        </a:rPr>
                        <a:t>OverallQual       0.021658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FireplaceQu       0.082653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dirty="0">
                          <a:effectLst/>
                        </a:rPr>
                        <a:t>OverallCond       0.048063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GarageType        0.222501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dirty="0">
                          <a:effectLst/>
                        </a:rPr>
                        <a:t>YearBuilt        -0.126641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GarageYrBlt      -0.132523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dirty="0">
                          <a:effectLst/>
                        </a:rPr>
                        <a:t>YearRemodAdd     -0.225131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GarageFinish     -0.335248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dirty="0">
                          <a:effectLst/>
                        </a:rPr>
                        <a:t>RoofStyle        -0.292233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GarageCars       -0.022970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91416">
                <a:tc>
                  <a:txBody>
                    <a:bodyPr/>
                    <a:lstStyle/>
                    <a:p>
                      <a:r>
                        <a:rPr lang="en-IN" sz="600" dirty="0">
                          <a:effectLst/>
                        </a:rPr>
                        <a:t>RoofMatl         -6.314987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GarageArea       -0.320370</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dirty="0">
                          <a:effectLst/>
                        </a:rPr>
                        <a:t>Exterior1st      -0.338023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GarageQual       -4.327379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dirty="0">
                          <a:effectLst/>
                        </a:rPr>
                        <a:t>Exterior2nd      -0.352793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GarageCond       -4.925781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dirty="0">
                          <a:effectLst/>
                        </a:rPr>
                        <a:t>MasVnrType       -0.016203</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PavedDrive       -3.025809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dirty="0">
                          <a:effectLst/>
                        </a:rPr>
                        <a:t>MasVnrArea        0.416370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WoodDeckSF        0.113026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dirty="0">
                          <a:effectLst/>
                        </a:rPr>
                        <a:t>ExterQual        -0.605112</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OpenPorchSF      -0.002749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dirty="0">
                          <a:effectLst/>
                        </a:rPr>
                        <a:t>ExterCond        -2.270791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EnclosedPorch     2.022616</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dirty="0">
                          <a:effectLst/>
                        </a:rPr>
                        <a:t>Foundation        0.004296</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3SsnPorch         7.087955</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dirty="0">
                          <a:effectLst/>
                        </a:rPr>
                        <a:t>BsmtQual         -0.413999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ScreenPorch       3.067153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dirty="0">
                          <a:effectLst/>
                        </a:rPr>
                        <a:t>BsmtCond         -3.025865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PoolArea         12.817372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dirty="0">
                          <a:effectLst/>
                        </a:rPr>
                        <a:t>BsmtExposure     -0.914214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PoolQC          -17.021969</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dirty="0">
                          <a:effectLst/>
                        </a:rPr>
                        <a:t>BsmtFinType1     -0.206639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Fence             1.116688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dirty="0">
                          <a:effectLst/>
                        </a:rPr>
                        <a:t>BsmtFinSF1       -0.404528</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MiscFeature       9.291637</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dirty="0">
                          <a:effectLst/>
                        </a:rPr>
                        <a:t>BsmtFinType2     -2.420885</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MiscVal           4.991071</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dirty="0">
                          <a:effectLst/>
                        </a:rPr>
                        <a:t>BsmtFinSF2        2.394737</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MoSold           -0.035838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dirty="0">
                          <a:effectLst/>
                        </a:rPr>
                        <a:t>BsmtUnfSF        -0.284390</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YrSold            0.112893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dirty="0">
                          <a:effectLst/>
                        </a:rPr>
                        <a:t>TotalBsmtSF       0.286779</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SaleType         -2.067563</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dirty="0">
                          <a:effectLst/>
                        </a:rPr>
                        <a:t>Heating          -4.541694</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SaleCondition    -0.353292</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dirty="0">
                          <a:effectLst/>
                        </a:rPr>
                        <a:t>HeatingQC         0.156511</a:t>
                      </a:r>
                      <a:endParaRPr lang="en-IN" sz="600" dirty="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21</a:t>
            </a:fld>
            <a:endParaRPr lang="en-US" dirty="0"/>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a:xfrm>
            <a:off x="1261543" y="2049463"/>
            <a:ext cx="8593122" cy="4351337"/>
          </a:xfrm>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XGBoost</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(KNN)</a:t>
            </a: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22</a:t>
            </a:fld>
            <a:endParaRPr lang="en-US" dirty="0"/>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a:latin typeface="Times New Roman" panose="02020603050405020304" pitchFamily="18" charset="0"/>
                <a:cs typeface="Times New Roman" panose="02020603050405020304" pitchFamily="18" charset="0"/>
              </a:rPr>
              <a:t>XGBoost = 89.23</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a:latin typeface="Times New Roman" panose="02020603050405020304" pitchFamily="18" charset="0"/>
                <a:cs typeface="Times New Roman" panose="02020603050405020304" pitchFamily="18" charset="0"/>
              </a:rPr>
              <a:t>XGBoost = 99.99</a:t>
            </a:r>
          </a:p>
          <a:p>
            <a:r>
              <a:rPr lang="en-IN" dirty="0">
                <a:latin typeface="Times New Roman" panose="02020603050405020304" pitchFamily="18" charset="0"/>
                <a:cs typeface="Times New Roman" panose="02020603050405020304" pitchFamily="18" charset="0"/>
              </a:rPr>
              <a:t>k-nearest </a:t>
            </a:r>
            <a:r>
              <a:rPr lang="en-IN" dirty="0" smtClean="0">
                <a:latin typeface="Times New Roman" panose="02020603050405020304" pitchFamily="18" charset="0"/>
                <a:cs typeface="Times New Roman" panose="02020603050405020304" pitchFamily="18" charset="0"/>
              </a:rPr>
              <a:t>neighbours </a:t>
            </a:r>
            <a:r>
              <a:rPr lang="en-IN" dirty="0">
                <a:latin typeface="Times New Roman" panose="02020603050405020304" pitchFamily="18" charset="0"/>
                <a:cs typeface="Times New Roman" panose="02020603050405020304" pitchFamily="18" charset="0"/>
              </a:rPr>
              <a:t>= 81.60</a:t>
            </a:r>
          </a:p>
          <a:p>
            <a:endParaRPr lang="en-IN" dirty="0"/>
          </a:p>
        </p:txBody>
      </p:sp>
      <p:sp>
        <p:nvSpPr>
          <p:cNvPr id="8" name="Slide Number Placeholder 7"/>
          <p:cNvSpPr>
            <a:spLocks noGrp="1"/>
          </p:cNvSpPr>
          <p:nvPr>
            <p:ph type="sldNum" sz="quarter" idx="12"/>
          </p:nvPr>
        </p:nvSpPr>
        <p:spPr/>
        <p:txBody>
          <a:bodyPr>
            <a:normAutofit lnSpcReduction="10000"/>
          </a:bodyPr>
          <a:lstStyle/>
          <a:p>
            <a:fld id="{DF28FB93-0A08-4E7D-8E63-9EFA29F1E093}" type="slidenum">
              <a:rPr lang="en-US" smtClean="0"/>
              <a:pPr/>
              <a:t>23</a:t>
            </a:fld>
            <a:endParaRPr lang="en-US" dirty="0"/>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a:t>
            </a:r>
            <a:r>
              <a:rPr lang="en-US" dirty="0" smtClean="0">
                <a:latin typeface="Times New Roman" panose="02020603050405020304" pitchFamily="18" charset="0"/>
                <a:cs typeface="Times New Roman" panose="02020603050405020304" pitchFamily="18" charset="0"/>
              </a:rPr>
              <a:t>Tuning</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normAutofit/>
          </a:bodyPr>
          <a:lstStyle/>
          <a:p>
            <a:r>
              <a:rPr lang="en-IN" sz="1799" b="1" dirty="0">
                <a:latin typeface="Times New Roman" panose="02020603050405020304" pitchFamily="18" charset="0"/>
                <a:ea typeface="Calibri" panose="020F0502020204030204" pitchFamily="34" charset="0"/>
              </a:rPr>
              <a:t>The Hyper parameter tuning is carried out for both Random Forest and </a:t>
            </a:r>
            <a:r>
              <a:rPr lang="en-IN" sz="1799" b="1" dirty="0">
                <a:latin typeface="Times New Roman" panose="02020603050405020304" pitchFamily="18" charset="0"/>
                <a:ea typeface="Calibri" panose="020F0502020204030204" pitchFamily="34" charset="0"/>
                <a:cs typeface="Times New Roman" panose="02020603050405020304" pitchFamily="18" charset="0"/>
              </a:rPr>
              <a:t>XGBoost.</a:t>
            </a:r>
          </a:p>
          <a:p>
            <a:r>
              <a:rPr lang="en-IN" sz="1799" b="1" dirty="0">
                <a:latin typeface="Times New Roman" panose="02020603050405020304" pitchFamily="18" charset="0"/>
                <a:cs typeface="Times New Roman" panose="02020603050405020304" pitchFamily="18" charset="0"/>
              </a:rPr>
              <a:t>Because both predict test value is similar i.e. 89.</a:t>
            </a:r>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24</a:t>
            </a:fld>
            <a:endParaRPr lang="en-US" dirty="0"/>
          </a:p>
        </p:txBody>
      </p:sp>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a:xfrm>
            <a:off x="1261543" y="2226521"/>
            <a:ext cx="4479393" cy="731520"/>
          </a:xfrm>
        </p:spPr>
        <p:txBody>
          <a:bodyPr/>
          <a:lstStyle/>
          <a:p>
            <a:r>
              <a:rPr lang="en-IN" b="1" dirty="0">
                <a:solidFill>
                  <a:schemeClr val="tx1"/>
                </a:solidFill>
                <a:latin typeface="Times New Roman" panose="02020603050405020304" pitchFamily="18" charset="0"/>
                <a:ea typeface="Calibri" panose="020F0502020204030204" pitchFamily="34" charset="0"/>
              </a:rPr>
              <a:t>Random Forest Regressor:</a:t>
            </a:r>
            <a:endParaRPr lang="en-US" b="1" dirty="0">
              <a:solidFill>
                <a:schemeClr val="tx1"/>
              </a:solidFill>
              <a:latin typeface="Times New Roman" panose="02020603050405020304" pitchFamily="18" charset="0"/>
              <a:ea typeface="Calibri" panose="020F0502020204030204" pitchFamily="34" charset="0"/>
            </a:endParaRPr>
          </a:p>
          <a:p>
            <a:endParaRPr lang="en-IN" dirty="0">
              <a:solidFill>
                <a:schemeClr val="tx1"/>
              </a:solidFill>
            </a:endParaRPr>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1598611" y="3018182"/>
            <a:ext cx="4397401"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a:xfrm>
            <a:off x="6124885" y="2226521"/>
            <a:ext cx="4479393" cy="731520"/>
          </a:xfrm>
        </p:spPr>
        <p:txBody>
          <a:bodyPr/>
          <a:lstStyle/>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0592" y="3018182"/>
            <a:ext cx="5181838" cy="999865"/>
          </a:xfrm>
        </p:spPr>
        <p:txBody>
          <a:bodyPr>
            <a:normAutofit/>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7"/>
          <p:cNvSpPr>
            <a:spLocks noGrp="1"/>
          </p:cNvSpPr>
          <p:nvPr>
            <p:ph type="sldNum" sz="quarter" idx="12"/>
          </p:nvPr>
        </p:nvSpPr>
        <p:spPr/>
        <p:txBody>
          <a:bodyPr>
            <a:normAutofit lnSpcReduction="10000"/>
          </a:bodyPr>
          <a:lstStyle/>
          <a:p>
            <a:fld id="{DF28FB93-0A08-4E7D-8E63-9EFA29F1E093}" type="slidenum">
              <a:rPr lang="en-US" smtClean="0"/>
              <a:pPr/>
              <a:t>25</a:t>
            </a:fld>
            <a:endParaRPr lang="en-US" dirty="0"/>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1261544" y="457200"/>
            <a:ext cx="9415867" cy="4041648"/>
          </a:xfrm>
        </p:spPr>
        <p:txBody>
          <a:bodyPr>
            <a:normAutofit/>
          </a:bodyPr>
          <a:lstStyle/>
          <a:p>
            <a:r>
              <a:rPr lang="en-US" sz="4399" dirty="0">
                <a:latin typeface="Times New Roman" panose="02020603050405020304" pitchFamily="18" charset="0"/>
                <a:cs typeface="Times New Roman" panose="02020603050405020304" pitchFamily="18" charset="0"/>
              </a:rPr>
              <a:t>Best </a:t>
            </a:r>
            <a:r>
              <a:rPr lang="en-US" sz="4399" dirty="0" smtClean="0">
                <a:latin typeface="Times New Roman" panose="02020603050405020304" pitchFamily="18" charset="0"/>
                <a:cs typeface="Times New Roman" panose="02020603050405020304" pitchFamily="18" charset="0"/>
              </a:rPr>
              <a:t>Model</a:t>
            </a:r>
            <a:br>
              <a:rPr lang="en-US" sz="4399" dirty="0" smtClean="0">
                <a:latin typeface="Times New Roman" panose="02020603050405020304" pitchFamily="18"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261544" y="4498848"/>
            <a:ext cx="9415867" cy="1691640"/>
          </a:xfrm>
        </p:spPr>
        <p:txBody>
          <a:bodyPr>
            <a:normAutofit lnSpcReduction="10000"/>
          </a:bodyPr>
          <a:lstStyle/>
          <a:p>
            <a:r>
              <a:rPr lang="en-US" sz="2799" dirty="0">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Finally, XGBoost has better R2 score.so this is our best model for these dataset. </a:t>
            </a:r>
            <a:endParaRPr lang="en-IN" sz="2799"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26</a:t>
            </a:fld>
            <a:endParaRPr lang="en-US" dirty="0"/>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a:xfrm>
            <a:off x="1261543" y="2028632"/>
            <a:ext cx="4479393" cy="731520"/>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279" y="2648889"/>
            <a:ext cx="4425024" cy="3599511"/>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a:xfrm>
            <a:off x="6124885" y="2028632"/>
            <a:ext cx="4479393" cy="731520"/>
          </a:xfrm>
        </p:spPr>
        <p:txBody>
          <a:bodyPr>
            <a:normAutofit/>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170593" y="2753636"/>
            <a:ext cx="4812953" cy="3494764"/>
          </a:xfr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27</a:t>
            </a:fld>
            <a:endParaRPr lang="en-US" dirty="0"/>
          </a:p>
        </p:txBody>
      </p:sp>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2055812" y="2438400"/>
            <a:ext cx="6705600" cy="4191000"/>
          </a:xfrm>
          <a:prstGeom prst="rect">
            <a:avLst/>
          </a:prstGeom>
        </p:spPr>
      </p:pic>
      <p:sp>
        <p:nvSpPr>
          <p:cNvPr id="2" name="Slide Number Placeholder 1"/>
          <p:cNvSpPr>
            <a:spLocks noGrp="1"/>
          </p:cNvSpPr>
          <p:nvPr>
            <p:ph type="sldNum" sz="quarter" idx="12"/>
          </p:nvPr>
        </p:nvSpPr>
        <p:spPr/>
        <p:txBody>
          <a:bodyPr>
            <a:normAutofit lnSpcReduction="10000"/>
          </a:bodyPr>
          <a:lstStyle/>
          <a:p>
            <a:fld id="{DF28FB93-0A08-4E7D-8E63-9EFA29F1E093}" type="slidenum">
              <a:rPr lang="en-US" smtClean="0"/>
              <a:pPr/>
              <a:t>28</a:t>
            </a:fld>
            <a:endParaRPr lang="en-US" dirty="0"/>
          </a:p>
        </p:txBody>
      </p:sp>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760412" y="407997"/>
            <a:ext cx="10133231" cy="2030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a:t>
            </a:r>
            <a: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that our </a:t>
            </a: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model was a correct choice for the data</a:t>
            </a:r>
            <a: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US" altLang="en-US" sz="1999"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99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altLang="en-US" sz="1999"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XGBoost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r>
              <a:rPr lang="en-IN" sz="43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br>
              <a:rPr lang="en-IN" sz="4399"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a:bodyPr>
          <a:lstStyle/>
          <a:p>
            <a:r>
              <a:rPr lang="en-IN" sz="1799" dirty="0">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XGBoost models. We have 81 features in our data which is a big number, so we will take a look at the 15 most important features.</a:t>
            </a:r>
          </a:p>
          <a:p>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29</a:t>
            </a:fld>
            <a:endParaRPr lang="en-US" dirty="0"/>
          </a:p>
        </p:txBody>
      </p:sp>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normAutofit lnSpcReduction="10000"/>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150601" y="2438400"/>
            <a:ext cx="11125200" cy="2570343"/>
          </a:xfrm>
        </p:spPr>
        <p:txBody>
          <a:bodyPr>
            <a:noAutofit/>
          </a:bodyPr>
          <a:lstStyle/>
          <a:p>
            <a:pPr marL="177800" marR="401320" indent="0" algn="just">
              <a:lnSpc>
                <a:spcPct val="107000"/>
              </a:lnSpc>
              <a:spcBef>
                <a:spcPts val="945"/>
              </a:spcBef>
              <a:spcAft>
                <a:spcPts val="0"/>
              </a:spcAft>
              <a:buNone/>
            </a:pPr>
            <a:r>
              <a:rPr lang="en-US" sz="1800" dirty="0">
                <a:solidFill>
                  <a:schemeClr val="tx1"/>
                </a:solidFill>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a:t>
            </a:r>
            <a:r>
              <a:rPr lang="en-US" sz="1800" b="1" i="1" dirty="0">
                <a:solidFill>
                  <a:schemeClr val="tx1"/>
                </a:solidFill>
                <a:effectLst/>
                <a:latin typeface="Arial MT"/>
                <a:ea typeface="Arial MT"/>
                <a:cs typeface="Arial MT"/>
              </a:rPr>
              <a:t>Surprise Housing </a:t>
            </a:r>
            <a:r>
              <a:rPr lang="en-US" sz="1800" dirty="0">
                <a:solidFill>
                  <a:schemeClr val="tx1"/>
                </a:solidFill>
                <a:effectLst/>
                <a:latin typeface="Arial MT"/>
                <a:ea typeface="Arial MT"/>
                <a:cs typeface="Arial MT"/>
              </a:rPr>
              <a:t>has decided to enter the Australian market. The company uses data analytics to purchase houses at a price below their actual values and flip them at a higher price. For the same purpose, the company has collected a data set from the sale of houses in Australia. </a:t>
            </a:r>
          </a:p>
          <a:p>
            <a:pPr marL="76200" marR="401320" algn="just">
              <a:lnSpc>
                <a:spcPct val="107000"/>
              </a:lnSpc>
              <a:spcBef>
                <a:spcPts val="945"/>
              </a:spcBef>
              <a:spcAft>
                <a:spcPts val="0"/>
              </a:spcAft>
            </a:pPr>
            <a:endParaRPr lang="en-US" sz="1800" dirty="0">
              <a:solidFill>
                <a:schemeClr val="tx1"/>
              </a:solidFill>
              <a:effectLst/>
              <a:latin typeface="Arial MT"/>
              <a:ea typeface="Arial MT"/>
              <a:cs typeface="Arial MT"/>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912812" y="228600"/>
            <a:ext cx="5054766" cy="782638"/>
          </a:xfrm>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818237" y="1447800"/>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p:txBody>
          <a:bodyPr/>
          <a:lstStyle/>
          <a:p>
            <a:r>
              <a:rPr lang="en-US" b="1" dirty="0">
                <a:latin typeface="Times New Roman" panose="02020603050405020304" pitchFamily="18" charset="0"/>
                <a:cs typeface="Times New Roman" panose="02020603050405020304" pitchFamily="18" charset="0"/>
              </a:rPr>
              <a:t>XGBoost</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124575" y="2991762"/>
            <a:ext cx="4479925" cy="2696925"/>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30</a:t>
            </a:fld>
            <a:endParaRPr lang="en-US" dirty="0"/>
          </a:p>
        </p:txBody>
      </p:sp>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p:txBody>
          <a:bodyPr>
            <a:normAutofit/>
          </a:bodyPr>
          <a:lstStyle/>
          <a:p>
            <a:r>
              <a:rPr lang="en-IN" sz="4399" b="1" dirty="0">
                <a:solidFill>
                  <a:schemeClr val="tx1"/>
                </a:solidFill>
                <a:latin typeface="Times New Roman" panose="02020603050405020304" pitchFamily="18" charset="0"/>
                <a:ea typeface="Times New Roman" panose="02020603050405020304" pitchFamily="18" charset="0"/>
              </a:rPr>
              <a:t>Common Important Features:</a:t>
            </a:r>
            <a:r>
              <a:rPr lang="en-IN" sz="4399" dirty="0">
                <a:solidFill>
                  <a:schemeClr val="tx1"/>
                </a:solidFill>
                <a:latin typeface="Times New Roman" panose="02020603050405020304" pitchFamily="18" charset="0"/>
                <a:ea typeface="Times New Roman" panose="02020603050405020304" pitchFamily="18" charset="0"/>
              </a:rPr>
              <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p:txBody>
          <a:bodyPr>
            <a:normAutofit/>
          </a:bodyPr>
          <a:lstStyle/>
          <a:p>
            <a:r>
              <a:rPr lang="en-IN" sz="1799" dirty="0">
                <a:latin typeface="Times New Roman" panose="02020603050405020304" pitchFamily="18" charset="0"/>
                <a:ea typeface="Times New Roman" panose="02020603050405020304" pitchFamily="18" charset="0"/>
              </a:rPr>
              <a:t>Now, let us see which features are among the most important features for both XGBoost and Random Forest models, and let's find out the difference in their importance regarding the two models:</a:t>
            </a:r>
          </a:p>
          <a:p>
            <a:endParaRPr lang="en-IN" dirty="0"/>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r>
              <a:rPr lang="en-IN" dirty="0">
                <a:solidFill>
                  <a:schemeClr val="tx1"/>
                </a:solidFill>
                <a:effectLst/>
                <a:latin typeface="Times New Roman" panose="02020603050405020304" pitchFamily="18" charset="0"/>
                <a:ea typeface="Times New Roman" panose="02020603050405020304" pitchFamily="18" charset="0"/>
              </a:rPr>
              <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32</a:t>
            </a:fld>
            <a:endParaRPr lang="en-US" dirty="0"/>
          </a:p>
        </p:txBody>
      </p:sp>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1261543" y="365760"/>
            <a:ext cx="9690116" cy="853440"/>
          </a:xfrm>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smtClean="0">
                <a:solidFill>
                  <a:srgbClr val="000000"/>
                </a:solidFill>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1280427" y="1371600"/>
            <a:ext cx="8593122" cy="4485667"/>
          </a:xfrm>
        </p:spPr>
        <p:txBody>
          <a:bodyPr>
            <a:normAutofit/>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446212" y="5248045"/>
            <a:ext cx="8767517" cy="933255"/>
          </a:xfrm>
          <a:prstGeom prst="rect">
            <a:avLst/>
          </a:prstGeom>
        </p:spPr>
      </p:pic>
      <p:sp>
        <p:nvSpPr>
          <p:cNvPr id="4" name="Slide Number Placeholder 3"/>
          <p:cNvSpPr>
            <a:spLocks noGrp="1"/>
          </p:cNvSpPr>
          <p:nvPr>
            <p:ph type="sldNum" sz="quarter" idx="12"/>
          </p:nvPr>
        </p:nvSpPr>
        <p:spPr/>
        <p:txBody>
          <a:bodyPr>
            <a:normAutofit lnSpcReduction="10000"/>
          </a:bodyPr>
          <a:lstStyle/>
          <a:p>
            <a:fld id="{DF28FB93-0A08-4E7D-8E63-9EFA29F1E093}" type="slidenum">
              <a:rPr lang="en-US" smtClean="0"/>
              <a:pPr/>
              <a:t>33</a:t>
            </a:fld>
            <a:endParaRPr lang="en-US" dirty="0"/>
          </a:p>
        </p:txBody>
      </p:sp>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611" y="0"/>
            <a:ext cx="11733213" cy="6858000"/>
          </a:xfrm>
          <a:prstGeom prst="rect">
            <a:avLst/>
          </a:prstGeom>
        </p:spPr>
      </p:pic>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normAutofit lnSpcReduction="10000"/>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3"/>
          </p:nvPr>
        </p:nvSpPr>
        <p:spPr>
          <a:xfrm>
            <a:off x="227012" y="1524000"/>
            <a:ext cx="10820400" cy="4495799"/>
          </a:xfrm>
        </p:spPr>
        <p:txBody>
          <a:bodyPr>
            <a:normAutofit/>
          </a:bodyPr>
          <a:lstStyle/>
          <a:p>
            <a:pPr marL="0" marR="401320" indent="0" algn="just">
              <a:lnSpc>
                <a:spcPct val="107000"/>
              </a:lnSpc>
              <a:spcBef>
                <a:spcPts val="945"/>
              </a:spcBef>
              <a:spcAft>
                <a:spcPts val="0"/>
              </a:spcAft>
              <a:buNone/>
            </a:pPr>
            <a:r>
              <a:rPr lang="en-US" sz="1600" dirty="0">
                <a:effectLst/>
                <a:latin typeface="Arial MT"/>
                <a:ea typeface="Arial MT"/>
                <a:cs typeface="Arial MT"/>
              </a:rPr>
              <a:t>The company is looking at prospective properties to buy houses to enter the market. </a:t>
            </a: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r>
              <a:rPr lang="en-US" sz="1600" dirty="0" smtClean="0">
                <a:effectLst/>
                <a:latin typeface="Arial MT"/>
                <a:ea typeface="Arial MT"/>
                <a:cs typeface="Arial MT"/>
              </a:rPr>
              <a:t>Required </a:t>
            </a:r>
            <a:r>
              <a:rPr lang="en-US" sz="1600" dirty="0">
                <a:effectLst/>
                <a:latin typeface="Arial MT"/>
                <a:ea typeface="Arial MT"/>
                <a:cs typeface="Arial MT"/>
              </a:rPr>
              <a:t>to build a model using Machine Learning in order to predict the actual value of the prospective properties and decide whether to invest in them or not. For this company wants to know</a:t>
            </a:r>
            <a:r>
              <a:rPr lang="en-US" sz="1600" dirty="0" smtClean="0">
                <a:effectLst/>
                <a:latin typeface="Arial MT"/>
                <a:ea typeface="Arial MT"/>
                <a:cs typeface="Arial MT"/>
              </a:rPr>
              <a:t>:</a:t>
            </a:r>
          </a:p>
          <a:p>
            <a:pPr marL="0" marR="401320" indent="0" algn="just">
              <a:lnSpc>
                <a:spcPct val="107000"/>
              </a:lnSpc>
              <a:spcBef>
                <a:spcPts val="945"/>
              </a:spcBef>
              <a:spcAft>
                <a:spcPts val="0"/>
              </a:spcAft>
              <a:buNone/>
            </a:pPr>
            <a:endParaRPr lang="en-US" sz="1600" dirty="0">
              <a:effectLst/>
              <a:latin typeface="Arial MT"/>
              <a:ea typeface="Arial MT"/>
              <a:cs typeface="Arial MT"/>
            </a:endParaRPr>
          </a:p>
          <a:p>
            <a:pPr marL="76200" marR="401320" algn="just">
              <a:lnSpc>
                <a:spcPct val="107000"/>
              </a:lnSpc>
              <a:spcBef>
                <a:spcPts val="945"/>
              </a:spcBef>
              <a:spcAft>
                <a:spcPts val="0"/>
              </a:spcAft>
            </a:pPr>
            <a:r>
              <a:rPr lang="en-US" sz="16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600" dirty="0">
                <a:effectLst/>
                <a:latin typeface="Arial MT"/>
                <a:ea typeface="Arial MT"/>
                <a:cs typeface="Arial MT"/>
              </a:rPr>
              <a:t>2. How do these variables describe the price of the house</a:t>
            </a:r>
            <a:r>
              <a:rPr lang="en-US" sz="1600" dirty="0" smtClean="0">
                <a:effectLst/>
                <a:latin typeface="Arial MT"/>
                <a:ea typeface="Arial MT"/>
                <a:cs typeface="Arial MT"/>
              </a:rPr>
              <a:t>?</a:t>
            </a:r>
          </a:p>
          <a:p>
            <a:pPr marL="76200" marR="401320" algn="just">
              <a:lnSpc>
                <a:spcPct val="107000"/>
              </a:lnSpc>
              <a:spcBef>
                <a:spcPts val="945"/>
              </a:spcBef>
              <a:spcAft>
                <a:spcPts val="0"/>
              </a:spcAft>
            </a:pPr>
            <a:endParaRPr lang="en-US" sz="1600" dirty="0">
              <a:latin typeface="Arial MT"/>
              <a:ea typeface="Arial MT"/>
              <a:cs typeface="Arial MT"/>
            </a:endParaRPr>
          </a:p>
          <a:p>
            <a:pPr marL="0" marR="401320" indent="0" algn="just">
              <a:lnSpc>
                <a:spcPct val="107000"/>
              </a:lnSpc>
              <a:spcBef>
                <a:spcPts val="945"/>
              </a:spcBef>
              <a:spcAft>
                <a:spcPts val="0"/>
              </a:spcAft>
              <a:buNone/>
            </a:pPr>
            <a:r>
              <a:rPr lang="en-US" sz="1600" dirty="0" smtClean="0">
                <a:latin typeface="Arial MT"/>
                <a:ea typeface="Arial MT"/>
                <a:cs typeface="Arial MT"/>
              </a:rPr>
              <a:t>R</a:t>
            </a:r>
            <a:r>
              <a:rPr lang="en-US" sz="1600" dirty="0" smtClean="0">
                <a:effectLst/>
                <a:latin typeface="Arial MT"/>
                <a:ea typeface="Arial MT"/>
                <a:cs typeface="Arial MT"/>
              </a:rPr>
              <a:t>equired </a:t>
            </a:r>
            <a:r>
              <a:rPr lang="en-US" sz="1600" dirty="0">
                <a:effectLst/>
                <a:latin typeface="Arial MT"/>
                <a:ea typeface="Arial MT"/>
                <a:cs typeface="Arial MT"/>
              </a:rPr>
              <a:t>to model the price of houses with the available independent variables. This model will then be used by the management to understand how exactly the prices vary with the variables. </a:t>
            </a: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endParaRPr lang="en-US" sz="1600" dirty="0" smtClean="0">
              <a:effectLst/>
              <a:latin typeface="Arial MT"/>
              <a:ea typeface="Arial MT"/>
              <a:cs typeface="Arial MT"/>
            </a:endParaRPr>
          </a:p>
          <a:p>
            <a:pPr marL="0" marR="401320" indent="0" algn="just">
              <a:lnSpc>
                <a:spcPct val="107000"/>
              </a:lnSpc>
              <a:spcBef>
                <a:spcPts val="945"/>
              </a:spcBef>
              <a:spcAft>
                <a:spcPts val="0"/>
              </a:spcAft>
              <a:buNone/>
            </a:pPr>
            <a:r>
              <a:rPr lang="en-US" sz="1600" dirty="0" smtClean="0">
                <a:effectLst/>
                <a:latin typeface="Arial MT"/>
                <a:ea typeface="Arial MT"/>
                <a:cs typeface="Arial MT"/>
              </a:rPr>
              <a:t>They </a:t>
            </a:r>
            <a:r>
              <a:rPr lang="en-US" sz="1600" dirty="0">
                <a:effectLst/>
                <a:latin typeface="Arial MT"/>
                <a:ea typeface="Arial MT"/>
                <a:cs typeface="Arial MT"/>
              </a:rPr>
              <a:t>can accordingly manipulate the strategy of the firm and concentrate on areas that will yield high returns</a:t>
            </a:r>
            <a:r>
              <a:rPr lang="en-US" sz="1600" dirty="0" smtClean="0">
                <a:effectLst/>
                <a:latin typeface="Arial MT"/>
                <a:ea typeface="Arial MT"/>
                <a:cs typeface="Arial MT"/>
              </a:rPr>
              <a:t>.</a:t>
            </a:r>
          </a:p>
          <a:p>
            <a:pPr marL="0" marR="401320" indent="0" algn="just">
              <a:lnSpc>
                <a:spcPct val="107000"/>
              </a:lnSpc>
              <a:spcBef>
                <a:spcPts val="945"/>
              </a:spcBef>
              <a:spcAft>
                <a:spcPts val="0"/>
              </a:spcAft>
              <a:buNone/>
            </a:pPr>
            <a:r>
              <a:rPr lang="en-US" sz="1600" dirty="0" smtClean="0">
                <a:effectLst/>
                <a:latin typeface="Arial MT"/>
                <a:ea typeface="Arial MT"/>
                <a:cs typeface="Arial MT"/>
              </a:rPr>
              <a:t> </a:t>
            </a:r>
            <a:r>
              <a:rPr lang="en-US" sz="1600" dirty="0">
                <a:effectLst/>
                <a:latin typeface="Arial MT"/>
                <a:ea typeface="Arial MT"/>
                <a:cs typeface="Arial MT"/>
              </a:rPr>
              <a:t>Further, the model will be a good way for the management to understand the pricing dynamics of a new market.</a:t>
            </a:r>
            <a:endParaRPr lang="en-IN" sz="1600" dirty="0">
              <a:effectLst/>
              <a:latin typeface="Arial MT"/>
              <a:ea typeface="Arial MT"/>
              <a:cs typeface="Arial MT"/>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684212" y="403481"/>
            <a:ext cx="5054766" cy="782638"/>
          </a:xfrm>
        </p:spPr>
        <p:txBody>
          <a:bodyPr>
            <a:normAutofit/>
          </a:bodyPr>
          <a:lstStyle/>
          <a:p>
            <a:r>
              <a:rPr lang="en-US" sz="3199" dirty="0" smtClean="0">
                <a:solidFill>
                  <a:schemeClr val="tx1"/>
                </a:solidFill>
              </a:rPr>
              <a:t>Business Goal</a:t>
            </a:r>
            <a:endParaRPr lang="ru-RU" sz="3199" dirty="0">
              <a:solidFill>
                <a:schemeClr val="tx1"/>
              </a:solidFill>
            </a:endParaRPr>
          </a:p>
        </p:txBody>
      </p:sp>
    </p:spTree>
    <p:extLst>
      <p:ext uri="{BB962C8B-B14F-4D97-AF65-F5344CB8AC3E}">
        <p14:creationId xmlns:p14="http://schemas.microsoft.com/office/powerpoint/2010/main" val="2987149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a:xfrm>
            <a:off x="1919253" y="1828800"/>
            <a:ext cx="8823359" cy="1915647"/>
          </a:xfrm>
        </p:spPr>
        <p:txBody>
          <a:bodyPr>
            <a:normAutofit fontScale="90000"/>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5</a:t>
            </a:fld>
            <a:endParaRPr lang="en-US" dirty="0"/>
          </a:p>
        </p:txBody>
      </p:sp>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a:xfrm>
            <a:off x="1266328" y="26158"/>
            <a:ext cx="9690116" cy="1325562"/>
          </a:xfrm>
        </p:spPr>
        <p:txBody>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545235" y="1828800"/>
            <a:ext cx="10436681" cy="32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a:t>
            </a: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Here</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we will provide a brief description of dataset features. </a:t>
            </a:r>
            <a:endPar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Since </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 number of features is large (81), we will attach the original data description file to this study for more information about the dataset. </a:t>
            </a:r>
            <a:endPar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627063" indent="-449263" defTabSz="914126"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Now</a:t>
            </a:r>
            <a: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we will mention the feature name with a short description of its meaning.</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6</a:t>
            </a:fld>
            <a:endParaRPr lang="en-US" dirty="0"/>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a:xfrm>
            <a:off x="989012" y="76200"/>
            <a:ext cx="9690116" cy="1325562"/>
          </a:xfrm>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a:xfrm>
            <a:off x="1141412" y="1807216"/>
            <a:ext cx="9537716" cy="4593584"/>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The dataset contains the data of the house. </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On </a:t>
            </a:r>
            <a:r>
              <a:rPr lang="en-IN" sz="1800" dirty="0">
                <a:latin typeface="Times New Roman" panose="02020603050405020304" pitchFamily="18" charset="0"/>
                <a:cs typeface="Times New Roman" panose="02020603050405020304" pitchFamily="18" charset="0"/>
              </a:rPr>
              <a:t>the basis of the data we have to predict the sale price of the house, the </a:t>
            </a:r>
            <a:r>
              <a:rPr lang="en-IN" sz="1800" dirty="0" smtClean="0">
                <a:latin typeface="Times New Roman" panose="02020603050405020304" pitchFamily="18" charset="0"/>
                <a:cs typeface="Times New Roman" panose="02020603050405020304" pitchFamily="18" charset="0"/>
              </a:rPr>
              <a:t>dataset </a:t>
            </a:r>
            <a:r>
              <a:rPr lang="en-IN" sz="1800" dirty="0">
                <a:latin typeface="Times New Roman" panose="02020603050405020304" pitchFamily="18" charset="0"/>
                <a:cs typeface="Times New Roman" panose="02020603050405020304" pitchFamily="18" charset="0"/>
              </a:rPr>
              <a:t>contains the data </a:t>
            </a:r>
            <a:r>
              <a:rPr lang="en-IN" sz="1800" dirty="0" smtClean="0">
                <a:latin typeface="Times New Roman" panose="02020603050405020304" pitchFamily="18" charset="0"/>
                <a:cs typeface="Times New Roman" panose="02020603050405020304" pitchFamily="18" charset="0"/>
              </a:rPr>
              <a:t>like:</a:t>
            </a:r>
          </a:p>
          <a:p>
            <a:pPr marL="0" indent="0">
              <a:buNone/>
            </a:pPr>
            <a:r>
              <a:rPr lang="en-IN" sz="1800" i="1" dirty="0" smtClean="0">
                <a:latin typeface="Times New Roman" panose="02020603050405020304" pitchFamily="18" charset="0"/>
                <a:cs typeface="Times New Roman" panose="02020603050405020304" pitchFamily="18" charset="0"/>
              </a:rPr>
              <a:t>'Id</a:t>
            </a:r>
            <a:r>
              <a:rPr lang="en-IN" sz="1800" i="1" dirty="0">
                <a:latin typeface="Times New Roman" panose="02020603050405020304" pitchFamily="18" charset="0"/>
                <a:cs typeface="Times New Roman" panose="02020603050405020304" pitchFamily="18" charset="0"/>
              </a:rPr>
              <a:t>', 'MSSubClass', 'MSZoning', 'LotFrontage', 'LotArea', 'Street', 'Alley', 'LotShape', 'LandContour', 'Utilities', 'LotConfig', 'LandSlope', 'Neighborhood', 'Condition1', 'Condition2', 'BldgType', 'HouseStyle', 'OverallQual', 'OverallCond', 'YearBuilt', 'YearRemodAdd', 'RoofStyle', 'RoofMatl', 'Exterior1st', 'Exterior2nd', 'MasVnrType', 'MasVnrArea', 'ExterQual', 'ExterCond', 'Foundation', 'BsmtQual', 'BsmtCond', 'BsmtExposure', 'BsmtFinType1', 'BsmtFinSF1', 'BsmtFinType2', 'BsmtFinSF2', 'BsmtUnfSF', 'TotalBsmtSF', 'Heating', 'HeatingQC', 'CentralAir', 'Electrical', '1stFlrSF', '2ndFlrSF', 'LowQualFinSF', 'GrLivArea', 'BsmtFullBath', 'BsmtHalfBath', 'FullBath', 'HalfBath', 'BedroomAbvGr', 'KitchenAbvGr', 'KitchenQual', 'TotRmsAbvGrd', 'Functional', 'Fireplaces', 'FireplaceQu', 'GarageType', 'GarageYrBlt', 'GarageFinish', 'GarageCars', 'GarageArea', 'GarageQual', 'GarageCond', 'PavedDrive', 'WoodDeckSF', 'OpenPorchSF', 'EnclosedPorch', '3SsnPorch', 'ScreenPorch', '</a:t>
            </a:r>
            <a:r>
              <a:rPr lang="en-IN" sz="1800" i="1" dirty="0" err="1">
                <a:latin typeface="Times New Roman" panose="02020603050405020304" pitchFamily="18" charset="0"/>
                <a:cs typeface="Times New Roman" panose="02020603050405020304" pitchFamily="18" charset="0"/>
              </a:rPr>
              <a:t>PoolArea','PoolQC</a:t>
            </a:r>
            <a:r>
              <a:rPr lang="en-IN" sz="1800" i="1" dirty="0">
                <a:latin typeface="Times New Roman" panose="02020603050405020304" pitchFamily="18" charset="0"/>
                <a:cs typeface="Times New Roman" panose="02020603050405020304" pitchFamily="18" charset="0"/>
              </a:rPr>
              <a:t>', 'Fence', '</a:t>
            </a:r>
            <a:r>
              <a:rPr lang="en-IN" sz="1800" i="1" dirty="0" err="1">
                <a:latin typeface="Times New Roman" panose="02020603050405020304" pitchFamily="18" charset="0"/>
                <a:cs typeface="Times New Roman" panose="02020603050405020304" pitchFamily="18" charset="0"/>
              </a:rPr>
              <a:t>MiscFeature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MiscVal</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MoSold</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YrSold</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SaleType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SaleCondition</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SalePrice</a:t>
            </a:r>
            <a:r>
              <a:rPr lang="en-IN" sz="1800" i="1"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7</a:t>
            </a:fld>
            <a:endParaRPr lang="en-US" dirty="0"/>
          </a:p>
        </p:txBody>
      </p:sp>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a:xfrm>
            <a:off x="1294074" y="2117726"/>
            <a:ext cx="8593122" cy="4351337"/>
          </a:xfrm>
        </p:spPr>
        <p:txBody>
          <a:bodyPr/>
          <a:lstStyle/>
          <a:p>
            <a:pPr marL="0" indent="0">
              <a:buNone/>
            </a:pPr>
            <a:r>
              <a:rPr lang="en-US" b="1" dirty="0">
                <a:solidFill>
                  <a:srgbClr val="0070C0"/>
                </a:solidFill>
                <a:latin typeface="Times New Roman" panose="02020603050405020304" pitchFamily="18" charset="0"/>
                <a:cs typeface="Times New Roman" panose="02020603050405020304" pitchFamily="18" charset="0"/>
              </a:rPr>
              <a:t>Sale Price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continuous type of data, so the model approach is  carried out for Regression analysis.</a:t>
            </a:r>
          </a:p>
          <a:p>
            <a:pPr marL="0" indent="0">
              <a:buNone/>
            </a:pPr>
            <a:r>
              <a:rPr lang="en-US" b="1" dirty="0">
                <a:solidFill>
                  <a:srgbClr val="0070C0"/>
                </a:solidFill>
                <a:latin typeface="Times New Roman" panose="02020603050405020304" pitchFamily="18" charset="0"/>
                <a:cs typeface="Times New Roman" panose="02020603050405020304" pitchFamily="18" charset="0"/>
              </a:rPr>
              <a:t>Regression</a:t>
            </a:r>
            <a:r>
              <a:rPr lang="en-US" b="1" dirty="0">
                <a:latin typeface="Times New Roman" panose="02020603050405020304" pitchFamily="18" charset="0"/>
                <a:cs typeface="Times New Roman" panose="02020603050405020304" pitchFamily="18" charset="0"/>
              </a:rPr>
              <a:t>:</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DF28FB93-0A08-4E7D-8E63-9EFA29F1E093}" type="slidenum">
              <a:rPr lang="en-US" smtClean="0"/>
              <a:pPr/>
              <a:t>8</a:t>
            </a:fld>
            <a:endParaRPr lang="en-US" dirty="0"/>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a:xfrm>
            <a:off x="2681252" y="457200"/>
            <a:ext cx="8823360" cy="3329581"/>
          </a:xfrm>
        </p:spPr>
        <p:txBody>
          <a:bodyPr>
            <a:normAutofit/>
          </a:bodyPr>
          <a:lstStyle/>
          <a:p>
            <a:r>
              <a:rPr lang="en-US" sz="6598" dirty="0">
                <a:latin typeface="Times New Roman" panose="02020603050405020304" pitchFamily="18" charset="0"/>
                <a:cs typeface="Times New Roman" panose="02020603050405020304" pitchFamily="18" charset="0"/>
              </a:rPr>
              <a:t>Visualization</a:t>
            </a:r>
            <a:endParaRPr lang="en-IN" sz="6598"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normAutofit lnSpcReduction="10000"/>
          </a:bodyPr>
          <a:lstStyle/>
          <a:p>
            <a:fld id="{DF28FB93-0A08-4E7D-8E63-9EFA29F1E093}" type="slidenum">
              <a:rPr lang="en-US" smtClean="0"/>
              <a:pPr/>
              <a:t>9</a:t>
            </a:fld>
            <a:endParaRPr lang="en-US" dirty="0"/>
          </a:p>
        </p:txBody>
      </p:sp>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TM03457515[[fn=View]]</Template>
  <TotalTime>1097</TotalTime>
  <Words>1698</Words>
  <Application>Microsoft Office PowerPoint</Application>
  <PresentationFormat>Custom</PresentationFormat>
  <Paragraphs>317</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MT</vt:lpstr>
      <vt:lpstr>Calibri</vt:lpstr>
      <vt:lpstr>Calibri Light</vt:lpstr>
      <vt:lpstr>Century Schoolbook</vt:lpstr>
      <vt:lpstr>Constantia</vt:lpstr>
      <vt:lpstr>Times New Roman</vt:lpstr>
      <vt:lpstr>Wingdings</vt:lpstr>
      <vt:lpstr>Wingdings 2</vt:lpstr>
      <vt:lpstr>View</vt:lpstr>
      <vt:lpstr>Housing Price Prediction Presentation</vt:lpstr>
      <vt:lpstr>Agenda:</vt:lpstr>
      <vt:lpstr>INTRODUCTION</vt:lpstr>
      <vt:lpstr>Business Goal</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 </vt:lpstr>
      <vt:lpstr> Data Pre-processing </vt:lpstr>
      <vt:lpstr> Data Cleaning </vt:lpstr>
      <vt:lpstr> Encoding of Data Frame: </vt:lpstr>
      <vt:lpstr>    Correlation matrix: </vt:lpstr>
      <vt:lpstr> Checking the columns which are positively and negative correlated with the target columns:</vt:lpstr>
      <vt:lpstr>Check the data distribution among all the columns</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vt:lpstr>
      <vt:lpstr>Hyper Parameter Tuning Performance</vt:lpstr>
      <vt:lpstr>Best Model </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 </vt:lpstr>
      <vt:lpstr>Feature Importance’s:</vt:lpstr>
      <vt:lpstr>Common Important Features: </vt:lpstr>
      <vt:lpstr> Common Important Features: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hello ji</cp:lastModifiedBy>
  <cp:revision>31</cp:revision>
  <dcterms:created xsi:type="dcterms:W3CDTF">2021-09-16T06:05:54Z</dcterms:created>
  <dcterms:modified xsi:type="dcterms:W3CDTF">2022-10-04T13:08:27Z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