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3881E-65BD-42DA-F541-5BB5B56F2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BFEE52-2694-CA27-02A3-85EDCFD34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17B634-6744-3034-4D3E-46EB7EF8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0D4E-9F5E-455E-A2F6-1D9F01F4A47B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C44C5B-4F25-C2FE-8B36-CF32310E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E97CE7-30D7-2B38-60C3-D2DAFBF1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AEF-44D3-4EA1-852D-4748634B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45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0F52C-55A4-B6CE-29DE-91E9B740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99EA03-4F2C-9065-7EB8-B3D50BF52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0A245B-4E92-F815-29F7-33BD2B6B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0D4E-9F5E-455E-A2F6-1D9F01F4A47B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F85991-77BE-224B-32B1-8191F44F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F3A0E9-0658-441F-7C06-827E6D6F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AEF-44D3-4EA1-852D-4748634B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26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4C8B74-9131-93EA-4176-F3E6AE7FD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02F961-0BE5-427E-2D67-6E6EE3B45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EFA3F-226F-C722-CEFC-8CF1FCD2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0D4E-9F5E-455E-A2F6-1D9F01F4A47B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E207D4-7B93-2844-A504-847FB841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DB31AC-0DBF-A801-770A-4D4F5A91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AEF-44D3-4EA1-852D-4748634B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8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BD2541-DF27-05CE-4EF3-E0C3035A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07BB5-2C95-AEE2-6BC7-94EB6DEA4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EBF46-0B93-3B33-A010-31CA7291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0D4E-9F5E-455E-A2F6-1D9F01F4A47B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A31330-B644-F198-698E-CE6C28EE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F0F12-EAF4-0EFC-7037-98E5CEC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AEF-44D3-4EA1-852D-4748634B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8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CD7E9-B055-5708-5A70-16A2A26B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CE2E2F-21A0-7A14-E2A1-121C49FC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FCC9CF-263B-6A9F-6D40-3292F732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0D4E-9F5E-455E-A2F6-1D9F01F4A47B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698AC3-5A05-9C86-B76D-ACC14EEE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F6A2C-76DA-1A06-72E1-49BA6371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AEF-44D3-4EA1-852D-4748634B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06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868A1-FD8A-19BE-3E79-EBF46EB2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66F4A9-9D64-73AB-3AE8-A7FECE607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3F9751-CA96-F42C-8912-9B4AFA4DC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D63F01-E846-4B2C-C779-755D1606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0D4E-9F5E-455E-A2F6-1D9F01F4A47B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067D45-DA1E-3F44-6523-C074FA17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082ACE-6883-2FA9-0139-DF0B113D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AEF-44D3-4EA1-852D-4748634B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30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4D5A4-BC0A-B292-55CB-F51BD900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8B8DC7-7D64-571A-8CE4-14C87F213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0D18CC-EAD2-686F-9F37-4C33049C9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962E33E-A921-70DF-4E28-FD526A82B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B7208C-AF4B-2117-CB5B-502633B67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62BF2E-CF85-0718-0DAD-E1CD67D2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0D4E-9F5E-455E-A2F6-1D9F01F4A47B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5CA170-5781-83C5-B6CA-4DBA0C1A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887826-0EDC-F38F-F066-549FEA52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AEF-44D3-4EA1-852D-4748634B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11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AF7DD-4FFC-5557-3A37-3A0F1DCD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D989B2-7A64-1796-0337-7BA7E766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0D4E-9F5E-455E-A2F6-1D9F01F4A47B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847554-7625-03B2-5EE2-AF645947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67A22F-195A-CFD3-3D32-791E6F0C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AEF-44D3-4EA1-852D-4748634B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75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8D3688A-57D1-EF82-7384-8D9F0C94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0D4E-9F5E-455E-A2F6-1D9F01F4A47B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E2216B-343C-A0A8-8AF0-5DE53DEC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001B4A-06FD-81FF-6E2A-0F6E7242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AEF-44D3-4EA1-852D-4748634B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8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142CE-F12A-869B-0F8E-25E15E02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5373C3-879A-5C59-9D50-1B54819B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2C4632-C97F-64C7-9F96-07DAD00C7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E8BD07-AC73-601B-3778-87883910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0D4E-9F5E-455E-A2F6-1D9F01F4A47B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E48A33-C4DC-BFF5-B24A-92FF037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3B74FD-8F88-EC1C-8EB3-8D845917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AEF-44D3-4EA1-852D-4748634B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93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05CF6-3C4E-CD16-7FC2-83608B52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5D5AA9-5904-5E18-3F99-C8AB19BB5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193C7A-D4FA-91E9-4C8B-799C1440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68CC38-999A-661C-340B-CD3A60EF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0D4E-9F5E-455E-A2F6-1D9F01F4A47B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DEAB5A-0FA7-6BA3-3744-C7B000F5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1D41B-6781-BD8E-869F-AC10F4B7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3AEF-44D3-4EA1-852D-4748634B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32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80329A-7001-D088-3A94-25B5D725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ED9E8-E4E2-DBBD-B7CC-84AF8DB6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9E997-A15E-343B-4C44-4341EB552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20D4E-9F5E-455E-A2F6-1D9F01F4A47B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E72A0B-B5DA-40A7-734B-145A3371A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16FB78-B98D-51BA-4B5E-46702C7A3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43AEF-44D3-4EA1-852D-4748634B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61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xa.biopapyrus.jp/ia/opencv/object-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lgorithm.joho.info/programming/python/opencv-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C1587A-0CB8-5477-120B-29253256D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OpenCV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34504C-9DD3-8FFA-F57E-0D8B36777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カラー認識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24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AA8A4-EC10-1D64-0410-94E1FB45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面積最大の物体の情報取得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900374-4B74-871D-7D3A-C880EDA1F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011" y="1690688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kumimoji="1" lang="en-US" altLang="ja-JP" sz="4800" dirty="0"/>
              <a:t># </a:t>
            </a:r>
            <a:r>
              <a:rPr kumimoji="1" lang="ja-JP" altLang="en-US" sz="4800" dirty="0"/>
              <a:t>ブロブ面積最大のインデックス</a:t>
            </a:r>
          </a:p>
          <a:p>
            <a:pPr marL="0" indent="0">
              <a:buNone/>
            </a:pPr>
            <a:r>
              <a:rPr kumimoji="1" lang="ja-JP" altLang="en-US" sz="4800" dirty="0"/>
              <a:t>                </a:t>
            </a:r>
            <a:r>
              <a:rPr kumimoji="1" lang="en-US" altLang="ja-JP" sz="4800" dirty="0" err="1"/>
              <a:t>max_index</a:t>
            </a:r>
            <a:r>
              <a:rPr kumimoji="1" lang="en-US" altLang="ja-JP" sz="4800" dirty="0"/>
              <a:t> = </a:t>
            </a:r>
            <a:r>
              <a:rPr kumimoji="1" lang="en-US" altLang="ja-JP" sz="4800" dirty="0" err="1"/>
              <a:t>np.argmax</a:t>
            </a:r>
            <a:r>
              <a:rPr kumimoji="1" lang="en-US" altLang="ja-JP" sz="4800" dirty="0"/>
              <a:t>(data[:, 4])</a:t>
            </a:r>
          </a:p>
          <a:p>
            <a:pPr marL="0" indent="0">
              <a:buNone/>
            </a:pPr>
            <a:endParaRPr kumimoji="1" lang="en-US" altLang="ja-JP" sz="4800" dirty="0"/>
          </a:p>
          <a:p>
            <a:pPr marL="0" indent="0">
              <a:buNone/>
            </a:pPr>
            <a:r>
              <a:rPr kumimoji="1" lang="en-US" altLang="ja-JP" sz="4800" dirty="0"/>
              <a:t>                # </a:t>
            </a:r>
            <a:r>
              <a:rPr kumimoji="1" lang="ja-JP" altLang="en-US" sz="4800" dirty="0"/>
              <a:t>面積最大ブロブの情報格納用</a:t>
            </a:r>
          </a:p>
          <a:p>
            <a:pPr marL="0" indent="0">
              <a:buNone/>
            </a:pPr>
            <a:r>
              <a:rPr kumimoji="1" lang="ja-JP" altLang="en-US" sz="4800" dirty="0"/>
              <a:t>                </a:t>
            </a:r>
            <a:r>
              <a:rPr kumimoji="1" lang="en-US" altLang="ja-JP" sz="4800" dirty="0" err="1"/>
              <a:t>maxblob</a:t>
            </a:r>
            <a:r>
              <a:rPr kumimoji="1" lang="en-US" altLang="ja-JP" sz="4800" dirty="0"/>
              <a:t> = {}</a:t>
            </a:r>
          </a:p>
          <a:p>
            <a:pPr marL="0" indent="0">
              <a:buNone/>
            </a:pPr>
            <a:endParaRPr kumimoji="1" lang="en-US" altLang="ja-JP" sz="4800" dirty="0"/>
          </a:p>
          <a:p>
            <a:pPr marL="0" indent="0">
              <a:buNone/>
            </a:pPr>
            <a:r>
              <a:rPr kumimoji="1" lang="en-US" altLang="ja-JP" sz="4800" dirty="0"/>
              <a:t>              # </a:t>
            </a:r>
            <a:r>
              <a:rPr kumimoji="1" lang="ja-JP" altLang="en-US" sz="4800" dirty="0"/>
              <a:t>面積最大ブロブの各種情報を取得</a:t>
            </a:r>
          </a:p>
          <a:p>
            <a:pPr marL="0" indent="0">
              <a:buNone/>
            </a:pPr>
            <a:r>
              <a:rPr kumimoji="1" lang="ja-JP" altLang="en-US" sz="4800" dirty="0"/>
              <a:t>                </a:t>
            </a:r>
            <a:r>
              <a:rPr kumimoji="1" lang="en-US" altLang="ja-JP" sz="4800" dirty="0" err="1"/>
              <a:t>maxblob</a:t>
            </a:r>
            <a:r>
              <a:rPr kumimoji="1" lang="en-US" altLang="ja-JP" sz="4800" dirty="0"/>
              <a:t>["</a:t>
            </a:r>
            <a:r>
              <a:rPr kumimoji="1" lang="en-US" altLang="ja-JP" sz="4800" dirty="0" err="1"/>
              <a:t>upper_left</a:t>
            </a:r>
            <a:r>
              <a:rPr kumimoji="1" lang="en-US" altLang="ja-JP" sz="4800" dirty="0"/>
              <a:t>"] = (data[:, 0][</a:t>
            </a:r>
            <a:r>
              <a:rPr kumimoji="1" lang="en-US" altLang="ja-JP" sz="4800" dirty="0" err="1"/>
              <a:t>max_index</a:t>
            </a:r>
            <a:r>
              <a:rPr kumimoji="1" lang="en-US" altLang="ja-JP" sz="4800" dirty="0"/>
              <a:t>],</a:t>
            </a:r>
          </a:p>
          <a:p>
            <a:pPr marL="0" indent="0">
              <a:buNone/>
            </a:pPr>
            <a:r>
              <a:rPr kumimoji="1" lang="en-US" altLang="ja-JP" sz="4800" dirty="0"/>
              <a:t>                                         data[:, 1][</a:t>
            </a:r>
            <a:r>
              <a:rPr kumimoji="1" lang="en-US" altLang="ja-JP" sz="4800" dirty="0" err="1"/>
              <a:t>max_index</a:t>
            </a:r>
            <a:r>
              <a:rPr kumimoji="1" lang="en-US" altLang="ja-JP" sz="4800" dirty="0"/>
              <a:t>])  # </a:t>
            </a:r>
            <a:r>
              <a:rPr kumimoji="1" lang="ja-JP" altLang="en-US" sz="4800" dirty="0"/>
              <a:t>左上座標</a:t>
            </a:r>
          </a:p>
          <a:p>
            <a:pPr marL="0" indent="0">
              <a:buNone/>
            </a:pPr>
            <a:r>
              <a:rPr kumimoji="1" lang="ja-JP" altLang="en-US" sz="4800" dirty="0"/>
              <a:t>                </a:t>
            </a:r>
            <a:r>
              <a:rPr kumimoji="1" lang="en-US" altLang="ja-JP" sz="4800" dirty="0" err="1"/>
              <a:t>maxblob</a:t>
            </a:r>
            <a:r>
              <a:rPr kumimoji="1" lang="en-US" altLang="ja-JP" sz="4800" dirty="0"/>
              <a:t>["width"] = data[:, 2][</a:t>
            </a:r>
            <a:r>
              <a:rPr kumimoji="1" lang="en-US" altLang="ja-JP" sz="4800" dirty="0" err="1"/>
              <a:t>max_index</a:t>
            </a:r>
            <a:r>
              <a:rPr kumimoji="1" lang="en-US" altLang="ja-JP" sz="4800" dirty="0"/>
              <a:t>]  # </a:t>
            </a:r>
            <a:r>
              <a:rPr kumimoji="1" lang="ja-JP" altLang="en-US" sz="4800" dirty="0"/>
              <a:t>幅</a:t>
            </a:r>
          </a:p>
          <a:p>
            <a:pPr marL="0" indent="0">
              <a:buNone/>
            </a:pPr>
            <a:r>
              <a:rPr kumimoji="1" lang="ja-JP" altLang="en-US" sz="4800" dirty="0"/>
              <a:t>                </a:t>
            </a:r>
            <a:r>
              <a:rPr kumimoji="1" lang="en-US" altLang="ja-JP" sz="4800" dirty="0" err="1"/>
              <a:t>maxblob</a:t>
            </a:r>
            <a:r>
              <a:rPr kumimoji="1" lang="en-US" altLang="ja-JP" sz="4800" dirty="0"/>
              <a:t>["height"] = data[:, 3][</a:t>
            </a:r>
            <a:r>
              <a:rPr kumimoji="1" lang="en-US" altLang="ja-JP" sz="4800" dirty="0" err="1"/>
              <a:t>max_index</a:t>
            </a:r>
            <a:r>
              <a:rPr kumimoji="1" lang="en-US" altLang="ja-JP" sz="4800" dirty="0"/>
              <a:t>]  # </a:t>
            </a:r>
            <a:r>
              <a:rPr kumimoji="1" lang="ja-JP" altLang="en-US" sz="4800" dirty="0"/>
              <a:t>高さ</a:t>
            </a:r>
          </a:p>
          <a:p>
            <a:pPr marL="0" indent="0">
              <a:buNone/>
            </a:pPr>
            <a:r>
              <a:rPr kumimoji="1" lang="ja-JP" altLang="en-US" sz="4800" dirty="0"/>
              <a:t>                </a:t>
            </a:r>
            <a:r>
              <a:rPr kumimoji="1" lang="en-US" altLang="ja-JP" sz="4800" dirty="0" err="1"/>
              <a:t>maxblob</a:t>
            </a:r>
            <a:r>
              <a:rPr kumimoji="1" lang="en-US" altLang="ja-JP" sz="4800" dirty="0"/>
              <a:t>["area"] = data[:, 4][</a:t>
            </a:r>
            <a:r>
              <a:rPr kumimoji="1" lang="en-US" altLang="ja-JP" sz="4800" dirty="0" err="1"/>
              <a:t>max_index</a:t>
            </a:r>
            <a:r>
              <a:rPr kumimoji="1" lang="en-US" altLang="ja-JP" sz="4800" dirty="0"/>
              <a:t>]   # </a:t>
            </a:r>
            <a:r>
              <a:rPr kumimoji="1" lang="ja-JP" altLang="en-US" sz="4800" dirty="0"/>
              <a:t>面積</a:t>
            </a:r>
          </a:p>
          <a:p>
            <a:pPr marL="0" indent="0">
              <a:buNone/>
            </a:pPr>
            <a:r>
              <a:rPr kumimoji="1" lang="ja-JP" altLang="en-US" sz="4800" dirty="0"/>
              <a:t>                </a:t>
            </a:r>
            <a:r>
              <a:rPr kumimoji="1" lang="en-US" altLang="ja-JP" sz="4800" dirty="0" err="1"/>
              <a:t>maxblob</a:t>
            </a:r>
            <a:r>
              <a:rPr kumimoji="1" lang="en-US" altLang="ja-JP" sz="4800" dirty="0"/>
              <a:t>["center"] = center[</a:t>
            </a:r>
            <a:r>
              <a:rPr kumimoji="1" lang="en-US" altLang="ja-JP" sz="4800" dirty="0" err="1"/>
              <a:t>max_index</a:t>
            </a:r>
            <a:r>
              <a:rPr kumimoji="1" lang="en-US" altLang="ja-JP" sz="4800" dirty="0"/>
              <a:t>]  # </a:t>
            </a:r>
            <a:r>
              <a:rPr kumimoji="1" lang="ja-JP" altLang="en-US" sz="4800" dirty="0"/>
              <a:t>中心座標</a:t>
            </a:r>
          </a:p>
          <a:p>
            <a:pPr marL="0" indent="0">
              <a:buNone/>
            </a:pPr>
            <a:endParaRPr kumimoji="1" lang="ja-JP" altLang="en-US" sz="4800" dirty="0"/>
          </a:p>
          <a:p>
            <a:pPr marL="0" indent="0">
              <a:buNone/>
            </a:pPr>
            <a:r>
              <a:rPr kumimoji="1" lang="ja-JP" altLang="en-US" sz="4800" dirty="0"/>
              <a:t>                </a:t>
            </a:r>
            <a:r>
              <a:rPr kumimoji="1" lang="en-US" altLang="ja-JP" sz="4800" dirty="0"/>
              <a:t>return </a:t>
            </a:r>
            <a:r>
              <a:rPr kumimoji="1" lang="en-US" altLang="ja-JP" sz="4800" dirty="0" err="1"/>
              <a:t>maxblob</a:t>
            </a:r>
            <a:endParaRPr kumimoji="1" lang="en-US" altLang="ja-JP" sz="4800" dirty="0"/>
          </a:p>
          <a:p>
            <a:pPr marL="0" indent="0">
              <a:buNone/>
            </a:pPr>
            <a:endParaRPr kumimoji="1" lang="en-US" altLang="ja-JP" sz="4800" dirty="0"/>
          </a:p>
          <a:p>
            <a:pPr marL="0" indent="0">
              <a:buNone/>
            </a:pPr>
            <a:r>
              <a:rPr kumimoji="1" lang="en-US" altLang="ja-JP" sz="4800" dirty="0"/>
              <a:t>    </a:t>
            </a:r>
          </a:p>
          <a:p>
            <a:pPr marL="0" indent="0">
              <a:buNone/>
            </a:pPr>
            <a:r>
              <a:rPr kumimoji="1" lang="en-US" altLang="ja-JP" sz="4800" dirty="0"/>
              <a:t>    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25C886E-F97A-8C36-D717-290135E277AB}"/>
              </a:ext>
            </a:extLst>
          </p:cNvPr>
          <p:cNvSpPr/>
          <p:nvPr/>
        </p:nvSpPr>
        <p:spPr>
          <a:xfrm rot="10800000">
            <a:off x="4519864" y="1949115"/>
            <a:ext cx="441157" cy="24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92A023-07AF-8D3A-CEA7-F09B629582B8}"/>
              </a:ext>
            </a:extLst>
          </p:cNvPr>
          <p:cNvSpPr txBox="1"/>
          <p:nvPr/>
        </p:nvSpPr>
        <p:spPr>
          <a:xfrm>
            <a:off x="5033210" y="1593172"/>
            <a:ext cx="3970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Numpy</a:t>
            </a:r>
            <a:r>
              <a:rPr kumimoji="1" lang="ja-JP" altLang="en-US" dirty="0"/>
              <a:t>のメソッド「</a:t>
            </a:r>
            <a:r>
              <a:rPr kumimoji="1" lang="en-US" altLang="ja-JP" dirty="0"/>
              <a:t>argmax</a:t>
            </a:r>
            <a:r>
              <a:rPr kumimoji="1" lang="ja-JP" altLang="en-US" dirty="0"/>
              <a:t>」により、面積が最大のところが何行何列目かだけ格納する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9D0873-7321-D4F5-B2F9-0D48F1CCA78E}"/>
              </a:ext>
            </a:extLst>
          </p:cNvPr>
          <p:cNvSpPr txBox="1"/>
          <p:nvPr/>
        </p:nvSpPr>
        <p:spPr>
          <a:xfrm>
            <a:off x="4519864" y="2545907"/>
            <a:ext cx="382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各情報を辞書型で入れることにより、参照しやすくする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FDFE189-9D30-81B0-0650-EA768D36A1A1}"/>
              </a:ext>
            </a:extLst>
          </p:cNvPr>
          <p:cNvSpPr/>
          <p:nvPr/>
        </p:nvSpPr>
        <p:spPr>
          <a:xfrm rot="10800000">
            <a:off x="3521242" y="2654968"/>
            <a:ext cx="762000" cy="361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左 7">
            <a:extLst>
              <a:ext uri="{FF2B5EF4-FFF2-40B4-BE49-F238E27FC236}">
                <a16:creationId xmlns:a16="http://schemas.microsoft.com/office/drawing/2014/main" id="{A71BE80F-8AD1-17A0-4A30-F1F0364A7EA4}"/>
              </a:ext>
            </a:extLst>
          </p:cNvPr>
          <p:cNvSpPr/>
          <p:nvPr/>
        </p:nvSpPr>
        <p:spPr>
          <a:xfrm>
            <a:off x="3424989" y="5253789"/>
            <a:ext cx="762000" cy="3612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E9761E-032B-D1A6-E11A-FF493402B0E6}"/>
              </a:ext>
            </a:extLst>
          </p:cNvPr>
          <p:cNvSpPr txBox="1"/>
          <p:nvPr/>
        </p:nvSpPr>
        <p:spPr>
          <a:xfrm>
            <a:off x="4523872" y="5264828"/>
            <a:ext cx="249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情報を格納する</a:t>
            </a:r>
          </a:p>
        </p:txBody>
      </p:sp>
    </p:spTree>
    <p:extLst>
      <p:ext uri="{BB962C8B-B14F-4D97-AF65-F5344CB8AC3E}">
        <p14:creationId xmlns:p14="http://schemas.microsoft.com/office/powerpoint/2010/main" val="390387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C09D6-06FF-8934-9611-35EB9ABF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D22B7E-1D2F-A748-103B-CFF0223F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kumimoji="1" lang="en-US" altLang="ja-JP" sz="4400" dirty="0"/>
              <a:t>def main():</a:t>
            </a:r>
          </a:p>
          <a:p>
            <a:pPr marL="0" indent="0">
              <a:buNone/>
            </a:pPr>
            <a:r>
              <a:rPr kumimoji="1" lang="en-US" altLang="ja-JP" sz="4400" dirty="0"/>
              <a:t>   </a:t>
            </a:r>
          </a:p>
          <a:p>
            <a:pPr marL="0" indent="0">
              <a:buNone/>
            </a:pPr>
            <a:r>
              <a:rPr kumimoji="1" lang="en-US" altLang="ja-JP" sz="4400" dirty="0"/>
              <a:t>    # </a:t>
            </a:r>
            <a:r>
              <a:rPr kumimoji="1" lang="ja-JP" altLang="en-US" sz="4400" dirty="0"/>
              <a:t>カメラのキャプチャ</a:t>
            </a:r>
          </a:p>
          <a:p>
            <a:pPr marL="0" indent="0">
              <a:buNone/>
            </a:pPr>
            <a:r>
              <a:rPr kumimoji="1" lang="ja-JP" altLang="en-US" sz="4400" dirty="0"/>
              <a:t>    </a:t>
            </a:r>
            <a:r>
              <a:rPr kumimoji="1" lang="en-US" altLang="ja-JP" sz="4400" dirty="0"/>
              <a:t>cap = cv2.VideoCapture(0)</a:t>
            </a:r>
          </a:p>
          <a:p>
            <a:pPr marL="0" indent="0">
              <a:buNone/>
            </a:pPr>
            <a:r>
              <a:rPr kumimoji="1" lang="en-US" altLang="ja-JP" sz="4400" dirty="0"/>
              <a:t>     </a:t>
            </a:r>
          </a:p>
          <a:p>
            <a:pPr marL="0" indent="0">
              <a:buNone/>
            </a:pPr>
            <a:r>
              <a:rPr kumimoji="1" lang="en-US" altLang="ja-JP" sz="4400" dirty="0"/>
              <a:t>    </a:t>
            </a:r>
          </a:p>
          <a:p>
            <a:pPr marL="0" indent="0">
              <a:buNone/>
            </a:pPr>
            <a:endParaRPr kumimoji="1" lang="en-US" altLang="ja-JP" sz="4400" dirty="0"/>
          </a:p>
          <a:p>
            <a:pPr marL="0" indent="0">
              <a:buNone/>
            </a:pPr>
            <a:r>
              <a:rPr kumimoji="1" lang="en-US" altLang="ja-JP" sz="4400" dirty="0"/>
              <a:t>while(</a:t>
            </a:r>
            <a:r>
              <a:rPr kumimoji="1" lang="en-US" altLang="ja-JP" sz="4400" dirty="0" err="1"/>
              <a:t>cap.isOpened</a:t>
            </a:r>
            <a:r>
              <a:rPr kumimoji="1" lang="en-US" altLang="ja-JP" sz="4400" dirty="0"/>
              <a:t>()):</a:t>
            </a:r>
          </a:p>
          <a:p>
            <a:pPr marL="0" indent="0">
              <a:buNone/>
            </a:pPr>
            <a:r>
              <a:rPr kumimoji="1" lang="en-US" altLang="ja-JP" sz="4400" dirty="0"/>
              <a:t>        </a:t>
            </a:r>
          </a:p>
          <a:p>
            <a:pPr marL="0" indent="0">
              <a:buNone/>
            </a:pPr>
            <a:endParaRPr kumimoji="1" lang="en-US" altLang="ja-JP" sz="4400" dirty="0"/>
          </a:p>
          <a:p>
            <a:pPr marL="0" indent="0">
              <a:buNone/>
            </a:pPr>
            <a:endParaRPr lang="en-US" altLang="ja-JP" sz="4400" dirty="0"/>
          </a:p>
          <a:p>
            <a:pPr marL="0" indent="0">
              <a:buNone/>
            </a:pPr>
            <a:r>
              <a:rPr kumimoji="1" lang="en-US" altLang="ja-JP" sz="4400" dirty="0"/>
              <a:t># </a:t>
            </a:r>
            <a:r>
              <a:rPr kumimoji="1" lang="ja-JP" altLang="en-US" sz="4400" dirty="0"/>
              <a:t>フレームを取得</a:t>
            </a:r>
          </a:p>
          <a:p>
            <a:pPr marL="0" indent="0">
              <a:buNone/>
            </a:pPr>
            <a:r>
              <a:rPr kumimoji="1" lang="ja-JP" altLang="en-US" sz="4400" dirty="0"/>
              <a:t>        </a:t>
            </a:r>
            <a:r>
              <a:rPr kumimoji="1" lang="en-US" altLang="ja-JP" sz="4400" dirty="0"/>
              <a:t>ret, frame = </a:t>
            </a:r>
            <a:r>
              <a:rPr kumimoji="1" lang="en-US" altLang="ja-JP" sz="4400" dirty="0" err="1"/>
              <a:t>cap.read</a:t>
            </a:r>
            <a:r>
              <a:rPr kumimoji="1" lang="en-US" altLang="ja-JP" sz="4400" dirty="0"/>
              <a:t>()</a:t>
            </a:r>
          </a:p>
          <a:p>
            <a:pPr marL="0" indent="0">
              <a:buNone/>
            </a:pPr>
            <a:endParaRPr kumimoji="1" lang="en-US" altLang="ja-JP" sz="4400" dirty="0"/>
          </a:p>
          <a:p>
            <a:pPr marL="0" indent="0">
              <a:buNone/>
            </a:pPr>
            <a:r>
              <a:rPr kumimoji="1" lang="en-US" altLang="ja-JP" sz="4400" dirty="0"/>
              <a:t>       </a:t>
            </a:r>
          </a:p>
          <a:p>
            <a:pPr marL="0" indent="0">
              <a:buNone/>
            </a:pPr>
            <a:r>
              <a:rPr kumimoji="1" lang="en-US" altLang="ja-JP" sz="4400" dirty="0"/>
              <a:t> # </a:t>
            </a:r>
            <a:r>
              <a:rPr kumimoji="1" lang="ja-JP" altLang="en-US" sz="4400" dirty="0"/>
              <a:t>赤色検出</a:t>
            </a:r>
          </a:p>
          <a:p>
            <a:pPr marL="0" indent="0">
              <a:buNone/>
            </a:pPr>
            <a:r>
              <a:rPr kumimoji="1" lang="ja-JP" altLang="en-US" sz="4400" dirty="0"/>
              <a:t>        </a:t>
            </a:r>
            <a:r>
              <a:rPr kumimoji="1" lang="en-US" altLang="ja-JP" sz="4400" dirty="0"/>
              <a:t>mask = </a:t>
            </a:r>
            <a:r>
              <a:rPr kumimoji="1" lang="en-US" altLang="ja-JP" sz="4400" dirty="0" err="1"/>
              <a:t>red_detect</a:t>
            </a:r>
            <a:r>
              <a:rPr kumimoji="1" lang="en-US" altLang="ja-JP" sz="4400" dirty="0"/>
              <a:t>(frame)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     </a:t>
            </a:r>
          </a:p>
          <a:p>
            <a:pPr marL="0" indent="0">
              <a:buNone/>
            </a:pPr>
            <a:r>
              <a:rPr kumimoji="1" lang="en-US" altLang="ja-JP" dirty="0"/>
              <a:t>     </a:t>
            </a:r>
            <a:endParaRPr kumimoji="1" lang="ja-JP" alt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4D598C1C-A38A-C870-69A4-471B179FA96A}"/>
              </a:ext>
            </a:extLst>
          </p:cNvPr>
          <p:cNvSpPr/>
          <p:nvPr/>
        </p:nvSpPr>
        <p:spPr>
          <a:xfrm rot="10800000">
            <a:off x="3601454" y="2610854"/>
            <a:ext cx="641684" cy="280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22AEE9-ED9E-9913-3F7E-36E2F1C6FD23}"/>
              </a:ext>
            </a:extLst>
          </p:cNvPr>
          <p:cNvSpPr txBox="1"/>
          <p:nvPr/>
        </p:nvSpPr>
        <p:spPr>
          <a:xfrm>
            <a:off x="4323348" y="2505670"/>
            <a:ext cx="5037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カメラの映像の情報を取得</a:t>
            </a:r>
            <a:endParaRPr kumimoji="1" lang="en-US" altLang="ja-JP" dirty="0"/>
          </a:p>
          <a:p>
            <a:r>
              <a:rPr lang="en-US" altLang="ja-JP" dirty="0"/>
              <a:t>(0</a:t>
            </a:r>
            <a:r>
              <a:rPr lang="ja-JP" altLang="en-US" dirty="0"/>
              <a:t>としているのは何番目のカメラの情報を取得するかを表している）</a:t>
            </a:r>
            <a:endParaRPr kumimoji="1"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DBE9FAC-4F2F-E4DB-E703-C6A90C825525}"/>
              </a:ext>
            </a:extLst>
          </p:cNvPr>
          <p:cNvSpPr/>
          <p:nvPr/>
        </p:nvSpPr>
        <p:spPr>
          <a:xfrm rot="10800000">
            <a:off x="2831430" y="3429000"/>
            <a:ext cx="713873" cy="28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FD7A19-2A4B-63A5-72CE-0596B75A24D6}"/>
              </a:ext>
            </a:extLst>
          </p:cNvPr>
          <p:cNvSpPr txBox="1"/>
          <p:nvPr/>
        </p:nvSpPr>
        <p:spPr>
          <a:xfrm>
            <a:off x="3741821" y="3429000"/>
            <a:ext cx="5799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.</a:t>
            </a:r>
            <a:r>
              <a:rPr lang="en-US" altLang="ja-JP" dirty="0" err="1"/>
              <a:t>isOpened</a:t>
            </a:r>
            <a:r>
              <a:rPr lang="en-US" altLang="ja-JP" dirty="0"/>
              <a:t>()</a:t>
            </a:r>
            <a:r>
              <a:rPr lang="ja-JP" altLang="en-US" dirty="0"/>
              <a:t>は、</a:t>
            </a:r>
            <a:r>
              <a:rPr lang="en-US" altLang="ja-JP" dirty="0"/>
              <a:t>cap</a:t>
            </a:r>
            <a:r>
              <a:rPr lang="ja-JP" altLang="en-US" dirty="0"/>
              <a:t>に映像の情報が格納されているとき、</a:t>
            </a:r>
            <a:r>
              <a:rPr lang="en-US" altLang="ja-JP" dirty="0"/>
              <a:t>True</a:t>
            </a:r>
            <a:r>
              <a:rPr lang="ja-JP" altLang="en-US" dirty="0"/>
              <a:t>となる。</a:t>
            </a:r>
            <a:endParaRPr lang="en-US" altLang="ja-JP" dirty="0"/>
          </a:p>
          <a:p>
            <a:r>
              <a:rPr lang="ja-JP" altLang="en-US" dirty="0"/>
              <a:t>つまり、</a:t>
            </a:r>
            <a:r>
              <a:rPr lang="en-US" altLang="ja-JP" dirty="0"/>
              <a:t>while True</a:t>
            </a:r>
            <a:r>
              <a:rPr lang="ja-JP" altLang="en-US" dirty="0"/>
              <a:t>でループ処理となる。</a:t>
            </a:r>
            <a:endParaRPr kumimoji="1"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3002C98-A3B1-0D10-2F13-2B20AE11A014}"/>
              </a:ext>
            </a:extLst>
          </p:cNvPr>
          <p:cNvSpPr/>
          <p:nvPr/>
        </p:nvSpPr>
        <p:spPr>
          <a:xfrm rot="10800000">
            <a:off x="2927683" y="4692315"/>
            <a:ext cx="641684" cy="36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7566F3-395A-2308-3F52-0F09B91C54B7}"/>
              </a:ext>
            </a:extLst>
          </p:cNvPr>
          <p:cNvSpPr txBox="1"/>
          <p:nvPr/>
        </p:nvSpPr>
        <p:spPr>
          <a:xfrm>
            <a:off x="3793963" y="4479225"/>
            <a:ext cx="482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ret</a:t>
            </a:r>
            <a:r>
              <a:rPr lang="ja-JP" altLang="en-US" dirty="0"/>
              <a:t>には情報を読み込めたかどうか</a:t>
            </a:r>
            <a:r>
              <a:rPr lang="en-US" altLang="ja-JP" dirty="0"/>
              <a:t>,</a:t>
            </a:r>
          </a:p>
          <a:p>
            <a:r>
              <a:rPr kumimoji="1" lang="en-US" altLang="ja-JP" dirty="0"/>
              <a:t>False </a:t>
            </a:r>
            <a:r>
              <a:rPr kumimoji="1" lang="ja-JP" altLang="en-US" dirty="0"/>
              <a:t>または</a:t>
            </a:r>
            <a:r>
              <a:rPr lang="en-US" altLang="ja-JP" dirty="0"/>
              <a:t> True</a:t>
            </a:r>
            <a:r>
              <a:rPr lang="ja-JP" altLang="en-US" dirty="0"/>
              <a:t>が入る。</a:t>
            </a:r>
            <a:endParaRPr lang="en-US" altLang="ja-JP" dirty="0"/>
          </a:p>
          <a:p>
            <a:r>
              <a:rPr kumimoji="1" lang="en-US" altLang="ja-JP" dirty="0"/>
              <a:t>Frame</a:t>
            </a:r>
            <a:r>
              <a:rPr kumimoji="1" lang="ja-JP" altLang="en-US" dirty="0"/>
              <a:t>には読み込んだ映像の情報が入る。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8DCC2A0-57BF-832F-FD70-C168EF561374}"/>
              </a:ext>
            </a:extLst>
          </p:cNvPr>
          <p:cNvSpPr/>
          <p:nvPr/>
        </p:nvSpPr>
        <p:spPr>
          <a:xfrm rot="10800000">
            <a:off x="3248524" y="5630779"/>
            <a:ext cx="641684" cy="36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978AE15-7BCD-69E3-D505-697E0845065F}"/>
              </a:ext>
            </a:extLst>
          </p:cNvPr>
          <p:cNvSpPr txBox="1"/>
          <p:nvPr/>
        </p:nvSpPr>
        <p:spPr>
          <a:xfrm>
            <a:off x="4150889" y="5594079"/>
            <a:ext cx="429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映像の情報を関数で処理し、二値画像にする。</a:t>
            </a:r>
          </a:p>
        </p:txBody>
      </p:sp>
    </p:spTree>
    <p:extLst>
      <p:ext uri="{BB962C8B-B14F-4D97-AF65-F5344CB8AC3E}">
        <p14:creationId xmlns:p14="http://schemas.microsoft.com/office/powerpoint/2010/main" val="293617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676106-F52B-98BC-ECD2-E7C2577D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3651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1050" dirty="0"/>
              <a:t>try:</a:t>
            </a:r>
          </a:p>
          <a:p>
            <a:pPr marL="0" indent="0">
              <a:buNone/>
            </a:pPr>
            <a:endParaRPr kumimoji="1" lang="en-US" altLang="ja-JP" sz="1050" dirty="0"/>
          </a:p>
          <a:p>
            <a:pPr marL="0" indent="0">
              <a:buNone/>
            </a:pPr>
            <a:r>
              <a:rPr kumimoji="1" lang="en-US" altLang="ja-JP" sz="1050" dirty="0"/>
              <a:t>            # </a:t>
            </a:r>
            <a:r>
              <a:rPr kumimoji="1" lang="ja-JP" altLang="en-US" sz="1050" dirty="0"/>
              <a:t>マスク画像をブロブ解析（面積最大のブロブ情報を取得）</a:t>
            </a:r>
          </a:p>
          <a:p>
            <a:pPr marL="0" indent="0">
              <a:buNone/>
            </a:pPr>
            <a:r>
              <a:rPr kumimoji="1" lang="ja-JP" altLang="en-US" sz="1050" dirty="0"/>
              <a:t>            </a:t>
            </a:r>
            <a:r>
              <a:rPr kumimoji="1" lang="en-US" altLang="ja-JP" sz="1050" dirty="0"/>
              <a:t>target = </a:t>
            </a:r>
            <a:r>
              <a:rPr kumimoji="1" lang="en-US" altLang="ja-JP" sz="1050" dirty="0" err="1"/>
              <a:t>analysis_blob</a:t>
            </a:r>
            <a:r>
              <a:rPr kumimoji="1" lang="en-US" altLang="ja-JP" sz="1050" dirty="0"/>
              <a:t>(mask)</a:t>
            </a:r>
          </a:p>
          <a:p>
            <a:pPr marL="0" indent="0">
              <a:buNone/>
            </a:pPr>
            <a:endParaRPr kumimoji="1" lang="en-US" altLang="ja-JP" sz="1050" dirty="0"/>
          </a:p>
          <a:p>
            <a:pPr marL="0" indent="0">
              <a:buNone/>
            </a:pPr>
            <a:r>
              <a:rPr kumimoji="1" lang="en-US" altLang="ja-JP" sz="1050" dirty="0"/>
              <a:t>            # </a:t>
            </a:r>
            <a:r>
              <a:rPr kumimoji="1" lang="ja-JP" altLang="en-US" sz="1050" dirty="0"/>
              <a:t>面積最大ブロブの中心座標を取得</a:t>
            </a:r>
          </a:p>
          <a:p>
            <a:pPr marL="0" indent="0">
              <a:buNone/>
            </a:pPr>
            <a:r>
              <a:rPr kumimoji="1" lang="ja-JP" altLang="en-US" sz="1050" dirty="0"/>
              <a:t>            </a:t>
            </a:r>
            <a:r>
              <a:rPr kumimoji="1" lang="en-US" altLang="ja-JP" sz="1050" dirty="0" err="1"/>
              <a:t>center_x</a:t>
            </a:r>
            <a:r>
              <a:rPr kumimoji="1" lang="en-US" altLang="ja-JP" sz="1050" dirty="0"/>
              <a:t> = int(target["center"][0])</a:t>
            </a:r>
          </a:p>
          <a:p>
            <a:pPr marL="0" indent="0">
              <a:buNone/>
            </a:pPr>
            <a:r>
              <a:rPr kumimoji="1" lang="en-US" altLang="ja-JP" sz="1050" dirty="0"/>
              <a:t>            </a:t>
            </a:r>
            <a:r>
              <a:rPr kumimoji="1" lang="en-US" altLang="ja-JP" sz="1050" dirty="0" err="1"/>
              <a:t>center_y</a:t>
            </a:r>
            <a:r>
              <a:rPr kumimoji="1" lang="en-US" altLang="ja-JP" sz="1050" dirty="0"/>
              <a:t> = int(target["center"][1])</a:t>
            </a:r>
          </a:p>
          <a:p>
            <a:pPr marL="0" indent="0">
              <a:buNone/>
            </a:pPr>
            <a:endParaRPr kumimoji="1" lang="en-US" altLang="ja-JP" sz="1050" dirty="0"/>
          </a:p>
          <a:p>
            <a:pPr marL="0" indent="0">
              <a:buNone/>
            </a:pPr>
            <a:r>
              <a:rPr kumimoji="1" lang="en-US" altLang="ja-JP" sz="1050" dirty="0"/>
              <a:t>            # </a:t>
            </a:r>
            <a:r>
              <a:rPr kumimoji="1" lang="ja-JP" altLang="en-US" sz="1050" dirty="0"/>
              <a:t>フレームに面積最大ブロブの中心周囲を円で描く</a:t>
            </a:r>
          </a:p>
          <a:p>
            <a:pPr marL="0" indent="0">
              <a:buNone/>
            </a:pPr>
            <a:r>
              <a:rPr kumimoji="1" lang="ja-JP" altLang="en-US" sz="1050" dirty="0"/>
              <a:t>            </a:t>
            </a:r>
            <a:r>
              <a:rPr kumimoji="1" lang="en-US" altLang="ja-JP" sz="1050" dirty="0"/>
              <a:t>cv2.circle(frame, (</a:t>
            </a:r>
            <a:r>
              <a:rPr kumimoji="1" lang="en-US" altLang="ja-JP" sz="1050" dirty="0" err="1"/>
              <a:t>center_x</a:t>
            </a:r>
            <a:r>
              <a:rPr kumimoji="1" lang="en-US" altLang="ja-JP" sz="1050" dirty="0"/>
              <a:t>, </a:t>
            </a:r>
            <a:r>
              <a:rPr kumimoji="1" lang="en-US" altLang="ja-JP" sz="1050" dirty="0" err="1"/>
              <a:t>center_y</a:t>
            </a:r>
            <a:r>
              <a:rPr kumimoji="1" lang="en-US" altLang="ja-JP" sz="1050" dirty="0"/>
              <a:t>), 50, (0, 200, 0),</a:t>
            </a:r>
          </a:p>
          <a:p>
            <a:pPr marL="0" indent="0">
              <a:buNone/>
            </a:pPr>
            <a:r>
              <a:rPr kumimoji="1" lang="en-US" altLang="ja-JP" sz="1050" dirty="0"/>
              <a:t>                       thickness=3, </a:t>
            </a:r>
            <a:r>
              <a:rPr kumimoji="1" lang="en-US" altLang="ja-JP" sz="1050" dirty="0" err="1"/>
              <a:t>lineType</a:t>
            </a:r>
            <a:r>
              <a:rPr kumimoji="1" lang="en-US" altLang="ja-JP" sz="1050" dirty="0"/>
              <a:t>=cv2.LINE_AA)</a:t>
            </a:r>
          </a:p>
          <a:p>
            <a:pPr marL="0" indent="0">
              <a:buNone/>
            </a:pPr>
            <a:r>
              <a:rPr kumimoji="1" lang="en-US" altLang="ja-JP" sz="1050" dirty="0"/>
              <a:t>         </a:t>
            </a:r>
          </a:p>
          <a:p>
            <a:pPr marL="0" indent="0">
              <a:buNone/>
            </a:pPr>
            <a:r>
              <a:rPr kumimoji="1" lang="en-US" altLang="ja-JP" sz="1050" dirty="0"/>
              <a:t>            # </a:t>
            </a:r>
            <a:r>
              <a:rPr kumimoji="1" lang="ja-JP" altLang="en-US" sz="1050" dirty="0"/>
              <a:t>結果表示</a:t>
            </a:r>
          </a:p>
          <a:p>
            <a:pPr marL="0" indent="0">
              <a:buNone/>
            </a:pPr>
            <a:r>
              <a:rPr kumimoji="1" lang="ja-JP" altLang="en-US" sz="1050" dirty="0"/>
              <a:t>            </a:t>
            </a:r>
            <a:r>
              <a:rPr kumimoji="1" lang="en-US" altLang="ja-JP" sz="1050" dirty="0"/>
              <a:t>cv2.imshow("Frame", frame)</a:t>
            </a:r>
          </a:p>
          <a:p>
            <a:pPr marL="0" indent="0">
              <a:buNone/>
            </a:pPr>
            <a:r>
              <a:rPr kumimoji="1" lang="en-US" altLang="ja-JP" sz="1050" dirty="0"/>
              <a:t>            cv2.imshow("Mask", mask)</a:t>
            </a:r>
          </a:p>
          <a:p>
            <a:pPr marL="0" indent="0">
              <a:buNone/>
            </a:pPr>
            <a:r>
              <a:rPr kumimoji="1" lang="en-US" altLang="ja-JP" sz="1050" dirty="0"/>
              <a:t>        </a:t>
            </a:r>
          </a:p>
          <a:p>
            <a:pPr marL="0" indent="0">
              <a:buNone/>
            </a:pPr>
            <a:r>
              <a:rPr kumimoji="1" lang="en-US" altLang="ja-JP" sz="1050" dirty="0"/>
              <a:t>        except </a:t>
            </a:r>
            <a:r>
              <a:rPr kumimoji="1" lang="en-US" altLang="ja-JP" sz="1050" dirty="0" err="1"/>
              <a:t>ValueError</a:t>
            </a:r>
            <a:r>
              <a:rPr kumimoji="1" lang="en-US" altLang="ja-JP" sz="1050" dirty="0"/>
              <a:t>:</a:t>
            </a:r>
          </a:p>
          <a:p>
            <a:pPr marL="0" indent="0">
              <a:buNone/>
            </a:pPr>
            <a:r>
              <a:rPr kumimoji="1" lang="en-US" altLang="ja-JP" sz="1050" dirty="0"/>
              <a:t>            continue</a:t>
            </a:r>
          </a:p>
          <a:p>
            <a:pPr marL="0" indent="0">
              <a:buNone/>
            </a:pPr>
            <a:endParaRPr kumimoji="1" lang="en-US" altLang="ja-JP" sz="1050" dirty="0"/>
          </a:p>
          <a:p>
            <a:pPr marL="0" indent="0">
              <a:buNone/>
            </a:pPr>
            <a:endParaRPr kumimoji="1" lang="ja-JP" altLang="en-US" sz="9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4B25C7-2333-EF07-4BF5-EDBCF2E74845}"/>
              </a:ext>
            </a:extLst>
          </p:cNvPr>
          <p:cNvSpPr txBox="1"/>
          <p:nvPr/>
        </p:nvSpPr>
        <p:spPr>
          <a:xfrm>
            <a:off x="5566610" y="5934670"/>
            <a:ext cx="6549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try</a:t>
            </a:r>
            <a:r>
              <a:rPr lang="ja-JP" altLang="en-US" dirty="0"/>
              <a:t>には、何かあったときエラーが発生するコードを</a:t>
            </a:r>
            <a:endParaRPr lang="en-US" altLang="ja-JP" dirty="0"/>
          </a:p>
          <a:p>
            <a:r>
              <a:rPr lang="en-US" altLang="ja-JP" dirty="0"/>
              <a:t>e</a:t>
            </a:r>
            <a:r>
              <a:rPr kumimoji="1" lang="en-US" altLang="ja-JP" dirty="0"/>
              <a:t>xcept</a:t>
            </a:r>
            <a:r>
              <a:rPr kumimoji="1" lang="ja-JP" altLang="en-US" dirty="0"/>
              <a:t>には、</a:t>
            </a:r>
            <a:r>
              <a:rPr kumimoji="1" lang="en-US" altLang="ja-JP" dirty="0"/>
              <a:t>try</a:t>
            </a:r>
            <a:r>
              <a:rPr kumimoji="1" lang="ja-JP" altLang="en-US" dirty="0"/>
              <a:t>に入っているコードがエラーが発生したとき、どのような処理を行うかを記述する</a:t>
            </a:r>
          </a:p>
        </p:txBody>
      </p:sp>
      <p:sp>
        <p:nvSpPr>
          <p:cNvPr id="9" name="星: 6 pt 8">
            <a:extLst>
              <a:ext uri="{FF2B5EF4-FFF2-40B4-BE49-F238E27FC236}">
                <a16:creationId xmlns:a16="http://schemas.microsoft.com/office/drawing/2014/main" id="{5792685D-A0A1-1D1D-6351-39B0CAFF6B46}"/>
              </a:ext>
            </a:extLst>
          </p:cNvPr>
          <p:cNvSpPr/>
          <p:nvPr/>
        </p:nvSpPr>
        <p:spPr>
          <a:xfrm>
            <a:off x="5133474" y="5943600"/>
            <a:ext cx="344905" cy="385011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3D99F9-AF7E-9B28-4699-0D164DE4897D}"/>
              </a:ext>
            </a:extLst>
          </p:cNvPr>
          <p:cNvSpPr txBox="1"/>
          <p:nvPr/>
        </p:nvSpPr>
        <p:spPr>
          <a:xfrm>
            <a:off x="4740443" y="1098702"/>
            <a:ext cx="401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二値画像をブロブ解析にかける</a:t>
            </a:r>
          </a:p>
        </p:txBody>
      </p:sp>
      <p:sp>
        <p:nvSpPr>
          <p:cNvPr id="11" name="矢印: 左 10">
            <a:extLst>
              <a:ext uri="{FF2B5EF4-FFF2-40B4-BE49-F238E27FC236}">
                <a16:creationId xmlns:a16="http://schemas.microsoft.com/office/drawing/2014/main" id="{8D951FF3-3188-91B5-4943-9EAC79170DDA}"/>
              </a:ext>
            </a:extLst>
          </p:cNvPr>
          <p:cNvSpPr/>
          <p:nvPr/>
        </p:nvSpPr>
        <p:spPr>
          <a:xfrm>
            <a:off x="3649579" y="1138989"/>
            <a:ext cx="1018674" cy="2887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8AC148-3328-F048-4F35-22058320785D}"/>
              </a:ext>
            </a:extLst>
          </p:cNvPr>
          <p:cNvSpPr txBox="1"/>
          <p:nvPr/>
        </p:nvSpPr>
        <p:spPr>
          <a:xfrm>
            <a:off x="5249780" y="2986217"/>
            <a:ext cx="700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引数</a:t>
            </a:r>
            <a:r>
              <a:rPr lang="en-US" altLang="ja-JP" sz="1600" dirty="0"/>
              <a:t>…    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映像のデータ</a:t>
            </a:r>
            <a:r>
              <a:rPr kumimoji="1" lang="en-US" altLang="ja-JP" sz="1600" dirty="0"/>
              <a:t>,</a:t>
            </a:r>
            <a:r>
              <a:rPr kumimoji="1" lang="ja-JP" altLang="en-US" sz="1600" dirty="0"/>
              <a:t>円の中心</a:t>
            </a:r>
            <a:r>
              <a:rPr kumimoji="1" lang="en-US" altLang="ja-JP" sz="1600" dirty="0"/>
              <a:t>,</a:t>
            </a:r>
            <a:r>
              <a:rPr kumimoji="1" lang="ja-JP" altLang="en-US" sz="1600" dirty="0"/>
              <a:t>円の半径</a:t>
            </a:r>
            <a:r>
              <a:rPr kumimoji="1" lang="en-US" altLang="ja-JP" sz="1600" dirty="0"/>
              <a:t>,</a:t>
            </a:r>
            <a:r>
              <a:rPr kumimoji="1" lang="ja-JP" altLang="en-US" sz="1600" dirty="0"/>
              <a:t>円の色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青</a:t>
            </a:r>
            <a:r>
              <a:rPr kumimoji="1" lang="en-US" altLang="ja-JP" sz="1600" dirty="0"/>
              <a:t>,</a:t>
            </a:r>
            <a:r>
              <a:rPr kumimoji="1" lang="ja-JP" altLang="en-US" sz="1600" dirty="0"/>
              <a:t>緑</a:t>
            </a:r>
            <a:r>
              <a:rPr kumimoji="1" lang="en-US" altLang="ja-JP" sz="1600" dirty="0"/>
              <a:t>,</a:t>
            </a:r>
            <a:r>
              <a:rPr kumimoji="1" lang="ja-JP" altLang="en-US" sz="1600" dirty="0"/>
              <a:t>赤</a:t>
            </a:r>
            <a:r>
              <a:rPr kumimoji="1" lang="en-US" altLang="ja-JP" sz="1600" dirty="0"/>
              <a:t>),</a:t>
            </a:r>
            <a:r>
              <a:rPr kumimoji="1" lang="ja-JP" altLang="en-US" sz="1600" dirty="0"/>
              <a:t>円の厚さ</a:t>
            </a:r>
            <a:r>
              <a:rPr kumimoji="1" lang="en-US" altLang="ja-JP" sz="1600" dirty="0"/>
              <a:t>,	</a:t>
            </a:r>
            <a:r>
              <a:rPr kumimoji="1" lang="ja-JP" altLang="en-US" sz="1600" dirty="0"/>
              <a:t>線を</a:t>
            </a:r>
            <a:r>
              <a:rPr kumimoji="1" lang="en-US" altLang="ja-JP" sz="1600" dirty="0"/>
              <a:t>	</a:t>
            </a:r>
            <a:r>
              <a:rPr kumimoji="1" lang="ja-JP" altLang="en-US" sz="1600" dirty="0"/>
              <a:t>描写するアルゴリズム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EC0C1B5C-711F-6001-C8CA-1F14418BE5A3}"/>
              </a:ext>
            </a:extLst>
          </p:cNvPr>
          <p:cNvSpPr/>
          <p:nvPr/>
        </p:nvSpPr>
        <p:spPr>
          <a:xfrm>
            <a:off x="4650208" y="3128209"/>
            <a:ext cx="599572" cy="3007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左 13">
            <a:extLst>
              <a:ext uri="{FF2B5EF4-FFF2-40B4-BE49-F238E27FC236}">
                <a16:creationId xmlns:a16="http://schemas.microsoft.com/office/drawing/2014/main" id="{6A41994D-DD09-7AD5-B019-1F3D30C7A718}"/>
              </a:ext>
            </a:extLst>
          </p:cNvPr>
          <p:cNvSpPr/>
          <p:nvPr/>
        </p:nvSpPr>
        <p:spPr>
          <a:xfrm>
            <a:off x="3676649" y="4232766"/>
            <a:ext cx="737936" cy="3931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71FF6C4-0375-69F7-553E-8B323B69A849}"/>
              </a:ext>
            </a:extLst>
          </p:cNvPr>
          <p:cNvSpPr txBox="1"/>
          <p:nvPr/>
        </p:nvSpPr>
        <p:spPr>
          <a:xfrm>
            <a:off x="4531895" y="4141129"/>
            <a:ext cx="32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カメラの映像とマスク処理した映像を表示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9B3FE02-6B88-57B1-2AD4-3982059B85A5}"/>
              </a:ext>
            </a:extLst>
          </p:cNvPr>
          <p:cNvSpPr txBox="1"/>
          <p:nvPr/>
        </p:nvSpPr>
        <p:spPr>
          <a:xfrm>
            <a:off x="4531895" y="4928417"/>
            <a:ext cx="345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ValueError</a:t>
            </a:r>
            <a:r>
              <a:rPr kumimoji="1" lang="ja-JP" altLang="en-US" dirty="0"/>
              <a:t>というエラーが発生したら、処理を飛ばす</a:t>
            </a:r>
          </a:p>
        </p:txBody>
      </p:sp>
      <p:sp>
        <p:nvSpPr>
          <p:cNvPr id="17" name="矢印: 左 16">
            <a:extLst>
              <a:ext uri="{FF2B5EF4-FFF2-40B4-BE49-F238E27FC236}">
                <a16:creationId xmlns:a16="http://schemas.microsoft.com/office/drawing/2014/main" id="{7B8DA71B-63F7-BE6D-3316-D01F4A52DBCD}"/>
              </a:ext>
            </a:extLst>
          </p:cNvPr>
          <p:cNvSpPr/>
          <p:nvPr/>
        </p:nvSpPr>
        <p:spPr>
          <a:xfrm>
            <a:off x="3400926" y="5021179"/>
            <a:ext cx="898358" cy="4691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16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521205-15E5-1809-8E23-5C9D4CE0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177162-D69E-36CE-C3C9-64C80D49A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1.HSV</a:t>
            </a:r>
            <a:r>
              <a:rPr kumimoji="1" lang="ja-JP" altLang="en-US" dirty="0"/>
              <a:t>の解説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2.Mask</a:t>
            </a:r>
            <a:r>
              <a:rPr lang="ja-JP" altLang="en-US" dirty="0"/>
              <a:t>画像の解説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3.</a:t>
            </a:r>
            <a:r>
              <a:rPr kumimoji="1" lang="ja-JP" altLang="en-US" dirty="0"/>
              <a:t>コード見ながら解説</a:t>
            </a:r>
          </a:p>
        </p:txBody>
      </p:sp>
    </p:spTree>
    <p:extLst>
      <p:ext uri="{BB962C8B-B14F-4D97-AF65-F5344CB8AC3E}">
        <p14:creationId xmlns:p14="http://schemas.microsoft.com/office/powerpoint/2010/main" val="122846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C1BA5E-3995-F312-A70E-9D26230A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009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HSV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C5BAC-D258-00DD-6F9E-13570B24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RGB</a:t>
            </a:r>
            <a:r>
              <a:rPr lang="ja-JP" altLang="en-US" dirty="0"/>
              <a:t>は、赤（</a:t>
            </a:r>
            <a:r>
              <a:rPr lang="en-US" altLang="ja-JP" dirty="0"/>
              <a:t>Red)</a:t>
            </a:r>
            <a:r>
              <a:rPr lang="ja-JP" altLang="en-US" dirty="0"/>
              <a:t>、緑</a:t>
            </a:r>
            <a:r>
              <a:rPr lang="en-US" altLang="ja-JP" dirty="0"/>
              <a:t>(Green)</a:t>
            </a:r>
            <a:r>
              <a:rPr lang="ja-JP" altLang="en-US" dirty="0"/>
              <a:t>、青</a:t>
            </a:r>
            <a:r>
              <a:rPr lang="en-US" altLang="ja-JP" dirty="0"/>
              <a:t>(Blue)</a:t>
            </a:r>
            <a:r>
              <a:rPr lang="ja-JP" altLang="en-US" dirty="0"/>
              <a:t>の要素の組み合わせに対し、</a:t>
            </a:r>
            <a:r>
              <a:rPr lang="en-US" altLang="ja-JP" dirty="0"/>
              <a:t>HSV</a:t>
            </a:r>
            <a:r>
              <a:rPr lang="ja-JP" altLang="en-US" dirty="0"/>
              <a:t>は、色相</a:t>
            </a:r>
            <a:r>
              <a:rPr lang="en-US" altLang="ja-JP" dirty="0"/>
              <a:t>(Hue)</a:t>
            </a:r>
            <a:r>
              <a:rPr lang="ja-JP" altLang="en-US" dirty="0"/>
              <a:t>、彩度</a:t>
            </a:r>
            <a:r>
              <a:rPr lang="en-US" altLang="ja-JP" dirty="0"/>
              <a:t>(Saturation)</a:t>
            </a:r>
            <a:r>
              <a:rPr lang="ja-JP" altLang="en-US" dirty="0"/>
              <a:t>、明度</a:t>
            </a:r>
            <a:r>
              <a:rPr lang="en-US" altLang="ja-JP" dirty="0"/>
              <a:t>(Value)</a:t>
            </a:r>
            <a:r>
              <a:rPr lang="ja-JP" altLang="en-US" dirty="0"/>
              <a:t>の組み合わせで表現します。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342D2D-8818-490B-FD26-BEFBF9667D07}"/>
              </a:ext>
            </a:extLst>
          </p:cNvPr>
          <p:cNvSpPr txBox="1"/>
          <p:nvPr/>
        </p:nvSpPr>
        <p:spPr>
          <a:xfrm>
            <a:off x="662739" y="3938604"/>
            <a:ext cx="725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なぜ</a:t>
            </a:r>
            <a:r>
              <a:rPr lang="en-US" altLang="ja-JP" sz="3600" dirty="0"/>
              <a:t>HSV</a:t>
            </a:r>
            <a:r>
              <a:rPr lang="ja-JP" altLang="en-US" sz="3600" dirty="0"/>
              <a:t>を用いる？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A42C58-D5E7-9B77-779A-1299D1DB08DF}"/>
              </a:ext>
            </a:extLst>
          </p:cNvPr>
          <p:cNvSpPr txBox="1"/>
          <p:nvPr/>
        </p:nvSpPr>
        <p:spPr>
          <a:xfrm>
            <a:off x="662739" y="4498716"/>
            <a:ext cx="1051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簡単に言えばカラー画像を処理を軽くするために、白と黒であ　　　　らわす必要があるとき、カラー画像から色を</a:t>
            </a:r>
            <a:r>
              <a:rPr lang="en-US" altLang="ja-JP" sz="2800" dirty="0"/>
              <a:t>HSV</a:t>
            </a:r>
            <a:r>
              <a:rPr lang="ja-JP" altLang="en-US" sz="2800" dirty="0"/>
              <a:t>のほうがうまく　　抽出できることや、</a:t>
            </a:r>
            <a:r>
              <a:rPr lang="en-US" altLang="ja-JP" sz="2800" dirty="0"/>
              <a:t>HSV</a:t>
            </a:r>
            <a:r>
              <a:rPr lang="ja-JP" altLang="en-US" sz="2800" dirty="0"/>
              <a:t>の表す色が人の目が認識する色と近いなど理由があります。</a:t>
            </a:r>
            <a:endParaRPr kumimoji="1" lang="ja-JP" altLang="en-US" sz="2800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5D5D80B-1381-260A-27A1-E90C5623D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035" y="2167765"/>
            <a:ext cx="2857500" cy="214312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145913-0D18-8748-900F-3B5D81FB7984}"/>
              </a:ext>
            </a:extLst>
          </p:cNvPr>
          <p:cNvSpPr txBox="1"/>
          <p:nvPr/>
        </p:nvSpPr>
        <p:spPr>
          <a:xfrm>
            <a:off x="5201903" y="2458219"/>
            <a:ext cx="285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OpenCV</a:t>
            </a:r>
            <a:r>
              <a:rPr kumimoji="1" lang="ja-JP" altLang="en-US" dirty="0"/>
              <a:t>だと、色相、彩度、明度はそれぞれ</a:t>
            </a:r>
            <a:endParaRPr kumimoji="1" lang="en-US" altLang="ja-JP" dirty="0"/>
          </a:p>
          <a:p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179,0</a:t>
            </a:r>
            <a:r>
              <a:rPr lang="ja-JP" altLang="en-US" dirty="0"/>
              <a:t>～</a:t>
            </a:r>
            <a:r>
              <a:rPr lang="en-US" altLang="ja-JP" dirty="0"/>
              <a:t>255, 0</a:t>
            </a:r>
            <a:r>
              <a:rPr lang="ja-JP" altLang="en-US" dirty="0"/>
              <a:t>～</a:t>
            </a:r>
            <a:r>
              <a:rPr lang="en-US" altLang="ja-JP" dirty="0"/>
              <a:t>255</a:t>
            </a:r>
          </a:p>
          <a:p>
            <a:r>
              <a:rPr kumimoji="1" lang="ja-JP" altLang="en-US" dirty="0"/>
              <a:t>の範囲で設定される</a:t>
            </a:r>
          </a:p>
        </p:txBody>
      </p:sp>
      <p:sp>
        <p:nvSpPr>
          <p:cNvPr id="8" name="星: 6 pt 7">
            <a:extLst>
              <a:ext uri="{FF2B5EF4-FFF2-40B4-BE49-F238E27FC236}">
                <a16:creationId xmlns:a16="http://schemas.microsoft.com/office/drawing/2014/main" id="{5D11AB23-5528-DC3D-5F55-8FFCF88CC9F2}"/>
              </a:ext>
            </a:extLst>
          </p:cNvPr>
          <p:cNvSpPr/>
          <p:nvPr/>
        </p:nvSpPr>
        <p:spPr>
          <a:xfrm>
            <a:off x="4910638" y="2494547"/>
            <a:ext cx="240632" cy="240632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35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2BBD5-B563-8375-317E-7C965731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マスク処理とマスク画像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1BA182-84FB-5F57-58C2-E8AB8265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0053" cy="1719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マスク処理とは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画像中の特定の領域だけ抜　　　</a:t>
            </a:r>
            <a:r>
              <a:rPr kumimoji="1" lang="en-US" altLang="ja-JP" dirty="0"/>
              <a:t>			</a:t>
            </a:r>
            <a:r>
              <a:rPr kumimoji="1" lang="ja-JP" altLang="en-US" dirty="0"/>
              <a:t> き出す処理</a:t>
            </a:r>
            <a:r>
              <a:rPr lang="ja-JP" altLang="en-US" dirty="0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 </a:t>
            </a:r>
          </a:p>
          <a:p>
            <a:pPr marL="0" indent="0">
              <a:buNone/>
            </a:pPr>
            <a:r>
              <a:rPr kumimoji="1" lang="en-US" altLang="ja-JP" dirty="0"/>
              <a:t>			 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27C96F-A708-00D2-27E1-3AD120743208}"/>
              </a:ext>
            </a:extLst>
          </p:cNvPr>
          <p:cNvSpPr txBox="1"/>
          <p:nvPr/>
        </p:nvSpPr>
        <p:spPr>
          <a:xfrm>
            <a:off x="9994231" y="230188"/>
            <a:ext cx="1788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カラー画像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CEC46C85-D8E0-1932-611C-2AAA738F4968}"/>
              </a:ext>
            </a:extLst>
          </p:cNvPr>
          <p:cNvSpPr/>
          <p:nvPr/>
        </p:nvSpPr>
        <p:spPr>
          <a:xfrm>
            <a:off x="10659979" y="734457"/>
            <a:ext cx="457200" cy="468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4223A0-1C2F-F036-0684-FB138132684C}"/>
              </a:ext>
            </a:extLst>
          </p:cNvPr>
          <p:cNvSpPr txBox="1"/>
          <p:nvPr/>
        </p:nvSpPr>
        <p:spPr>
          <a:xfrm>
            <a:off x="9176084" y="845419"/>
            <a:ext cx="1483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モノクロに処理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BB9A31-5481-15AC-17BC-E3C2E3BBC64B}"/>
              </a:ext>
            </a:extLst>
          </p:cNvPr>
          <p:cNvSpPr txBox="1"/>
          <p:nvPr/>
        </p:nvSpPr>
        <p:spPr>
          <a:xfrm>
            <a:off x="9914021" y="1347537"/>
            <a:ext cx="202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モノクロ画像</a:t>
            </a: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CB20881D-97E5-E3E3-9DC7-9BB25C666A88}"/>
              </a:ext>
            </a:extLst>
          </p:cNvPr>
          <p:cNvSpPr/>
          <p:nvPr/>
        </p:nvSpPr>
        <p:spPr>
          <a:xfrm>
            <a:off x="10659978" y="1831899"/>
            <a:ext cx="457200" cy="468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FDDD1B-C3C6-4ED1-7E27-A73C0332D61B}"/>
              </a:ext>
            </a:extLst>
          </p:cNvPr>
          <p:cNvSpPr txBox="1"/>
          <p:nvPr/>
        </p:nvSpPr>
        <p:spPr>
          <a:xfrm>
            <a:off x="838200" y="2685465"/>
            <a:ext cx="83920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 閾値　　　　  </a:t>
            </a:r>
            <a:r>
              <a:rPr kumimoji="1" lang="en-US" altLang="ja-JP" sz="2800" dirty="0"/>
              <a:t>…</a:t>
            </a:r>
            <a:r>
              <a:rPr lang="ja-JP" altLang="en-US" sz="2800" dirty="0"/>
              <a:t>境界となる値。画像処理では</a:t>
            </a:r>
            <a:endParaRPr lang="en-US" altLang="ja-JP" sz="2800" dirty="0"/>
          </a:p>
          <a:p>
            <a:r>
              <a:rPr kumimoji="1" lang="ja-JP" altLang="en-US" sz="2800" dirty="0"/>
              <a:t>　　　　　　　　モノクロ画像を真っ白と真っ黒</a:t>
            </a:r>
            <a:endParaRPr kumimoji="1" lang="en-US" altLang="ja-JP" sz="2800" dirty="0"/>
          </a:p>
          <a:p>
            <a:r>
              <a:rPr lang="ja-JP" altLang="en-US" sz="2800" dirty="0"/>
              <a:t>　　　　　　　　に分けるのに閾値を設ける。</a:t>
            </a:r>
            <a:endParaRPr lang="en-US" altLang="ja-JP" sz="2800" dirty="0"/>
          </a:p>
          <a:p>
            <a:r>
              <a:rPr kumimoji="1" lang="ja-JP" altLang="en-US" sz="2800" dirty="0"/>
              <a:t>　　　　　　　　閾値によって、値を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つ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白と黒</a:t>
            </a:r>
            <a:r>
              <a:rPr kumimoji="1" lang="en-US" altLang="ja-JP" sz="2800" dirty="0"/>
              <a:t>)</a:t>
            </a:r>
          </a:p>
          <a:p>
            <a:r>
              <a:rPr lang="en-US" altLang="ja-JP" sz="2800" dirty="0"/>
              <a:t>                            </a:t>
            </a:r>
            <a:r>
              <a:rPr kumimoji="1" lang="ja-JP" altLang="en-US" sz="2800" dirty="0"/>
              <a:t>に分ける</a:t>
            </a:r>
            <a:r>
              <a:rPr lang="ja-JP" altLang="en-US" sz="2800" dirty="0"/>
              <a:t>ことを二値化という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9A17F0-42CB-8E85-237B-AED51C1E4DFF}"/>
              </a:ext>
            </a:extLst>
          </p:cNvPr>
          <p:cNvSpPr txBox="1"/>
          <p:nvPr/>
        </p:nvSpPr>
        <p:spPr>
          <a:xfrm>
            <a:off x="8903368" y="1848477"/>
            <a:ext cx="175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認識したい色の範囲よる二値化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7B0510A-ACC2-E59F-C73E-E9076DE5CA3E}"/>
              </a:ext>
            </a:extLst>
          </p:cNvPr>
          <p:cNvSpPr txBox="1"/>
          <p:nvPr/>
        </p:nvSpPr>
        <p:spPr>
          <a:xfrm>
            <a:off x="838200" y="5406189"/>
            <a:ext cx="867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マスク画像　　</a:t>
            </a:r>
            <a:r>
              <a:rPr kumimoji="1" lang="en-US" altLang="ja-JP" sz="2800" dirty="0"/>
              <a:t>…</a:t>
            </a:r>
            <a:r>
              <a:rPr kumimoji="1" lang="ja-JP" altLang="en-US" sz="2800" dirty="0"/>
              <a:t>二値化処理を施した画像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C930AF6-ADA7-0DA0-68D2-2415D59BF504}"/>
              </a:ext>
            </a:extLst>
          </p:cNvPr>
          <p:cNvSpPr txBox="1"/>
          <p:nvPr/>
        </p:nvSpPr>
        <p:spPr>
          <a:xfrm>
            <a:off x="10050379" y="2490211"/>
            <a:ext cx="175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マスク画像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79584E7-2331-F2A0-86A5-42FE6682518F}"/>
              </a:ext>
            </a:extLst>
          </p:cNvPr>
          <p:cNvSpPr txBox="1"/>
          <p:nvPr/>
        </p:nvSpPr>
        <p:spPr>
          <a:xfrm>
            <a:off x="9039725" y="5715925"/>
            <a:ext cx="3240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OpenCV</a:t>
            </a:r>
            <a:r>
              <a:rPr kumimoji="1" lang="ja-JP" altLang="en-US" dirty="0"/>
              <a:t>だとモノクロにせず　　　　　　　　　　　　　　　　　　　　</a:t>
            </a:r>
            <a:r>
              <a:rPr lang="ja-JP" altLang="en-US" dirty="0"/>
              <a:t>　　　　　　　　　</a:t>
            </a:r>
            <a:r>
              <a:rPr kumimoji="1" lang="ja-JP" altLang="en-US" dirty="0"/>
              <a:t>とも、色の範囲を決めてマスク画像に簡単にできる</a:t>
            </a:r>
          </a:p>
        </p:txBody>
      </p:sp>
      <p:sp>
        <p:nvSpPr>
          <p:cNvPr id="19" name="星: 6 pt 18">
            <a:extLst>
              <a:ext uri="{FF2B5EF4-FFF2-40B4-BE49-F238E27FC236}">
                <a16:creationId xmlns:a16="http://schemas.microsoft.com/office/drawing/2014/main" id="{13F01D0A-9861-9D94-8DB5-A6DD7F741BF4}"/>
              </a:ext>
            </a:extLst>
          </p:cNvPr>
          <p:cNvSpPr/>
          <p:nvPr/>
        </p:nvSpPr>
        <p:spPr>
          <a:xfrm>
            <a:off x="8831177" y="5792074"/>
            <a:ext cx="208548" cy="20052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C6B905-B000-7700-C498-3A0023DC08A3}"/>
              </a:ext>
            </a:extLst>
          </p:cNvPr>
          <p:cNvSpPr txBox="1"/>
          <p:nvPr/>
        </p:nvSpPr>
        <p:spPr>
          <a:xfrm>
            <a:off x="2189747" y="5927011"/>
            <a:ext cx="6593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つまり、カラー画像の中でほしい色の部分だけを白色にし、余計な色を黒で塗りつぶす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2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6A40C-4C00-611C-6582-8FA91244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コードの解説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B2B42E-AA23-5FA5-6272-E51D82F5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def </a:t>
            </a:r>
            <a:r>
              <a:rPr kumimoji="1" lang="en-US" altLang="ja-JP" dirty="0" err="1"/>
              <a:t>red_detect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img</a:t>
            </a:r>
            <a:r>
              <a:rPr kumimoji="1" lang="en-US" altLang="ja-JP" dirty="0"/>
              <a:t>):</a:t>
            </a:r>
          </a:p>
          <a:p>
            <a:pPr marL="0" indent="0">
              <a:buNone/>
            </a:pPr>
            <a:r>
              <a:rPr kumimoji="1" lang="en-US" altLang="ja-JP" dirty="0"/>
              <a:t>    # HSV</a:t>
            </a:r>
            <a:r>
              <a:rPr kumimoji="1" lang="ja-JP" altLang="en-US" dirty="0"/>
              <a:t>色空間に変換</a:t>
            </a:r>
          </a:p>
          <a:p>
            <a:pPr marL="0" indent="0">
              <a:buNone/>
            </a:pPr>
            <a:r>
              <a:rPr kumimoji="1" lang="ja-JP" altLang="en-US" dirty="0"/>
              <a:t>    </a:t>
            </a:r>
            <a:r>
              <a:rPr kumimoji="1" lang="en-US" altLang="ja-JP" dirty="0" err="1"/>
              <a:t>hsv</a:t>
            </a:r>
            <a:r>
              <a:rPr kumimoji="1" lang="en-US" altLang="ja-JP" dirty="0"/>
              <a:t> = cv2.cvtColor(</a:t>
            </a:r>
            <a:r>
              <a:rPr kumimoji="1" lang="en-US" altLang="ja-JP" dirty="0" err="1"/>
              <a:t>img</a:t>
            </a:r>
            <a:r>
              <a:rPr kumimoji="1" lang="en-US" altLang="ja-JP" dirty="0"/>
              <a:t>, cv2.COLOR_BGR2HSV)</a:t>
            </a:r>
            <a:r>
              <a:rPr kumimoji="1" lang="ja-JP" altLang="en-US" dirty="0"/>
              <a:t>　　　　</a:t>
            </a:r>
            <a:r>
              <a:rPr kumimoji="1" lang="en-US" altLang="ja-JP" dirty="0"/>
              <a:t>#OpenCV</a:t>
            </a:r>
            <a:r>
              <a:rPr kumimoji="1" lang="ja-JP" altLang="en-US" dirty="0"/>
              <a:t>の画像（映像）は</a:t>
            </a:r>
            <a:r>
              <a:rPr lang="en-US" altLang="ja-JP" dirty="0"/>
              <a:t>RGB</a:t>
            </a:r>
            <a:r>
              <a:rPr lang="ja-JP" altLang="en-US" dirty="0"/>
              <a:t>ではなく</a:t>
            </a:r>
            <a:r>
              <a:rPr lang="en-US" altLang="ja-JP" dirty="0"/>
              <a:t>BGR</a:t>
            </a:r>
            <a:r>
              <a:rPr lang="ja-JP" altLang="en-US" dirty="0"/>
              <a:t>の順番で格納される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　　　　　　　　　　　　　　　　　　　　　　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 # </a:t>
            </a:r>
            <a:r>
              <a:rPr kumimoji="1" lang="ja-JP" altLang="en-US" dirty="0"/>
              <a:t>赤色の</a:t>
            </a:r>
            <a:r>
              <a:rPr kumimoji="1" lang="en-US" altLang="ja-JP" dirty="0"/>
              <a:t>HSV</a:t>
            </a:r>
            <a:r>
              <a:rPr kumimoji="1" lang="ja-JP" altLang="en-US" dirty="0"/>
              <a:t>の値域</a:t>
            </a:r>
            <a:r>
              <a:rPr kumimoji="1" lang="en-US" altLang="ja-JP" dirty="0"/>
              <a:t>1</a:t>
            </a:r>
          </a:p>
          <a:p>
            <a:pPr marL="0" indent="0">
              <a:buNone/>
            </a:pPr>
            <a:r>
              <a:rPr kumimoji="1" lang="en-US" altLang="ja-JP" dirty="0"/>
              <a:t>    </a:t>
            </a:r>
            <a:r>
              <a:rPr kumimoji="1" lang="en-US" altLang="ja-JP" dirty="0" err="1"/>
              <a:t>hsv_min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np.array</a:t>
            </a:r>
            <a:r>
              <a:rPr kumimoji="1" lang="en-US" altLang="ja-JP" dirty="0"/>
              <a:t>([0, 180, 50])</a:t>
            </a:r>
          </a:p>
          <a:p>
            <a:pPr marL="0" indent="0">
              <a:buNone/>
            </a:pPr>
            <a:r>
              <a:rPr kumimoji="1" lang="en-US" altLang="ja-JP" dirty="0"/>
              <a:t>    </a:t>
            </a:r>
            <a:r>
              <a:rPr kumimoji="1" lang="en-US" altLang="ja-JP" dirty="0" err="1"/>
              <a:t>hsv_max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np.array</a:t>
            </a:r>
            <a:r>
              <a:rPr kumimoji="1" lang="en-US" altLang="ja-JP" dirty="0"/>
              <a:t>([15, 255, 255])</a:t>
            </a:r>
          </a:p>
          <a:p>
            <a:pPr marL="0" indent="0">
              <a:buNone/>
            </a:pPr>
            <a:r>
              <a:rPr kumimoji="1" lang="en-US" altLang="ja-JP" dirty="0"/>
              <a:t>    mask1 = cv2.inRange(</a:t>
            </a:r>
            <a:r>
              <a:rPr kumimoji="1" lang="en-US" altLang="ja-JP" dirty="0" err="1"/>
              <a:t>hsv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hsv_min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hsv_max</a:t>
            </a:r>
            <a:r>
              <a:rPr kumimoji="1" lang="en-US" altLang="ja-JP" dirty="0"/>
              <a:t>)                #inRange</a:t>
            </a:r>
            <a:r>
              <a:rPr kumimoji="1" lang="ja-JP" altLang="en-US" dirty="0"/>
              <a:t>関数は閾値とする</a:t>
            </a:r>
            <a:r>
              <a:rPr kumimoji="1" lang="en-US" altLang="ja-JP" dirty="0"/>
              <a:t>HSV</a:t>
            </a:r>
            <a:r>
              <a:rPr kumimoji="1" lang="ja-JP" altLang="en-US" dirty="0"/>
              <a:t>の最小と最大の範囲を決めて二値化してくれる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 # </a:t>
            </a:r>
            <a:r>
              <a:rPr kumimoji="1" lang="ja-JP" altLang="en-US" dirty="0"/>
              <a:t>赤色の</a:t>
            </a:r>
            <a:r>
              <a:rPr kumimoji="1" lang="en-US" altLang="ja-JP" dirty="0"/>
              <a:t>HSV</a:t>
            </a:r>
            <a:r>
              <a:rPr kumimoji="1" lang="ja-JP" altLang="en-US" dirty="0"/>
              <a:t>の値域</a:t>
            </a:r>
            <a:r>
              <a:rPr kumimoji="1" lang="en-US" altLang="ja-JP" dirty="0"/>
              <a:t>2</a:t>
            </a:r>
          </a:p>
          <a:p>
            <a:pPr marL="0" indent="0">
              <a:buNone/>
            </a:pPr>
            <a:r>
              <a:rPr kumimoji="1" lang="en-US" altLang="ja-JP" dirty="0"/>
              <a:t>    </a:t>
            </a:r>
            <a:r>
              <a:rPr kumimoji="1" lang="en-US" altLang="ja-JP" dirty="0" err="1"/>
              <a:t>hsv_min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np.array</a:t>
            </a:r>
            <a:r>
              <a:rPr kumimoji="1" lang="en-US" altLang="ja-JP" dirty="0"/>
              <a:t>([165, 180, 50])</a:t>
            </a:r>
          </a:p>
          <a:p>
            <a:pPr marL="0" indent="0">
              <a:buNone/>
            </a:pPr>
            <a:r>
              <a:rPr kumimoji="1" lang="en-US" altLang="ja-JP" dirty="0"/>
              <a:t>    </a:t>
            </a:r>
            <a:r>
              <a:rPr kumimoji="1" lang="en-US" altLang="ja-JP" dirty="0" err="1"/>
              <a:t>hsv_max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np.array</a:t>
            </a:r>
            <a:r>
              <a:rPr kumimoji="1" lang="en-US" altLang="ja-JP" dirty="0"/>
              <a:t>([179, 255, 255])</a:t>
            </a:r>
          </a:p>
          <a:p>
            <a:pPr marL="0" indent="0">
              <a:buNone/>
            </a:pPr>
            <a:r>
              <a:rPr kumimoji="1" lang="en-US" altLang="ja-JP" dirty="0"/>
              <a:t>    mask2 = cv2.inRange(</a:t>
            </a:r>
            <a:r>
              <a:rPr kumimoji="1" lang="en-US" altLang="ja-JP" dirty="0" err="1"/>
              <a:t>hsv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hsv_min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hsv_max</a:t>
            </a:r>
            <a:r>
              <a:rPr kumimoji="1" lang="en-US" altLang="ja-JP" dirty="0"/>
              <a:t>)</a:t>
            </a:r>
            <a:r>
              <a:rPr kumimoji="1" lang="ja-JP" altLang="en-US" dirty="0"/>
              <a:t>　　　　 </a:t>
            </a:r>
            <a:r>
              <a:rPr lang="en-US" altLang="ja-JP" dirty="0"/>
              <a:t> #HSV</a:t>
            </a:r>
            <a:r>
              <a:rPr lang="ja-JP" altLang="en-US" dirty="0"/>
              <a:t>の赤は</a:t>
            </a:r>
            <a:r>
              <a:rPr lang="en-US" altLang="ja-JP" dirty="0"/>
              <a:t>0~30</a:t>
            </a:r>
            <a:r>
              <a:rPr lang="ja-JP" altLang="en-US" dirty="0"/>
              <a:t>と</a:t>
            </a:r>
            <a:r>
              <a:rPr lang="en-US" altLang="ja-JP" dirty="0"/>
              <a:t>150~179</a:t>
            </a:r>
            <a:r>
              <a:rPr lang="ja-JP" altLang="en-US" dirty="0"/>
              <a:t>をとるので、二つ値域を設けている。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　　　　　　　　　　　　　　　　　　　　　  つまり、複数色の検知も可能　　　　　　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 return mask1 + mask2</a:t>
            </a:r>
            <a:r>
              <a:rPr kumimoji="1" lang="ja-JP" altLang="en-US" dirty="0"/>
              <a:t>　　　　　　　　　　　　　　　 </a:t>
            </a:r>
            <a:r>
              <a:rPr kumimoji="1" lang="en-US" altLang="ja-JP" dirty="0"/>
              <a:t>#</a:t>
            </a:r>
            <a:r>
              <a:rPr kumimoji="1" lang="ja-JP" altLang="en-US" dirty="0"/>
              <a:t>二値化した画像を返してあげる</a:t>
            </a:r>
          </a:p>
        </p:txBody>
      </p:sp>
    </p:spTree>
    <p:extLst>
      <p:ext uri="{BB962C8B-B14F-4D97-AF65-F5344CB8AC3E}">
        <p14:creationId xmlns:p14="http://schemas.microsoft.com/office/powerpoint/2010/main" val="355715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C1BEEF-9C83-C1CB-87AE-09E70541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続き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6F9DD5-A941-5227-1E42-58961124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17"/>
            <a:ext cx="10840278" cy="477554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# </a:t>
            </a:r>
            <a:r>
              <a:rPr kumimoji="1" lang="ja-JP" altLang="en-US" dirty="0"/>
              <a:t>ブロブ解析</a:t>
            </a:r>
          </a:p>
          <a:p>
            <a:pPr marL="0" indent="0">
              <a:buNone/>
            </a:pPr>
            <a:r>
              <a:rPr kumimoji="1" lang="en-US" altLang="ja-JP" dirty="0"/>
              <a:t>def </a:t>
            </a:r>
            <a:r>
              <a:rPr kumimoji="1" lang="en-US" altLang="ja-JP" dirty="0" err="1"/>
              <a:t>analysis_blob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binary_img</a:t>
            </a:r>
            <a:r>
              <a:rPr kumimoji="1" lang="en-US" altLang="ja-JP" dirty="0"/>
              <a:t>):</a:t>
            </a:r>
          </a:p>
          <a:p>
            <a:pPr marL="0" indent="0">
              <a:buNone/>
            </a:pPr>
            <a:r>
              <a:rPr kumimoji="1" lang="en-US" altLang="ja-JP" dirty="0"/>
              <a:t>    global label</a:t>
            </a:r>
          </a:p>
          <a:p>
            <a:pPr marL="0" indent="0">
              <a:buNone/>
            </a:pPr>
            <a:r>
              <a:rPr kumimoji="1" lang="en-US" altLang="ja-JP" dirty="0"/>
              <a:t>    global data</a:t>
            </a:r>
          </a:p>
          <a:p>
            <a:pPr marL="0" indent="0">
              <a:buNone/>
            </a:pPr>
            <a:r>
              <a:rPr kumimoji="1" lang="en-US" altLang="ja-JP" dirty="0"/>
              <a:t>    global </a:t>
            </a:r>
            <a:r>
              <a:rPr kumimoji="1" lang="en-US" altLang="ja-JP" dirty="0" err="1"/>
              <a:t>max_index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 global center</a:t>
            </a:r>
          </a:p>
          <a:p>
            <a:pPr marL="0" indent="0">
              <a:buNone/>
            </a:pPr>
            <a:r>
              <a:rPr kumimoji="1" lang="en-US" altLang="ja-JP" dirty="0"/>
              <a:t>    # 2</a:t>
            </a:r>
            <a:r>
              <a:rPr kumimoji="1" lang="ja-JP" altLang="en-US" dirty="0"/>
              <a:t>値画像のラベリング処理　　　　　　　　　　　</a:t>
            </a:r>
          </a:p>
          <a:p>
            <a:pPr marL="0" indent="0">
              <a:buNone/>
            </a:pPr>
            <a:r>
              <a:rPr kumimoji="1" lang="ja-JP" altLang="en-US" dirty="0"/>
              <a:t>    </a:t>
            </a:r>
            <a:r>
              <a:rPr kumimoji="1" lang="en-US" altLang="ja-JP" dirty="0"/>
              <a:t>label = cv2.connectedComponentsWithStats(</a:t>
            </a:r>
            <a:r>
              <a:rPr kumimoji="1" lang="en-US" altLang="ja-JP" dirty="0" err="1"/>
              <a:t>binary_img</a:t>
            </a:r>
            <a:r>
              <a:rPr kumimoji="1" lang="en-US" altLang="ja-JP" dirty="0"/>
              <a:t>)</a:t>
            </a:r>
            <a:r>
              <a:rPr kumimoji="1" lang="ja-JP" altLang="en-US" dirty="0"/>
              <a:t>　</a:t>
            </a:r>
            <a:r>
              <a:rPr kumimoji="1" lang="en-US" altLang="ja-JP" dirty="0"/>
              <a:t>#</a:t>
            </a:r>
            <a:r>
              <a:rPr kumimoji="1" lang="ja-JP" altLang="en-US" dirty="0"/>
              <a:t>このメソッドは返り値がめっちゃ多　　</a:t>
            </a:r>
            <a:r>
              <a:rPr kumimoji="1" lang="en-US" altLang="ja-JP" dirty="0"/>
              <a:t>							</a:t>
            </a:r>
            <a:r>
              <a:rPr kumimoji="1" lang="ja-JP" altLang="en-US" dirty="0"/>
              <a:t>　　　　　いので、　　　　　　　　　　　　　　　　　　　　</a:t>
            </a:r>
            <a:r>
              <a:rPr kumimoji="1" lang="en-US" altLang="ja-JP" dirty="0"/>
              <a:t>						</a:t>
            </a:r>
            <a:r>
              <a:rPr kumimoji="1" lang="ja-JP" altLang="en-US" dirty="0"/>
              <a:t>　　　　　　　</a:t>
            </a:r>
            <a:r>
              <a:rPr kumimoji="1" lang="en-US" altLang="ja-JP" dirty="0"/>
              <a:t>										</a:t>
            </a:r>
            <a:r>
              <a:rPr lang="ja-JP" altLang="en-US" dirty="0"/>
              <a:t> </a:t>
            </a:r>
            <a:r>
              <a:rPr kumimoji="1" lang="en-US" altLang="ja-JP" dirty="0">
                <a:hlinkClick r:id="rId2"/>
              </a:rPr>
              <a:t>https://axa.biopapyrus.jp/ia/opencv/object-</a:t>
            </a:r>
            <a:r>
              <a:rPr kumimoji="1" lang="en-US" altLang="ja-JP" dirty="0"/>
              <a:t>  </a:t>
            </a:r>
            <a:r>
              <a:rPr kumimoji="1" lang="ja-JP" altLang="en-US" dirty="0"/>
              <a:t>　　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					 detection.html</a:t>
            </a:r>
            <a:r>
              <a:rPr kumimoji="1" lang="ja-JP" altLang="en-US" dirty="0"/>
              <a:t>を参考にするとわかりやすい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 # </a:t>
            </a:r>
            <a:r>
              <a:rPr kumimoji="1" lang="ja-JP" altLang="en-US" dirty="0"/>
              <a:t>ブロブ情報を項目別に抽出</a:t>
            </a:r>
          </a:p>
          <a:p>
            <a:pPr marL="0" indent="0">
              <a:buNone/>
            </a:pPr>
            <a:r>
              <a:rPr kumimoji="1" lang="ja-JP" altLang="en-US" dirty="0"/>
              <a:t>    </a:t>
            </a:r>
            <a:r>
              <a:rPr kumimoji="1" lang="en-US" altLang="ja-JP" dirty="0"/>
              <a:t>n = label[0] - 1</a:t>
            </a:r>
          </a:p>
          <a:p>
            <a:pPr marL="0" indent="0">
              <a:buNone/>
            </a:pPr>
            <a:r>
              <a:rPr kumimoji="1" lang="en-US" altLang="ja-JP" dirty="0"/>
              <a:t>    data = </a:t>
            </a:r>
            <a:r>
              <a:rPr kumimoji="1" lang="en-US" altLang="ja-JP" dirty="0" err="1"/>
              <a:t>np.delete</a:t>
            </a:r>
            <a:r>
              <a:rPr kumimoji="1" lang="en-US" altLang="ja-JP" dirty="0"/>
              <a:t>(label[2], 0, 0)</a:t>
            </a:r>
          </a:p>
          <a:p>
            <a:pPr marL="0" indent="0">
              <a:buNone/>
            </a:pPr>
            <a:r>
              <a:rPr kumimoji="1" lang="en-US" altLang="ja-JP" dirty="0"/>
              <a:t>    center = </a:t>
            </a:r>
            <a:r>
              <a:rPr kumimoji="1" lang="en-US" altLang="ja-JP" dirty="0" err="1"/>
              <a:t>np.delete</a:t>
            </a:r>
            <a:r>
              <a:rPr kumimoji="1" lang="en-US" altLang="ja-JP" dirty="0"/>
              <a:t>(label[3], 0, 0)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0C9D8AF-9635-5DAD-2474-B1C09B037F2D}"/>
              </a:ext>
            </a:extLst>
          </p:cNvPr>
          <p:cNvSpPr/>
          <p:nvPr/>
        </p:nvSpPr>
        <p:spPr>
          <a:xfrm>
            <a:off x="838200" y="1885646"/>
            <a:ext cx="3457074" cy="11855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A319E4CC-E070-0A24-3CA7-4DF2B8833CA5}"/>
              </a:ext>
            </a:extLst>
          </p:cNvPr>
          <p:cNvSpPr/>
          <p:nvPr/>
        </p:nvSpPr>
        <p:spPr>
          <a:xfrm rot="10800000">
            <a:off x="4489173" y="2230024"/>
            <a:ext cx="765313" cy="496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462C8C-A911-48A3-5863-7A7FC937C4C1}"/>
              </a:ext>
            </a:extLst>
          </p:cNvPr>
          <p:cNvSpPr txBox="1"/>
          <p:nvPr/>
        </p:nvSpPr>
        <p:spPr>
          <a:xfrm>
            <a:off x="5448385" y="2357648"/>
            <a:ext cx="529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外部の関数で値を使いたいから、グローバルに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1E7C08-C7AD-CCDB-8E84-252A45CF4689}"/>
              </a:ext>
            </a:extLst>
          </p:cNvPr>
          <p:cNvSpPr txBox="1"/>
          <p:nvPr/>
        </p:nvSpPr>
        <p:spPr>
          <a:xfrm>
            <a:off x="6258339" y="4689321"/>
            <a:ext cx="468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ブロブ解析とは、二値化した画像に対して、物体の形や位置など分析する手法のこと</a:t>
            </a:r>
          </a:p>
        </p:txBody>
      </p:sp>
      <p:sp>
        <p:nvSpPr>
          <p:cNvPr id="5" name="星: 6 pt 4">
            <a:extLst>
              <a:ext uri="{FF2B5EF4-FFF2-40B4-BE49-F238E27FC236}">
                <a16:creationId xmlns:a16="http://schemas.microsoft.com/office/drawing/2014/main" id="{8768806A-7523-9124-FE0C-D533B4299B44}"/>
              </a:ext>
            </a:extLst>
          </p:cNvPr>
          <p:cNvSpPr/>
          <p:nvPr/>
        </p:nvSpPr>
        <p:spPr>
          <a:xfrm>
            <a:off x="6011953" y="4735876"/>
            <a:ext cx="296430" cy="27661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87126D-B639-F896-6146-EFCC47DAF8E3}"/>
              </a:ext>
            </a:extLst>
          </p:cNvPr>
          <p:cNvSpPr txBox="1"/>
          <p:nvPr/>
        </p:nvSpPr>
        <p:spPr>
          <a:xfrm>
            <a:off x="6360695" y="5456583"/>
            <a:ext cx="468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ラベリング処理とは二値画像中の白い地域に番号をつけることで、物体が複数あっても区別できるようにする処理</a:t>
            </a:r>
          </a:p>
        </p:txBody>
      </p:sp>
      <p:sp>
        <p:nvSpPr>
          <p:cNvPr id="7" name="星: 6 pt 6">
            <a:extLst>
              <a:ext uri="{FF2B5EF4-FFF2-40B4-BE49-F238E27FC236}">
                <a16:creationId xmlns:a16="http://schemas.microsoft.com/office/drawing/2014/main" id="{5847DBE2-8DB8-82B9-A55F-022434FFBFAD}"/>
              </a:ext>
            </a:extLst>
          </p:cNvPr>
          <p:cNvSpPr/>
          <p:nvPr/>
        </p:nvSpPr>
        <p:spPr>
          <a:xfrm>
            <a:off x="6043688" y="5456583"/>
            <a:ext cx="264695" cy="27661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014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04E232-92E5-66FD-8106-C9BF2D0B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834E2-0431-9992-08D4-719428AD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dirty="0"/>
              <a:t>d</a:t>
            </a:r>
            <a:r>
              <a:rPr kumimoji="1" lang="en-US" altLang="ja-JP" dirty="0"/>
              <a:t>ata</a:t>
            </a:r>
            <a:r>
              <a:rPr kumimoji="1" lang="ja-JP" altLang="en-US" dirty="0"/>
              <a:t>には行列の形式で、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ブロブ（和訳</a:t>
            </a:r>
            <a:r>
              <a:rPr kumimoji="1" lang="en-US" altLang="ja-JP" dirty="0"/>
              <a:t>…</a:t>
            </a:r>
            <a:r>
              <a:rPr kumimoji="1" lang="ja-JP" altLang="en-US" dirty="0"/>
              <a:t>塊　つまり映像中の物体のこと）の面積と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外接矩形（がいせつくけい</a:t>
            </a:r>
            <a:r>
              <a:rPr kumimoji="1" lang="en-US" altLang="ja-JP" dirty="0"/>
              <a:t>…</a:t>
            </a:r>
            <a:r>
              <a:rPr kumimoji="1" lang="ja-JP" altLang="en-US" dirty="0"/>
              <a:t>物体に接するように引いた四角）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の幅や高さ、左上頂点の座標が入れられている。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center</a:t>
            </a:r>
            <a:r>
              <a:rPr lang="ja-JP" altLang="en-US" dirty="0"/>
              <a:t>にはブロブの中心座標が入れられている。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詳しくは</a:t>
            </a:r>
            <a:r>
              <a:rPr lang="en-US" altLang="ja-JP" dirty="0">
                <a:hlinkClick r:id="rId2"/>
              </a:rPr>
              <a:t>https://algorithm.joho.info/programming/python/opencv-</a:t>
            </a:r>
            <a:r>
              <a:rPr lang="ja-JP" altLang="en-US" dirty="0"/>
              <a:t>　　　　</a:t>
            </a:r>
            <a:r>
              <a:rPr lang="en-US" altLang="ja-JP" dirty="0"/>
              <a:t>	</a:t>
            </a:r>
            <a:r>
              <a:rPr lang="ja-JP" altLang="en-US" dirty="0"/>
              <a:t>　 </a:t>
            </a:r>
            <a:r>
              <a:rPr lang="en-US" altLang="ja-JP" dirty="0"/>
              <a:t>labeling-blob-</a:t>
            </a:r>
            <a:r>
              <a:rPr lang="en-US" altLang="ja-JP" dirty="0" err="1"/>
              <a:t>py</a:t>
            </a:r>
            <a:r>
              <a:rPr lang="en-US" altLang="ja-JP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5440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90981A-B43C-1492-03A6-22652BDB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75" y="537410"/>
            <a:ext cx="10515600" cy="5106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 </a:t>
            </a:r>
            <a:r>
              <a:rPr kumimoji="1" lang="en-US" altLang="ja-JP" sz="2000" dirty="0"/>
              <a:t># </a:t>
            </a:r>
            <a:r>
              <a:rPr kumimoji="1" lang="ja-JP" altLang="en-US" sz="2000" dirty="0"/>
              <a:t>配列の次元数を取得</a:t>
            </a:r>
          </a:p>
          <a:p>
            <a:pPr marL="0" indent="0">
              <a:buNone/>
            </a:pPr>
            <a:r>
              <a:rPr kumimoji="1" lang="ja-JP" altLang="en-US" sz="2000" dirty="0"/>
              <a:t>    </a:t>
            </a:r>
            <a:r>
              <a:rPr kumimoji="1" lang="en-US" altLang="ja-JP" sz="2000" dirty="0"/>
              <a:t>dimensions = </a:t>
            </a:r>
            <a:r>
              <a:rPr kumimoji="1" lang="en-US" altLang="ja-JP" sz="2000" dirty="0" err="1"/>
              <a:t>data.shape</a:t>
            </a:r>
            <a:r>
              <a:rPr kumimoji="1" lang="en-US" altLang="ja-JP" sz="2000" dirty="0"/>
              <a:t>                  </a:t>
            </a:r>
            <a:r>
              <a:rPr kumimoji="1" lang="en-US" altLang="ja-JP" sz="2000" dirty="0" err="1"/>
              <a:t>numpy</a:t>
            </a:r>
            <a:r>
              <a:rPr kumimoji="1" lang="ja-JP" altLang="en-US" sz="2000" dirty="0"/>
              <a:t>の</a:t>
            </a:r>
            <a:r>
              <a:rPr kumimoji="1" lang="en-US" altLang="ja-JP" sz="2000" dirty="0"/>
              <a:t>shape</a:t>
            </a:r>
            <a:r>
              <a:rPr kumimoji="1" lang="ja-JP" altLang="en-US" sz="2000" dirty="0"/>
              <a:t>メソッドにより、</a:t>
            </a:r>
            <a:r>
              <a:rPr kumimoji="1" lang="en-US" altLang="ja-JP" sz="2000" dirty="0"/>
              <a:t>data</a:t>
            </a:r>
            <a:r>
              <a:rPr kumimoji="1" lang="ja-JP" altLang="en-US" sz="2000" dirty="0"/>
              <a:t>に情報が何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　　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　　　　　　　　　　  行何列で格納してるか調べる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if dimensions:</a:t>
            </a:r>
          </a:p>
          <a:p>
            <a:pPr marL="0" indent="0">
              <a:buNone/>
            </a:pPr>
            <a:r>
              <a:rPr kumimoji="1" lang="en-US" altLang="ja-JP" sz="2000" dirty="0"/>
              <a:t>	if </a:t>
            </a:r>
            <a:r>
              <a:rPr kumimoji="1" lang="en-US" altLang="ja-JP" sz="2000" dirty="0" err="1"/>
              <a:t>len</a:t>
            </a:r>
            <a:r>
              <a:rPr kumimoji="1" lang="en-US" altLang="ja-JP" sz="2000" dirty="0"/>
              <a:t>(dimensions) &gt;= 2:</a:t>
            </a:r>
          </a:p>
          <a:p>
            <a:pPr marL="0" indent="0">
              <a:buNone/>
            </a:pPr>
            <a:r>
              <a:rPr kumimoji="1" lang="en-US" altLang="ja-JP" sz="2000" dirty="0"/>
              <a:t>            </a:t>
            </a:r>
          </a:p>
          <a:p>
            <a:pPr marL="0" indent="0">
              <a:buNone/>
            </a:pPr>
            <a:r>
              <a:rPr lang="en-US" altLang="ja-JP" sz="2000" dirty="0"/>
              <a:t>		</a:t>
            </a:r>
            <a:r>
              <a:rPr kumimoji="1" lang="en-US" altLang="ja-JP" sz="2000" dirty="0"/>
              <a:t>dim2nd = dimensions[1]</a:t>
            </a:r>
          </a:p>
          <a:p>
            <a:pPr marL="0" indent="0">
              <a:buNone/>
            </a:pPr>
            <a:r>
              <a:rPr kumimoji="1" lang="en-US" altLang="ja-JP" sz="2000" dirty="0"/>
              <a:t>           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en-US" altLang="ja-JP" sz="2000" dirty="0"/>
              <a:t>		if dim2nd &gt;= 5:</a:t>
            </a:r>
          </a:p>
          <a:p>
            <a:pPr marL="0" indent="0">
              <a:buNone/>
            </a:pPr>
            <a:r>
              <a:rPr kumimoji="1" lang="en-US" altLang="ja-JP" dirty="0"/>
              <a:t>                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0DAE52-14A8-BC06-7EB3-ABF47FD6E87B}"/>
              </a:ext>
            </a:extLst>
          </p:cNvPr>
          <p:cNvSpPr txBox="1"/>
          <p:nvPr/>
        </p:nvSpPr>
        <p:spPr>
          <a:xfrm>
            <a:off x="5428245" y="2842678"/>
            <a:ext cx="590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次元以上であること。</a:t>
            </a:r>
            <a:endParaRPr kumimoji="1" lang="en-US" altLang="ja-JP" dirty="0"/>
          </a:p>
          <a:p>
            <a:r>
              <a:rPr kumimoji="1" lang="en-US" altLang="ja-JP" dirty="0"/>
              <a:t>※data</a:t>
            </a:r>
            <a:r>
              <a:rPr kumimoji="1" lang="ja-JP" altLang="en-US" dirty="0"/>
              <a:t>には行列</a:t>
            </a:r>
            <a:r>
              <a:rPr kumimoji="1" lang="en-US" altLang="ja-JP" dirty="0"/>
              <a:t>(</a:t>
            </a:r>
            <a:r>
              <a:rPr kumimoji="1" lang="ja-JP" altLang="en-US" dirty="0"/>
              <a:t>二次元形式</a:t>
            </a:r>
            <a:r>
              <a:rPr kumimoji="1" lang="en-US" altLang="ja-JP" dirty="0"/>
              <a:t>)</a:t>
            </a:r>
            <a:r>
              <a:rPr kumimoji="1" lang="ja-JP" altLang="en-US" dirty="0"/>
              <a:t>で</a:t>
            </a:r>
            <a:r>
              <a:rPr lang="ja-JP" altLang="en-US" dirty="0"/>
              <a:t>情報が入っているから</a:t>
            </a:r>
            <a:endParaRPr kumimoji="1"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25A79FB0-115D-5646-9B20-EC752E97E2F6}"/>
              </a:ext>
            </a:extLst>
          </p:cNvPr>
          <p:cNvSpPr/>
          <p:nvPr/>
        </p:nvSpPr>
        <p:spPr>
          <a:xfrm rot="10800000">
            <a:off x="4580020" y="2908796"/>
            <a:ext cx="689810" cy="407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4146C7-018A-9AC0-80BD-A603940B6484}"/>
              </a:ext>
            </a:extLst>
          </p:cNvPr>
          <p:cNvSpPr txBox="1"/>
          <p:nvPr/>
        </p:nvSpPr>
        <p:spPr>
          <a:xfrm>
            <a:off x="6472990" y="3575427"/>
            <a:ext cx="3818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次元目の要素数を確認</a:t>
            </a:r>
            <a:endParaRPr kumimoji="1" lang="en-US" altLang="ja-JP" dirty="0"/>
          </a:p>
          <a:p>
            <a:r>
              <a:rPr kumimoji="1" lang="en-US" altLang="ja-JP" dirty="0"/>
              <a:t>[1]</a:t>
            </a:r>
            <a:r>
              <a:rPr kumimoji="1" lang="ja-JP" altLang="en-US" dirty="0"/>
              <a:t>で行列の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行目（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次元目）の情報だけを取得できる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62805700-0682-B45D-5620-217DFB63C819}"/>
              </a:ext>
            </a:extLst>
          </p:cNvPr>
          <p:cNvSpPr/>
          <p:nvPr/>
        </p:nvSpPr>
        <p:spPr>
          <a:xfrm rot="10800000">
            <a:off x="5516479" y="3760495"/>
            <a:ext cx="757991" cy="369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A532D2-1956-415D-8826-D22AA6C06740}"/>
              </a:ext>
            </a:extLst>
          </p:cNvPr>
          <p:cNvSpPr txBox="1"/>
          <p:nvPr/>
        </p:nvSpPr>
        <p:spPr>
          <a:xfrm>
            <a:off x="6472989" y="4505336"/>
            <a:ext cx="3649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次元目の要素数</a:t>
            </a:r>
            <a:r>
              <a:rPr kumimoji="1" lang="en-US" altLang="ja-JP" dirty="0"/>
              <a:t>5</a:t>
            </a:r>
            <a:r>
              <a:rPr kumimoji="1" lang="ja-JP" altLang="en-US" dirty="0"/>
              <a:t>以上を確認</a:t>
            </a:r>
            <a:endParaRPr kumimoji="1" lang="en-US" altLang="ja-JP" dirty="0"/>
          </a:p>
          <a:p>
            <a:r>
              <a:rPr lang="en-US" altLang="ja-JP" dirty="0"/>
              <a:t>Data</a:t>
            </a:r>
            <a:r>
              <a:rPr lang="ja-JP" altLang="en-US" dirty="0"/>
              <a:t>にはブロブの面積と外接矩形に対する合計</a:t>
            </a:r>
            <a:r>
              <a:rPr lang="en-US" altLang="ja-JP" dirty="0"/>
              <a:t>5</a:t>
            </a:r>
            <a:r>
              <a:rPr lang="ja-JP" altLang="en-US" dirty="0"/>
              <a:t>つの情報が入れられているため</a:t>
            </a:r>
            <a:endParaRPr kumimoji="1"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48C45151-F4A9-F1B5-665D-BBF6881B3462}"/>
              </a:ext>
            </a:extLst>
          </p:cNvPr>
          <p:cNvSpPr/>
          <p:nvPr/>
        </p:nvSpPr>
        <p:spPr>
          <a:xfrm rot="10800000">
            <a:off x="5580645" y="4576537"/>
            <a:ext cx="757991" cy="369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91ADF7-26B7-DE34-B65F-3E18BD1CE99E}"/>
              </a:ext>
            </a:extLst>
          </p:cNvPr>
          <p:cNvSpPr txBox="1"/>
          <p:nvPr/>
        </p:nvSpPr>
        <p:spPr>
          <a:xfrm>
            <a:off x="8991600" y="6036810"/>
            <a:ext cx="374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[:,4]</a:t>
            </a:r>
            <a:r>
              <a:rPr kumimoji="1" lang="ja-JP" altLang="en-US" dirty="0"/>
              <a:t>は全ての行の</a:t>
            </a:r>
            <a:r>
              <a:rPr lang="ja-JP" altLang="en-US" dirty="0"/>
              <a:t>５</a:t>
            </a:r>
            <a:r>
              <a:rPr kumimoji="1" lang="ja-JP" altLang="en-US" dirty="0"/>
              <a:t>列を表す。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24696E-1B61-F827-427D-41B19A52DD55}"/>
              </a:ext>
            </a:extLst>
          </p:cNvPr>
          <p:cNvSpPr txBox="1"/>
          <p:nvPr/>
        </p:nvSpPr>
        <p:spPr>
          <a:xfrm>
            <a:off x="1407073" y="4740148"/>
            <a:ext cx="943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solidFill>
                  <a:srgbClr val="FF0000"/>
                </a:solidFill>
              </a:rPr>
              <a:t>＊イメージ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778D43-6C7D-081A-CCF1-9F3C2B3D49B0}"/>
              </a:ext>
            </a:extLst>
          </p:cNvPr>
          <p:cNvSpPr txBox="1"/>
          <p:nvPr/>
        </p:nvSpPr>
        <p:spPr>
          <a:xfrm>
            <a:off x="883544" y="217930"/>
            <a:ext cx="1022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エラー対策</a:t>
            </a:r>
          </a:p>
        </p:txBody>
      </p:sp>
      <p:sp>
        <p:nvSpPr>
          <p:cNvPr id="14" name="星: 6 pt 13">
            <a:extLst>
              <a:ext uri="{FF2B5EF4-FFF2-40B4-BE49-F238E27FC236}">
                <a16:creationId xmlns:a16="http://schemas.microsoft.com/office/drawing/2014/main" id="{74E57988-2BE4-770F-4440-18E8B0DF23E9}"/>
              </a:ext>
            </a:extLst>
          </p:cNvPr>
          <p:cNvSpPr/>
          <p:nvPr/>
        </p:nvSpPr>
        <p:spPr>
          <a:xfrm>
            <a:off x="8714873" y="6049968"/>
            <a:ext cx="280737" cy="296779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7F5CE68-90E3-B576-D988-073D5DC8D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44" y="5105500"/>
            <a:ext cx="1990783" cy="158806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1C3E1FE9-0081-F6E8-4776-0719EE7B6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20" y="5217356"/>
            <a:ext cx="3240760" cy="1495735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35E4EF5-7463-DEBA-383F-C14479D16000}"/>
              </a:ext>
            </a:extLst>
          </p:cNvPr>
          <p:cNvSpPr txBox="1"/>
          <p:nvPr/>
        </p:nvSpPr>
        <p:spPr>
          <a:xfrm>
            <a:off x="3493153" y="2571193"/>
            <a:ext cx="35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dimensions</a:t>
            </a:r>
            <a:r>
              <a:rPr kumimoji="1" lang="ja-JP" altLang="en-US" dirty="0"/>
              <a:t>が空ではない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E07D651D-80D1-DB41-A226-F02DF90DD663}"/>
              </a:ext>
            </a:extLst>
          </p:cNvPr>
          <p:cNvSpPr/>
          <p:nvPr/>
        </p:nvSpPr>
        <p:spPr>
          <a:xfrm rot="10800000">
            <a:off x="2510583" y="2533384"/>
            <a:ext cx="882316" cy="392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05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648D0-858D-BF5B-3A8F-EE7BC570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89715"/>
            <a:ext cx="11201400" cy="1325563"/>
          </a:xfrm>
        </p:spPr>
        <p:txBody>
          <a:bodyPr>
            <a:normAutofit fontScale="90000"/>
          </a:bodyPr>
          <a:lstStyle/>
          <a:p>
            <a:r>
              <a:rPr kumimoji="1" lang="ja-JP" altLang="en-US" sz="4000" dirty="0"/>
              <a:t>なぜ行と列を数える際に０から始まるのか？</a:t>
            </a:r>
            <a:br>
              <a:rPr kumimoji="1" lang="en-US" altLang="ja-JP" sz="4000" dirty="0"/>
            </a:br>
            <a:r>
              <a:rPr kumimoji="1" lang="en-US" altLang="ja-JP" sz="4000" dirty="0"/>
              <a:t>(</a:t>
            </a:r>
            <a:r>
              <a:rPr kumimoji="1" lang="ja-JP" altLang="en-US" sz="4000" dirty="0"/>
              <a:t>プログラム全般</a:t>
            </a:r>
            <a:r>
              <a:rPr lang="ja-JP" altLang="en-US" sz="4000" dirty="0"/>
              <a:t>、</a:t>
            </a:r>
            <a:r>
              <a:rPr lang="en-US" altLang="ja-JP" sz="4000" dirty="0"/>
              <a:t>0</a:t>
            </a:r>
            <a:r>
              <a:rPr lang="ja-JP" altLang="en-US" sz="4000" dirty="0"/>
              <a:t>から始まる</a:t>
            </a:r>
            <a:r>
              <a:rPr lang="en-US" altLang="ja-JP" sz="4000" dirty="0"/>
              <a:t>)</a:t>
            </a:r>
            <a:br>
              <a:rPr kumimoji="1" lang="ja-JP" altLang="en-US" sz="4000" dirty="0"/>
            </a:b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5C3D00-C0A7-3639-5360-11CC3965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altLang="ja-JP" dirty="0"/>
              <a:t>(</a:t>
            </a:r>
            <a:r>
              <a:rPr lang="ja-JP" altLang="en-US" b="0" i="0" dirty="0">
                <a:effectLst/>
              </a:rPr>
              <a:t>ネットにあったわかりやすい例</a:t>
            </a:r>
            <a:r>
              <a:rPr lang="en-US" altLang="ja-JP" b="0" i="0" dirty="0">
                <a:effectLst/>
              </a:rPr>
              <a:t>)</a:t>
            </a:r>
          </a:p>
          <a:p>
            <a:pPr marL="0" indent="0" rtl="0">
              <a:buNone/>
            </a:pPr>
            <a:r>
              <a:rPr lang="ja-JP" altLang="en-US" b="0" i="0" dirty="0">
                <a:effectLst/>
              </a:rPr>
              <a:t>例えば「</a:t>
            </a:r>
            <a:r>
              <a:rPr lang="en-US" altLang="ja-JP" b="0" i="0" dirty="0">
                <a:effectLst/>
              </a:rPr>
              <a:t>1m</a:t>
            </a:r>
            <a:r>
              <a:rPr lang="ja-JP" altLang="en-US" b="0" i="0" dirty="0">
                <a:effectLst/>
              </a:rPr>
              <a:t>間隔で</a:t>
            </a:r>
            <a:r>
              <a:rPr lang="en-US" altLang="ja-JP" b="0" i="0" dirty="0">
                <a:effectLst/>
              </a:rPr>
              <a:t>5</a:t>
            </a:r>
            <a:r>
              <a:rPr lang="ja-JP" altLang="en-US" b="0" i="0" dirty="0">
                <a:effectLst/>
              </a:rPr>
              <a:t>本の木を植えます。最初の木と最後の木の距離は幾らですか？」</a:t>
            </a:r>
            <a:endParaRPr lang="ja-JP" altLang="en-US" dirty="0">
              <a:effectLst/>
            </a:endParaRPr>
          </a:p>
          <a:p>
            <a:pPr rtl="0"/>
            <a:r>
              <a:rPr lang="ja-JP" altLang="en-US" b="0" i="0" dirty="0">
                <a:effectLst/>
              </a:rPr>
              <a:t>答えは</a:t>
            </a:r>
            <a:r>
              <a:rPr lang="en-US" altLang="ja-JP" b="0" i="0" dirty="0">
                <a:effectLst/>
              </a:rPr>
              <a:t>4</a:t>
            </a:r>
            <a:r>
              <a:rPr lang="ja-JP" altLang="en-US" b="0" i="0" dirty="0">
                <a:effectLst/>
              </a:rPr>
              <a:t>。</a:t>
            </a:r>
            <a:endParaRPr lang="ja-JP" altLang="en-US" dirty="0">
              <a:effectLst/>
            </a:endParaRPr>
          </a:p>
          <a:p>
            <a:pPr marL="0" indent="0" rtl="0">
              <a:buNone/>
            </a:pPr>
            <a:r>
              <a:rPr lang="en-US" altLang="ja-JP" b="0" i="0" dirty="0">
                <a:effectLst/>
              </a:rPr>
              <a:t>1□2□3□4□5</a:t>
            </a:r>
            <a:r>
              <a:rPr lang="ja-JP" altLang="en-US" dirty="0"/>
              <a:t>　　　　</a:t>
            </a:r>
            <a:r>
              <a:rPr lang="ja-JP" altLang="en-US" b="0" i="0" dirty="0">
                <a:effectLst/>
              </a:rPr>
              <a:t>木の数は５本なのに間の□の数は</a:t>
            </a:r>
            <a:r>
              <a:rPr lang="en-US" altLang="ja-JP" b="0" i="0" dirty="0">
                <a:effectLst/>
              </a:rPr>
              <a:t>4</a:t>
            </a:r>
            <a:r>
              <a:rPr lang="ja-JP" altLang="en-US" b="0" i="0" dirty="0">
                <a:effectLst/>
              </a:rPr>
              <a:t>つ。</a:t>
            </a:r>
            <a:r>
              <a:rPr lang="en-US" altLang="ja-JP" b="0" i="0" dirty="0">
                <a:effectLst/>
              </a:rPr>
              <a:t>				</a:t>
            </a:r>
            <a:r>
              <a:rPr lang="ja-JP" altLang="en-US" dirty="0"/>
              <a:t>  </a:t>
            </a:r>
            <a:r>
              <a:rPr lang="ja-JP" altLang="en-US" b="0" i="0" dirty="0">
                <a:effectLst/>
              </a:rPr>
              <a:t>これが多くのバグを生む。</a:t>
            </a:r>
            <a:endParaRPr lang="ja-JP" altLang="en-US" dirty="0">
              <a:effectLst/>
            </a:endParaRPr>
          </a:p>
          <a:p>
            <a:pPr marL="0" indent="0" rtl="0">
              <a:buNone/>
            </a:pPr>
            <a:r>
              <a:rPr lang="ja-JP" altLang="en-US" b="0" i="0" dirty="0">
                <a:effectLst/>
              </a:rPr>
              <a:t>これを</a:t>
            </a:r>
            <a:r>
              <a:rPr lang="en-US" altLang="ja-JP" b="0" i="0" dirty="0">
                <a:effectLst/>
              </a:rPr>
              <a:t>0</a:t>
            </a:r>
            <a:r>
              <a:rPr lang="ja-JP" altLang="en-US" b="0" i="0" dirty="0">
                <a:effectLst/>
              </a:rPr>
              <a:t>から始めると</a:t>
            </a:r>
            <a:endParaRPr lang="ja-JP" altLang="en-US" dirty="0">
              <a:effectLst/>
            </a:endParaRPr>
          </a:p>
          <a:p>
            <a:pPr rtl="0"/>
            <a:r>
              <a:rPr lang="en-US" altLang="ja-JP" b="0" i="0" dirty="0">
                <a:effectLst/>
              </a:rPr>
              <a:t>0□1□2□3□4</a:t>
            </a:r>
            <a:r>
              <a:rPr lang="ja-JP" altLang="en-US" b="0" i="0" dirty="0">
                <a:effectLst/>
              </a:rPr>
              <a:t>　　　  □の数は</a:t>
            </a:r>
            <a:r>
              <a:rPr lang="en-US" altLang="ja-JP" b="0" i="0" dirty="0">
                <a:effectLst/>
              </a:rPr>
              <a:t>4</a:t>
            </a:r>
            <a:r>
              <a:rPr lang="ja-JP" altLang="en-US" b="0" i="0" dirty="0">
                <a:effectLst/>
              </a:rPr>
              <a:t>と一致する。</a:t>
            </a:r>
            <a:endParaRPr lang="ja-JP" altLang="en-US" dirty="0">
              <a:effectLst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75436B-1A8A-C628-4A9A-352E1ED4CD9C}"/>
              </a:ext>
            </a:extLst>
          </p:cNvPr>
          <p:cNvSpPr txBox="1"/>
          <p:nvPr/>
        </p:nvSpPr>
        <p:spPr>
          <a:xfrm>
            <a:off x="2911641" y="6006675"/>
            <a:ext cx="6071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つまり、数え間違いによるバグ対策</a:t>
            </a:r>
          </a:p>
        </p:txBody>
      </p:sp>
    </p:spTree>
    <p:extLst>
      <p:ext uri="{BB962C8B-B14F-4D97-AF65-F5344CB8AC3E}">
        <p14:creationId xmlns:p14="http://schemas.microsoft.com/office/powerpoint/2010/main" val="135776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1697</Words>
  <Application>Microsoft Office PowerPoint</Application>
  <PresentationFormat>ワイド画面</PresentationFormat>
  <Paragraphs>177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OpenCV</vt:lpstr>
      <vt:lpstr>PowerPoint プレゼンテーション</vt:lpstr>
      <vt:lpstr>HSVとは</vt:lpstr>
      <vt:lpstr>マスク処理とマスク画像</vt:lpstr>
      <vt:lpstr>コードの解説</vt:lpstr>
      <vt:lpstr>続き</vt:lpstr>
      <vt:lpstr>PowerPoint プレゼンテーション</vt:lpstr>
      <vt:lpstr>PowerPoint プレゼンテーション</vt:lpstr>
      <vt:lpstr>なぜ行と列を数える際に０から始まるのか？ (プログラム全般、0から始まる) </vt:lpstr>
      <vt:lpstr>面積最大の物体の情報取得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sasaki.k.443@ms.saitama-u.ac.jp</dc:creator>
  <cp:lastModifiedBy>sasaki.k.443@ms.saitama-u.ac.jp</cp:lastModifiedBy>
  <cp:revision>5</cp:revision>
  <dcterms:created xsi:type="dcterms:W3CDTF">2022-08-14T16:18:10Z</dcterms:created>
  <dcterms:modified xsi:type="dcterms:W3CDTF">2022-08-15T13:47:20Z</dcterms:modified>
</cp:coreProperties>
</file>