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Average"/>
      <p:regular r:id="rId37"/>
    </p:embeddedFont>
    <p:embeddedFont>
      <p:font typeface="Oswald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Average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Oswald-bold.fntdata"/><Relationship Id="rId16" Type="http://schemas.openxmlformats.org/officeDocument/2006/relationships/slide" Target="slides/slide10.xml"/><Relationship Id="rId38" Type="http://schemas.openxmlformats.org/officeDocument/2006/relationships/font" Target="fonts/Oswald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4c6ca67e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44c6ca67e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5a535f4a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5a535f4a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5a535f4a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5a535f4a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5a535f4a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5a535f4a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5a535f4a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5a535f4a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5a535f4a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5a535f4a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5a535f4a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5a535f4a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5a535f4a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5a535f4a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5961208a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5961208a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4c6ca67ea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4c6ca67ea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4c6ca67ea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4c6ca67ea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4c6ca67e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44c6ca67e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4c6ca67e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4c6ca67e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4c6ca67ea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4c6ca67ea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4c6ca67ea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4c6ca67ea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4c6ca67ea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4c6ca67ea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4c6ca67ea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4c6ca67ea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5961208a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5961208a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4c6ca67ea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4c6ca67ea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5a535f4a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5a535f4a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5b00530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5b00530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5b00530d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5b00530d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5961208a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5961208a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5b00530d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5b00530d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5961208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5961208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5961208a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5961208a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5961208a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5961208a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5961208a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5961208a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5a535f4a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5a535f4a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5a535f4a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5a535f4a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15"/>
          <p:cNvGrpSpPr/>
          <p:nvPr/>
        </p:nvGrpSpPr>
        <p:grpSpPr>
          <a:xfrm>
            <a:off x="4350277" y="2855378"/>
            <a:ext cx="443589" cy="105632"/>
            <a:chOff x="4137525" y="2915950"/>
            <a:chExt cx="869100" cy="207000"/>
          </a:xfrm>
        </p:grpSpPr>
        <p:sp>
          <p:nvSpPr>
            <p:cNvPr id="60" name="Google Shape;60;p15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" name="Google Shape;63;p1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b="0" i="0" sz="2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3.png"/><Relationship Id="rId5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/>
        </p:nvSpPr>
        <p:spPr>
          <a:xfrm>
            <a:off x="311700" y="744575"/>
            <a:ext cx="85206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</a:t>
            </a: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OM</a:t>
            </a:r>
            <a:r>
              <a:rPr b="0" i="0" lang="en" sz="4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3123 - Lecture </a:t>
            </a: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8</a:t>
            </a:r>
            <a:endParaRPr b="0" i="0" sz="48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5" name="Google Shape;105;p25"/>
          <p:cNvSpPr txBox="1"/>
          <p:nvPr/>
        </p:nvSpPr>
        <p:spPr>
          <a:xfrm>
            <a:off x="311700" y="19197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Angular Fundamentals</a:t>
            </a:r>
            <a:r>
              <a:rPr lang="en" sz="21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b="0" i="0" sz="2100" u="none" cap="none" strike="noStrike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6" name="Google Shape;1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8813" y="2724150"/>
            <a:ext cx="2126375" cy="212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</a:t>
            </a:r>
            <a:endParaRPr/>
          </a:p>
        </p:txBody>
      </p:sp>
      <p:sp>
        <p:nvSpPr>
          <p:cNvPr id="160" name="Google Shape;160;p34"/>
          <p:cNvSpPr txBox="1"/>
          <p:nvPr>
            <p:ph idx="1" type="body"/>
          </p:nvPr>
        </p:nvSpPr>
        <p:spPr>
          <a:xfrm>
            <a:off x="4243725" y="877300"/>
            <a:ext cx="4588500" cy="40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component is class with the template that deals with the View of application and it’s containing the core logic for the page.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We can compare it with the Controller in Angular 1.x.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We need to write the application logic inside the class which is used by the View.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component class interacts with the View through Methods and Properties of API.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1" name="Google Shape;16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70125"/>
            <a:ext cx="38862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</a:t>
            </a:r>
            <a:endParaRPr/>
          </a:p>
        </p:txBody>
      </p:sp>
      <p:sp>
        <p:nvSpPr>
          <p:cNvPr id="167" name="Google Shape;167;p35"/>
          <p:cNvSpPr txBox="1"/>
          <p:nvPr>
            <p:ph idx="1" type="body"/>
          </p:nvPr>
        </p:nvSpPr>
        <p:spPr>
          <a:xfrm>
            <a:off x="4243725" y="877300"/>
            <a:ext cx="4588500" cy="40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Metadata is the way of defining the processing of a class. 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In TypeScript, we can define metadata by using decorator. 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To define any component in Angular application, we need to tell Angular that this is the component, by using metadata of the class (using @Component decorator).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8" name="Google Shape;16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00" y="1217750"/>
            <a:ext cx="325755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</a:t>
            </a:r>
            <a:endParaRPr/>
          </a:p>
        </p:txBody>
      </p:sp>
      <p:sp>
        <p:nvSpPr>
          <p:cNvPr id="174" name="Google Shape;174;p36"/>
          <p:cNvSpPr txBox="1"/>
          <p:nvPr>
            <p:ph idx="1" type="body"/>
          </p:nvPr>
        </p:nvSpPr>
        <p:spPr>
          <a:xfrm>
            <a:off x="4427450" y="877300"/>
            <a:ext cx="4588500" cy="40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template is the component View that tells Angular how to display the component. It looks like normal HTML.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template can be inline to the Component or a seperate HTML view.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5" name="Google Shape;17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74" y="1083474"/>
            <a:ext cx="4308375" cy="18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075" y="3247075"/>
            <a:ext cx="4308375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Binding</a:t>
            </a:r>
            <a:endParaRPr/>
          </a:p>
        </p:txBody>
      </p:sp>
      <p:sp>
        <p:nvSpPr>
          <p:cNvPr id="182" name="Google Shape;182;p37"/>
          <p:cNvSpPr txBox="1"/>
          <p:nvPr>
            <p:ph idx="1" type="body"/>
          </p:nvPr>
        </p:nvSpPr>
        <p:spPr>
          <a:xfrm>
            <a:off x="4333875" y="1152475"/>
            <a:ext cx="449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Binding is a powerful feature of software development technologies.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Binding is the connection bridge between View and the business logic (View Model) of the application.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Binding in Angular is the automatic synchronization between the Model and View.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25" y="1343950"/>
            <a:ext cx="4029075" cy="1396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</a:t>
            </a:r>
            <a:endParaRPr/>
          </a:p>
        </p:txBody>
      </p:sp>
      <p:sp>
        <p:nvSpPr>
          <p:cNvPr id="189" name="Google Shape;189;p38"/>
          <p:cNvSpPr txBox="1"/>
          <p:nvPr>
            <p:ph idx="1" type="body"/>
          </p:nvPr>
        </p:nvSpPr>
        <p:spPr>
          <a:xfrm>
            <a:off x="476250" y="1152475"/>
            <a:ext cx="835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 Service is typically a class with a narrow, well-defined purpose. It should do something specific and do it well.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Services can be used to share the data and the behavior across the application.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Typical examples of services are logging, data and messaging services. There is no base class for a service.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Directives</a:t>
            </a:r>
            <a:endParaRPr/>
          </a:p>
        </p:txBody>
      </p:sp>
      <p:sp>
        <p:nvSpPr>
          <p:cNvPr id="195" name="Google Shape;195;p39"/>
          <p:cNvSpPr txBox="1"/>
          <p:nvPr>
            <p:ph idx="1" type="body"/>
          </p:nvPr>
        </p:nvSpPr>
        <p:spPr>
          <a:xfrm>
            <a:off x="476250" y="1152475"/>
            <a:ext cx="835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Directives are one of the most important component of Angular Application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are extend HTML attributes.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These are the markers on the DOM element which provide some special behavior to DOM elements and tell Angular's HTML compiler to attach.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It is a class with directive metadata.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Injection</a:t>
            </a:r>
            <a:endParaRPr/>
          </a:p>
        </p:txBody>
      </p:sp>
      <p:sp>
        <p:nvSpPr>
          <p:cNvPr id="201" name="Google Shape;201;p40"/>
          <p:cNvSpPr txBox="1"/>
          <p:nvPr>
            <p:ph idx="1" type="body"/>
          </p:nvPr>
        </p:nvSpPr>
        <p:spPr>
          <a:xfrm>
            <a:off x="4333875" y="1152475"/>
            <a:ext cx="449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Dependency Injection is a software design pattern in which objects are passed as dependencies.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helps us remove the hard coded dependencies, and makes dependencies configurable.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Dependency Injection, we can make components maintainable, reusable, and testable.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863200" cy="16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1"/>
          <p:cNvSpPr txBox="1"/>
          <p:nvPr/>
        </p:nvSpPr>
        <p:spPr>
          <a:xfrm>
            <a:off x="311700" y="1735175"/>
            <a:ext cx="85206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Modules</a:t>
            </a:r>
            <a:endParaRPr b="0" i="0" sz="48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in Angular</a:t>
            </a:r>
            <a:endParaRPr/>
          </a:p>
        </p:txBody>
      </p:sp>
      <p:sp>
        <p:nvSpPr>
          <p:cNvPr id="213" name="Google Shape;213;p42"/>
          <p:cNvSpPr txBox="1"/>
          <p:nvPr>
            <p:ph idx="1" type="body"/>
          </p:nvPr>
        </p:nvSpPr>
        <p:spPr>
          <a:xfrm>
            <a:off x="4666475" y="1152475"/>
            <a:ext cx="4165800" cy="30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rPr lang="en" sz="1400">
                <a:latin typeface="Oswald"/>
                <a:ea typeface="Oswald"/>
                <a:cs typeface="Oswald"/>
                <a:sym typeface="Oswald"/>
              </a:rPr>
              <a:t>In JavaScript we have a problem with namespaces and also with code organization.</a:t>
            </a:r>
            <a:br>
              <a:rPr lang="en" sz="1400">
                <a:latin typeface="Oswald"/>
                <a:ea typeface="Oswald"/>
                <a:cs typeface="Oswald"/>
                <a:sym typeface="Oswald"/>
              </a:rPr>
            </a:b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rPr lang="en" sz="1400">
                <a:latin typeface="Oswald"/>
                <a:ea typeface="Oswald"/>
                <a:cs typeface="Oswald"/>
                <a:sym typeface="Oswald"/>
              </a:rPr>
              <a:t>Modules provide a solution for this problem. They enable use to decouple our code easier.</a:t>
            </a:r>
            <a:br>
              <a:rPr lang="en" sz="1400">
                <a:latin typeface="Oswald"/>
                <a:ea typeface="Oswald"/>
                <a:cs typeface="Oswald"/>
                <a:sym typeface="Oswald"/>
              </a:rPr>
            </a:b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rPr lang="en" sz="1400">
                <a:latin typeface="Oswald"/>
                <a:ea typeface="Oswald"/>
                <a:cs typeface="Oswald"/>
                <a:sym typeface="Oswald"/>
              </a:rPr>
              <a:t>Types of Modules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Angular 1 modules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Typescript modules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Angular 2 modules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ES 2015 modules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14" name="Google Shape;21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275" y="1247875"/>
            <a:ext cx="3953484" cy="307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2015 Modules</a:t>
            </a:r>
            <a:endParaRPr/>
          </a:p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4286250" y="1152475"/>
            <a:ext cx="454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ES6 modules are stored in files. There is exactly one module per file and one file per module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Before a module can be imported, it first needs to be exported as a module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Once a module has been exported it can easily be imported from another file.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21" name="Google Shape;22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00" y="1253075"/>
            <a:ext cx="3981449" cy="1836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Topics</a:t>
            </a:r>
            <a:endParaRPr b="0" i="0" sz="3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2" name="Google Shape;112;p26"/>
          <p:cNvSpPr txBox="1"/>
          <p:nvPr>
            <p:ph idx="1" type="body"/>
          </p:nvPr>
        </p:nvSpPr>
        <p:spPr>
          <a:xfrm>
            <a:off x="311700" y="11171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Angular File Structure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Angular Architecture Overview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Modules &amp; Components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Review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■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Midterm Code Question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Modules</a:t>
            </a:r>
            <a:endParaRPr/>
          </a:p>
        </p:txBody>
      </p:sp>
      <p:pic>
        <p:nvPicPr>
          <p:cNvPr id="227" name="Google Shape;22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25" y="1163225"/>
            <a:ext cx="7686675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Modules</a:t>
            </a:r>
            <a:endParaRPr/>
          </a:p>
        </p:txBody>
      </p:sp>
      <p:sp>
        <p:nvSpPr>
          <p:cNvPr id="233" name="Google Shape;233;p45"/>
          <p:cNvSpPr txBox="1"/>
          <p:nvPr>
            <p:ph idx="1" type="body"/>
          </p:nvPr>
        </p:nvSpPr>
        <p:spPr>
          <a:xfrm>
            <a:off x="698250" y="1152475"/>
            <a:ext cx="8134200" cy="3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Help us organize our application into cohesive blocks of functionality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Every application has at least one module called the root module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An application can have any number of additional feature modules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We can load all modules at the start or lazy load it later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Modules</a:t>
            </a:r>
            <a:endParaRPr/>
          </a:p>
        </p:txBody>
      </p:sp>
      <p:pic>
        <p:nvPicPr>
          <p:cNvPr id="239" name="Google Shape;23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050" y="1200150"/>
            <a:ext cx="8486925" cy="35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Module cont..</a:t>
            </a:r>
            <a:endParaRPr/>
          </a:p>
        </p:txBody>
      </p:sp>
      <p:sp>
        <p:nvSpPr>
          <p:cNvPr id="245" name="Google Shape;245;p47"/>
          <p:cNvSpPr txBox="1"/>
          <p:nvPr>
            <p:ph idx="1" type="body"/>
          </p:nvPr>
        </p:nvSpPr>
        <p:spPr>
          <a:xfrm>
            <a:off x="464100" y="2943675"/>
            <a:ext cx="8520600" cy="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define an angular module with a class</a:t>
            </a:r>
            <a:endParaRPr sz="1400"/>
          </a:p>
        </p:txBody>
      </p:sp>
      <p:pic>
        <p:nvPicPr>
          <p:cNvPr id="246" name="Google Shape;24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17725"/>
            <a:ext cx="4631000" cy="190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8050" y="3322300"/>
            <a:ext cx="1983800" cy="22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7"/>
          <p:cNvSpPr txBox="1"/>
          <p:nvPr>
            <p:ph idx="1" type="body"/>
          </p:nvPr>
        </p:nvSpPr>
        <p:spPr>
          <a:xfrm>
            <a:off x="464100" y="3553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identify the angular module by attaching @NgModule decorator and passing the metadata in finding the detail of this angular module.</a:t>
            </a:r>
            <a:endParaRPr sz="1400"/>
          </a:p>
        </p:txBody>
      </p:sp>
      <p:pic>
        <p:nvPicPr>
          <p:cNvPr id="249" name="Google Shape;249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8050" y="4211400"/>
            <a:ext cx="2447000" cy="84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between ES modules and Angular modules</a:t>
            </a:r>
            <a:endParaRPr/>
          </a:p>
        </p:txBody>
      </p:sp>
      <p:sp>
        <p:nvSpPr>
          <p:cNvPr id="255" name="Google Shape;255;p48"/>
          <p:cNvSpPr txBox="1"/>
          <p:nvPr>
            <p:ph idx="1" type="body"/>
          </p:nvPr>
        </p:nvSpPr>
        <p:spPr>
          <a:xfrm>
            <a:off x="311700" y="1152475"/>
            <a:ext cx="85206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main difference is ES files are about code files and angular modules are about our application.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6" name="Google Shape;256;p48"/>
          <p:cNvSpPr txBox="1"/>
          <p:nvPr/>
        </p:nvSpPr>
        <p:spPr>
          <a:xfrm>
            <a:off x="843425" y="2184600"/>
            <a:ext cx="3207900" cy="21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ES Modules</a:t>
            </a:r>
            <a:br>
              <a:rPr lang="en"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18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Oswald"/>
              <a:buChar char="●"/>
            </a:pPr>
            <a:r>
              <a:rPr lang="en" sz="12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Code files that import or export something</a:t>
            </a:r>
            <a:endParaRPr sz="12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Oswald"/>
              <a:buChar char="●"/>
            </a:pPr>
            <a:r>
              <a:rPr lang="en" sz="12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Organize our code files</a:t>
            </a:r>
            <a:endParaRPr sz="12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Oswald"/>
              <a:buChar char="●"/>
            </a:pPr>
            <a:r>
              <a:rPr lang="en" sz="12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Modularize our code</a:t>
            </a:r>
            <a:endParaRPr sz="12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Oswald"/>
              <a:buChar char="●"/>
            </a:pPr>
            <a:r>
              <a:rPr lang="en" sz="12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Promote code reuse</a:t>
            </a:r>
            <a:endParaRPr sz="12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7" name="Google Shape;257;p48"/>
          <p:cNvSpPr txBox="1"/>
          <p:nvPr/>
        </p:nvSpPr>
        <p:spPr>
          <a:xfrm>
            <a:off x="4196225" y="2184600"/>
            <a:ext cx="3733200" cy="21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Angular Modules</a:t>
            </a:r>
            <a:br>
              <a:rPr lang="en"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18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Oswald"/>
              <a:buChar char="●"/>
            </a:pPr>
            <a:r>
              <a:rPr lang="en" sz="12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Code files that organize the application into cohesive blocks of functionality</a:t>
            </a:r>
            <a:endParaRPr sz="12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Oswald"/>
              <a:buChar char="●"/>
            </a:pPr>
            <a:r>
              <a:rPr lang="en" sz="12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Organize our application</a:t>
            </a:r>
            <a:endParaRPr sz="12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Oswald"/>
              <a:buChar char="●"/>
            </a:pPr>
            <a:r>
              <a:rPr lang="en" sz="12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Modularize our application</a:t>
            </a:r>
            <a:endParaRPr sz="12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Oswald"/>
              <a:buChar char="●"/>
            </a:pPr>
            <a:r>
              <a:rPr lang="en" sz="12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Promote application boundaries</a:t>
            </a:r>
            <a:endParaRPr sz="18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9"/>
          <p:cNvSpPr txBox="1"/>
          <p:nvPr/>
        </p:nvSpPr>
        <p:spPr>
          <a:xfrm>
            <a:off x="311700" y="1735175"/>
            <a:ext cx="85206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Components</a:t>
            </a:r>
            <a:endParaRPr b="0" i="0" sz="3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Angular Component?</a:t>
            </a:r>
            <a:endParaRPr/>
          </a:p>
        </p:txBody>
      </p:sp>
      <p:pic>
        <p:nvPicPr>
          <p:cNvPr id="268" name="Google Shape;26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25" y="1228675"/>
            <a:ext cx="3944401" cy="140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0"/>
          <p:cNvSpPr txBox="1"/>
          <p:nvPr/>
        </p:nvSpPr>
        <p:spPr>
          <a:xfrm>
            <a:off x="1243025" y="1285875"/>
            <a:ext cx="65151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50"/>
          <p:cNvSpPr txBox="1"/>
          <p:nvPr>
            <p:ph idx="1" type="body"/>
          </p:nvPr>
        </p:nvSpPr>
        <p:spPr>
          <a:xfrm>
            <a:off x="4214825" y="1152475"/>
            <a:ext cx="47655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Components are the most basic building block of a UI in an Angular application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 Component control a part of the screen named the View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Component’s logic that supports the view is inside a class. The class interacts with View through API.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solidFill>
                <a:srgbClr val="000000"/>
              </a:solidFill>
              <a:highlight>
                <a:srgbClr val="FAFAFA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Each component is comprised of a template, Classes and metadata.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2859900"/>
            <a:ext cx="340995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- @Component Decorator</a:t>
            </a:r>
            <a:endParaRPr/>
          </a:p>
        </p:txBody>
      </p:sp>
      <p:sp>
        <p:nvSpPr>
          <p:cNvPr id="277" name="Google Shape;277;p51"/>
          <p:cNvSpPr txBox="1"/>
          <p:nvPr>
            <p:ph idx="1" type="body"/>
          </p:nvPr>
        </p:nvSpPr>
        <p:spPr>
          <a:xfrm>
            <a:off x="3952875" y="1426325"/>
            <a:ext cx="514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@Component decorator decorates a TypeScript class as a component. 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It is a function which takes an object as a parameter.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In the @Component decorator, we can set the values of different properties to set the behavior of the component.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78" name="Google Shape;27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50" y="1426325"/>
            <a:ext cx="3677888" cy="11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consists of the following parts:</a:t>
            </a:r>
            <a:endParaRPr/>
          </a:p>
        </p:txBody>
      </p:sp>
      <p:sp>
        <p:nvSpPr>
          <p:cNvPr id="284" name="Google Shape;284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Selector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Selector defines the name of the HTML tag where this component will render. 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Template or TemplateUrl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Template can consists of HTML TAGs and other component as well. It allows us to tie logic from our component directly to a view.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Templates can be external html files or inline html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Styles or StyleUrl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styles option is used to apply CSS on this component.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Styles can be external or internal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 way of encapsulating styles from the global application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TypeScript API</a:t>
            </a:r>
            <a:endParaRPr/>
          </a:p>
        </p:txBody>
      </p:sp>
      <p:pic>
        <p:nvPicPr>
          <p:cNvPr id="290" name="Google Shape;29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150" y="1301075"/>
            <a:ext cx="4962525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/>
        </p:nvSpPr>
        <p:spPr>
          <a:xfrm>
            <a:off x="311700" y="1735175"/>
            <a:ext cx="85206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Angular File Structure</a:t>
            </a:r>
            <a:endParaRPr b="0" i="0" sz="3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Life Cycle Hooks</a:t>
            </a:r>
            <a:endParaRPr/>
          </a:p>
        </p:txBody>
      </p:sp>
      <p:sp>
        <p:nvSpPr>
          <p:cNvPr id="296" name="Google Shape;296;p54"/>
          <p:cNvSpPr txBox="1"/>
          <p:nvPr>
            <p:ph idx="1" type="body"/>
          </p:nvPr>
        </p:nvSpPr>
        <p:spPr>
          <a:xfrm>
            <a:off x="3869525" y="1152475"/>
            <a:ext cx="496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Components can control their runtime behaviour by implementing various Life-Cycle hooks. 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Component instances have a lifecycle as Angular creates, updates, and destroys them.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We can tap into key moments in that lifecycle by implementing one or more of the lifecycle hook interfaces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97" name="Google Shape;29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564726" cy="3742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Angular Application</a:t>
            </a:r>
            <a:endParaRPr/>
          </a:p>
        </p:txBody>
      </p:sp>
      <p:pic>
        <p:nvPicPr>
          <p:cNvPr id="123" name="Google Shape;1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70811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Application Startup</a:t>
            </a:r>
            <a:endParaRPr/>
          </a:p>
        </p:txBody>
      </p:sp>
      <p:pic>
        <p:nvPicPr>
          <p:cNvPr id="129" name="Google Shape;1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50475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/>
        </p:nvSpPr>
        <p:spPr>
          <a:xfrm>
            <a:off x="311700" y="1735175"/>
            <a:ext cx="85206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Angular Architecture Overview</a:t>
            </a:r>
            <a:endParaRPr b="0" i="0" sz="3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High Level Architecture</a:t>
            </a:r>
            <a:endParaRPr/>
          </a:p>
        </p:txBody>
      </p:sp>
      <p:sp>
        <p:nvSpPr>
          <p:cNvPr id="140" name="Google Shape;140;p31"/>
          <p:cNvSpPr txBox="1"/>
          <p:nvPr>
            <p:ph idx="1" type="body"/>
          </p:nvPr>
        </p:nvSpPr>
        <p:spPr>
          <a:xfrm>
            <a:off x="4666475" y="1152475"/>
            <a:ext cx="4165800" cy="30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An Angular application can be viewed as a tree of components.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application bootstraps using a component and rest of the application is then rendered with help of a number of sub-components.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1" name="Google Shape;14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152475"/>
            <a:ext cx="2892416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Building Blocks of Angular</a:t>
            </a:r>
            <a:endParaRPr/>
          </a:p>
        </p:txBody>
      </p:sp>
      <p:sp>
        <p:nvSpPr>
          <p:cNvPr id="147" name="Google Shape;147;p32"/>
          <p:cNvSpPr txBox="1"/>
          <p:nvPr>
            <p:ph idx="1" type="body"/>
          </p:nvPr>
        </p:nvSpPr>
        <p:spPr>
          <a:xfrm>
            <a:off x="2423375" y="1381075"/>
            <a:ext cx="4199100" cy="30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Module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Component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Metadata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Template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Data Binding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Service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Directive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Dependency Injection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</a:t>
            </a:r>
            <a:endParaRPr/>
          </a:p>
        </p:txBody>
      </p:sp>
      <p:sp>
        <p:nvSpPr>
          <p:cNvPr id="153" name="Google Shape;153;p33"/>
          <p:cNvSpPr txBox="1"/>
          <p:nvPr>
            <p:ph idx="1" type="body"/>
          </p:nvPr>
        </p:nvSpPr>
        <p:spPr>
          <a:xfrm>
            <a:off x="4243725" y="877300"/>
            <a:ext cx="4588500" cy="40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Module is the block of code which is designed to perform a single task. 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We can export the module in form of class. 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Angular applications have one or more modules. 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Every Angular application must have at least one module. 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If Angular application contains only one module, it is referring as root module.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4" name="Google Shape;1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938924" cy="26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